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0"/>
  </p:notesMasterIdLst>
  <p:handoutMasterIdLst>
    <p:handoutMasterId r:id="rId31"/>
  </p:handoutMasterIdLst>
  <p:sldIdLst>
    <p:sldId id="265" r:id="rId3"/>
    <p:sldId id="266" r:id="rId4"/>
    <p:sldId id="294" r:id="rId5"/>
    <p:sldId id="308" r:id="rId6"/>
    <p:sldId id="309" r:id="rId7"/>
    <p:sldId id="310" r:id="rId8"/>
    <p:sldId id="312" r:id="rId9"/>
    <p:sldId id="311" r:id="rId10"/>
    <p:sldId id="313" r:id="rId11"/>
    <p:sldId id="307" r:id="rId12"/>
    <p:sldId id="303" r:id="rId13"/>
    <p:sldId id="297" r:id="rId14"/>
    <p:sldId id="298" r:id="rId15"/>
    <p:sldId id="306" r:id="rId16"/>
    <p:sldId id="299" r:id="rId17"/>
    <p:sldId id="305" r:id="rId18"/>
    <p:sldId id="302" r:id="rId19"/>
    <p:sldId id="314" r:id="rId20"/>
    <p:sldId id="315" r:id="rId21"/>
    <p:sldId id="316" r:id="rId22"/>
    <p:sldId id="317" r:id="rId23"/>
    <p:sldId id="318" r:id="rId24"/>
    <p:sldId id="319" r:id="rId25"/>
    <p:sldId id="296" r:id="rId26"/>
    <p:sldId id="304" r:id="rId27"/>
    <p:sldId id="320" r:id="rId28"/>
    <p:sldId id="295" r:id="rId29"/>
  </p:sldIdLst>
  <p:sldSz cx="12188825" cy="6858000"/>
  <p:notesSz cx="7102475" cy="9388475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307" autoAdjust="0"/>
    <p:restoredTop sz="94629" autoAdjust="0"/>
  </p:normalViewPr>
  <p:slideViewPr>
    <p:cSldViewPr showGuides="1">
      <p:cViewPr varScale="1">
        <p:scale>
          <a:sx n="99" d="100"/>
          <a:sy n="99" d="100"/>
        </p:scale>
        <p:origin x="78" y="58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7/11/2015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7/11/2015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defRPr/>
            </a:lvl1pPr>
            <a:lvl2pPr marL="742950" indent="-285750">
              <a:spcBef>
                <a:spcPts val="1200"/>
              </a:spcBef>
              <a:buFont typeface="Corbel" panose="020B0503020204020204" pitchFamily="34" charset="0"/>
              <a:buChar char="–"/>
              <a:defRPr/>
            </a:lvl2pPr>
            <a:lvl3pPr marL="1143000" indent="-228600">
              <a:spcBef>
                <a:spcPts val="1200"/>
              </a:spcBef>
              <a:buFont typeface="Wingdings" panose="05000000000000000000" pitchFamily="2" charset="2"/>
              <a:buChar char="§"/>
              <a:defRPr/>
            </a:lvl3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7/11/2015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7/11/2015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7/11/2015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7/11/2015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7/11/2015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812" y="138112"/>
            <a:ext cx="4857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IO5UtS" TargetMode="External"/><Relationship Id="rId2" Type="http://schemas.openxmlformats.org/officeDocument/2006/relationships/hyperlink" Target="http://boxstarter.org/WebLaunch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1Gf2D2b" TargetMode="External"/><Relationship Id="rId4" Type="http://schemas.openxmlformats.org/officeDocument/2006/relationships/hyperlink" Target="http://bit.ly/1KXmppF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powershell.org/wp/ebooks/" TargetMode="External"/><Relationship Id="rId3" Type="http://schemas.openxmlformats.org/officeDocument/2006/relationships/hyperlink" Target="https://gist.github.com/jamesallen-cm/f84797c8a2294203b205" TargetMode="External"/><Relationship Id="rId7" Type="http://schemas.openxmlformats.org/officeDocument/2006/relationships/hyperlink" Target="http://www.microsoftvirtualacademy.com/training-courses/advanced-powershell-desired-state-configuration-dsc-and-custom-resources" TargetMode="External"/><Relationship Id="rId2" Type="http://schemas.openxmlformats.org/officeDocument/2006/relationships/hyperlink" Target="https://gist.github.com/jamesallen-cm/f9d009444132ddfa9d5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crosoftvirtualacademy.com/training-courses/getting-started-with-powershell-desired-state-configuration-dsc-" TargetMode="External"/><Relationship Id="rId5" Type="http://schemas.openxmlformats.org/officeDocument/2006/relationships/hyperlink" Target="https://github.com/PowerShell/DscResources" TargetMode="External"/><Relationship Id="rId4" Type="http://schemas.openxmlformats.org/officeDocument/2006/relationships/hyperlink" Target="http://www.powershellgallery.com/package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jamesallen-cm/f84797c8a2294203b205" TargetMode="External"/><Relationship Id="rId2" Type="http://schemas.openxmlformats.org/officeDocument/2006/relationships/hyperlink" Target="https://gist.github.com/jamesallen-cm/f9d009444132ddfa9d5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rraform.io/intro/examples/index.html" TargetMode="External"/><Relationship Id="rId5" Type="http://schemas.openxmlformats.org/officeDocument/2006/relationships/hyperlink" Target="https://www.terraform.io/docs" TargetMode="External"/><Relationship Id="rId4" Type="http://schemas.openxmlformats.org/officeDocument/2006/relationships/hyperlink" Target="https://www.terraform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zure-quickstart-templat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8388" y="-2209800"/>
            <a:ext cx="9694333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6613" y="1828800"/>
            <a:ext cx="8229600" cy="2895600"/>
          </a:xfrm>
        </p:spPr>
        <p:txBody>
          <a:bodyPr/>
          <a:lstStyle/>
          <a:p>
            <a:r>
              <a:rPr lang="en-US" dirty="0" smtClean="0"/>
              <a:t>Infrastructure as Code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6612" y="4800600"/>
            <a:ext cx="8229600" cy="1219200"/>
          </a:xfrm>
        </p:spPr>
        <p:txBody>
          <a:bodyPr>
            <a:normAutofit/>
          </a:bodyPr>
          <a:lstStyle/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28600"/>
            <a:ext cx="9144001" cy="1371600"/>
          </a:xfrm>
        </p:spPr>
        <p:txBody>
          <a:bodyPr/>
          <a:lstStyle/>
          <a:p>
            <a:r>
              <a:rPr lang="en-US" dirty="0" smtClean="0"/>
              <a:t>Desired State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611086"/>
            <a:ext cx="10591800" cy="4114801"/>
          </a:xfrm>
        </p:spPr>
        <p:txBody>
          <a:bodyPr>
            <a:normAutofit/>
          </a:bodyPr>
          <a:lstStyle/>
          <a:p>
            <a:r>
              <a:rPr lang="en-US" dirty="0" smtClean="0"/>
              <a:t>PowerShell </a:t>
            </a:r>
            <a:r>
              <a:rPr lang="en-US" dirty="0"/>
              <a:t>extension </a:t>
            </a:r>
            <a:r>
              <a:rPr lang="en-US" dirty="0" smtClean="0"/>
              <a:t>that ships </a:t>
            </a:r>
            <a:r>
              <a:rPr lang="en-US" dirty="0"/>
              <a:t>with Windows Server 2012 R2 and Windows 8.1</a:t>
            </a:r>
          </a:p>
          <a:p>
            <a:r>
              <a:rPr lang="en-US" dirty="0" smtClean="0"/>
              <a:t>Declarative in nature</a:t>
            </a:r>
          </a:p>
          <a:p>
            <a:r>
              <a:rPr lang="en-US" dirty="0" smtClean="0"/>
              <a:t>Designed </a:t>
            </a:r>
            <a:r>
              <a:rPr lang="en-US" dirty="0"/>
              <a:t>to support “continuous deployments</a:t>
            </a:r>
            <a:r>
              <a:rPr lang="en-US" dirty="0" smtClean="0"/>
              <a:t>” </a:t>
            </a:r>
            <a:r>
              <a:rPr lang="en-US" dirty="0"/>
              <a:t>(Idempotent)</a:t>
            </a:r>
            <a:endParaRPr lang="en-US" dirty="0" smtClean="0"/>
          </a:p>
          <a:p>
            <a:pPr lvl="1"/>
            <a:r>
              <a:rPr lang="en-US" dirty="0"/>
              <a:t>Fix a configuration that has drifted away from the desired state </a:t>
            </a:r>
            <a:r>
              <a:rPr lang="en-US" dirty="0" smtClean="0"/>
              <a:t>without </a:t>
            </a:r>
            <a:r>
              <a:rPr lang="en-US" dirty="0"/>
              <a:t>breaking anything</a:t>
            </a:r>
            <a:endParaRPr lang="en-US" dirty="0" smtClean="0"/>
          </a:p>
          <a:p>
            <a:r>
              <a:rPr lang="en-US" dirty="0" smtClean="0"/>
              <a:t>Configuration as Code</a:t>
            </a:r>
          </a:p>
          <a:p>
            <a:pPr lvl="1"/>
            <a:r>
              <a:rPr lang="en-US" dirty="0" smtClean="0"/>
              <a:t>Now changes to the configuration can be versioned and tracked with source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831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28600"/>
            <a:ext cx="9144001" cy="1371600"/>
          </a:xfrm>
        </p:spPr>
        <p:txBody>
          <a:bodyPr/>
          <a:lstStyle/>
          <a:p>
            <a:r>
              <a:rPr lang="en-US" dirty="0" smtClean="0"/>
              <a:t>What can it do?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5612" y="1828800"/>
            <a:ext cx="81534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Corbel" panose="020B0503020204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Install or remove server roles and features </a:t>
            </a:r>
            <a:endParaRPr lang="en-US" dirty="0" smtClean="0"/>
          </a:p>
          <a:p>
            <a:r>
              <a:rPr lang="en-US" dirty="0"/>
              <a:t>Manage registry </a:t>
            </a:r>
            <a:r>
              <a:rPr lang="en-US" dirty="0" smtClean="0"/>
              <a:t>settings</a:t>
            </a:r>
          </a:p>
          <a:p>
            <a:r>
              <a:rPr lang="en-US" dirty="0"/>
              <a:t>Manage files and </a:t>
            </a:r>
            <a:r>
              <a:rPr lang="en-US" dirty="0" smtClean="0"/>
              <a:t>directories</a:t>
            </a:r>
          </a:p>
          <a:p>
            <a:r>
              <a:rPr lang="en-US" dirty="0"/>
              <a:t>Start, stop, and manage processes and </a:t>
            </a:r>
            <a:r>
              <a:rPr lang="en-US" dirty="0" smtClean="0"/>
              <a:t>services</a:t>
            </a:r>
          </a:p>
          <a:p>
            <a:r>
              <a:rPr lang="en-US" dirty="0"/>
              <a:t>Manage local groups and user accounts 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/>
              <a:t>and manage packages such as .</a:t>
            </a:r>
            <a:r>
              <a:rPr lang="en-US" dirty="0" err="1"/>
              <a:t>msi</a:t>
            </a:r>
            <a:r>
              <a:rPr lang="en-US" dirty="0"/>
              <a:t> and .exe </a:t>
            </a:r>
            <a:endParaRPr lang="en-US" dirty="0" smtClean="0"/>
          </a:p>
          <a:p>
            <a:r>
              <a:rPr lang="en-US" dirty="0"/>
              <a:t>Manage environment variables </a:t>
            </a:r>
            <a:endParaRPr lang="en-US" dirty="0" smtClean="0"/>
          </a:p>
          <a:p>
            <a:r>
              <a:rPr lang="en-US" dirty="0"/>
              <a:t>Run Windows PowerShell scripts </a:t>
            </a:r>
            <a:endParaRPr lang="en-US" dirty="0" smtClean="0"/>
          </a:p>
          <a:p>
            <a:r>
              <a:rPr lang="en-US" dirty="0"/>
              <a:t>Discover the actual configuration state on a given </a:t>
            </a:r>
            <a:r>
              <a:rPr lang="en-US" dirty="0" smtClean="0"/>
              <a:t>node</a:t>
            </a:r>
          </a:p>
          <a:p>
            <a:r>
              <a:rPr lang="en-US" dirty="0" smtClean="0"/>
              <a:t>Works with Linux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2012" y="489856"/>
            <a:ext cx="800098" cy="1371600"/>
          </a:xfrm>
        </p:spPr>
        <p:txBody>
          <a:bodyPr/>
          <a:lstStyle/>
          <a:p>
            <a:pPr algn="ctr"/>
            <a:r>
              <a:rPr lang="en-US" dirty="0" smtClean="0"/>
              <a:t>vs.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212" y="1861456"/>
            <a:ext cx="2971799" cy="4114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pull clients </a:t>
            </a:r>
            <a:r>
              <a:rPr lang="en-US" dirty="0" smtClean="0"/>
              <a:t>schedule a </a:t>
            </a:r>
            <a:r>
              <a:rPr lang="en-US" dirty="0"/>
              <a:t>task that performs a periodic compliance check on the </a:t>
            </a:r>
            <a:r>
              <a:rPr lang="en-US" dirty="0" smtClean="0"/>
              <a:t>node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/>
              <a:t>Local Configuration Manager (LCM) </a:t>
            </a:r>
            <a:r>
              <a:rPr lang="en-US" dirty="0" smtClean="0"/>
              <a:t>validates </a:t>
            </a:r>
            <a:r>
              <a:rPr lang="en-US" dirty="0"/>
              <a:t>the </a:t>
            </a:r>
            <a:r>
              <a:rPr lang="en-US" dirty="0" smtClean="0"/>
              <a:t>configuration.</a:t>
            </a:r>
          </a:p>
          <a:p>
            <a:r>
              <a:rPr lang="en-US" dirty="0" smtClean="0"/>
              <a:t>Check interval is configurable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23210" y="1752600"/>
            <a:ext cx="2971799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Corbel" panose="020B0503020204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User </a:t>
            </a:r>
            <a:r>
              <a:rPr lang="en-US" dirty="0"/>
              <a:t>initiates configuration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Can be combined with an automated deployment to ensure an environment’s configuration version matches the software.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36812" y="489856"/>
            <a:ext cx="1790698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94612" y="489856"/>
            <a:ext cx="2743199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5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Windows 8.1, Windows Server 2012 R2 Standard , Windows Server 2012 Standard</a:t>
            </a:r>
          </a:p>
          <a:p>
            <a:pPr lvl="2" fontAlgn="base"/>
            <a:r>
              <a:rPr lang="en-US" dirty="0"/>
              <a:t>Windows Server 2012 R2</a:t>
            </a:r>
          </a:p>
          <a:p>
            <a:pPr lvl="2" fontAlgn="base"/>
            <a:r>
              <a:rPr lang="en-US" dirty="0"/>
              <a:t>Windows 8.1 Pro</a:t>
            </a:r>
          </a:p>
          <a:p>
            <a:pPr lvl="2" fontAlgn="base"/>
            <a:r>
              <a:rPr lang="en-US" dirty="0"/>
              <a:t>Windows 8.1 Enterprise</a:t>
            </a:r>
          </a:p>
          <a:p>
            <a:pPr lvl="2" fontAlgn="base"/>
            <a:r>
              <a:rPr lang="en-US" dirty="0"/>
              <a:t>Windows Server </a:t>
            </a:r>
            <a:r>
              <a:rPr lang="en-US" dirty="0" smtClean="0"/>
              <a:t>2012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7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Server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Enable PSRemoting</a:t>
            </a:r>
          </a:p>
          <a:p>
            <a:pPr fontAlgn="base"/>
            <a:r>
              <a:rPr lang="en-US" dirty="0" smtClean="0"/>
              <a:t>Install WMF 5.0 February Preview</a:t>
            </a:r>
          </a:p>
          <a:p>
            <a:pPr fontAlgn="base"/>
            <a:r>
              <a:rPr lang="en-US" dirty="0" smtClean="0"/>
              <a:t>Install </a:t>
            </a:r>
            <a:r>
              <a:rPr lang="en-US" dirty="0" smtClean="0"/>
              <a:t>nuget-anycpu.exe</a:t>
            </a:r>
          </a:p>
          <a:p>
            <a:pPr fontAlgn="base"/>
            <a:r>
              <a:rPr lang="en-US" dirty="0" smtClean="0"/>
              <a:t>Download and install the latest DSC resources from PowerShell Gallery</a:t>
            </a:r>
          </a:p>
          <a:p>
            <a:pPr fontAlgn="base"/>
            <a:r>
              <a:rPr lang="en-US" dirty="0" smtClean="0"/>
              <a:t>Zip up the DSC Resources and transfer those files to the pull configuration directory.</a:t>
            </a:r>
          </a:p>
          <a:p>
            <a:pPr fontAlgn="base"/>
            <a:r>
              <a:rPr lang="en-US" dirty="0" smtClean="0"/>
              <a:t>Create </a:t>
            </a:r>
            <a:r>
              <a:rPr lang="en-US" dirty="0"/>
              <a:t>checksums for each </a:t>
            </a:r>
            <a:r>
              <a:rPr lang="en-US" dirty="0" smtClean="0"/>
              <a:t>file.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7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the easy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Boxstarter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boxstarter.org/WebLauncher</a:t>
            </a:r>
            <a:endParaRPr lang="en-US" dirty="0" smtClean="0"/>
          </a:p>
          <a:p>
            <a:r>
              <a:rPr lang="en-US" dirty="0" smtClean="0"/>
              <a:t>Installation Links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bit.ly/1IO5UtS</a:t>
            </a:r>
            <a:endParaRPr lang="en-US" dirty="0"/>
          </a:p>
          <a:p>
            <a:r>
              <a:rPr lang="en-US" dirty="0" smtClean="0"/>
              <a:t>HTTP Pull Server Bootstrap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bit.ly/1Cy5yIl</a:t>
            </a:r>
            <a:endParaRPr lang="en-US" dirty="0" smtClean="0"/>
          </a:p>
          <a:p>
            <a:r>
              <a:rPr lang="en-US" dirty="0" smtClean="0"/>
              <a:t>DSC Node Bootstrap/Workstation/Push Server</a:t>
            </a:r>
          </a:p>
          <a:p>
            <a:pPr lvl="1"/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bit.ly/1Gf2D2b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934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228600"/>
            <a:ext cx="9144001" cy="685800"/>
          </a:xfrm>
        </p:spPr>
        <p:txBody>
          <a:bodyPr/>
          <a:lstStyle/>
          <a:p>
            <a:r>
              <a:rPr lang="en-US" dirty="0" smtClean="0"/>
              <a:t>Build The Pull Server Configuration (MOF)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838200"/>
            <a:ext cx="6287092" cy="59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5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the Pull Server Configuration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3" y="2046514"/>
            <a:ext cx="70866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2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28600"/>
            <a:ext cx="9144001" cy="1371600"/>
          </a:xfrm>
        </p:spPr>
        <p:txBody>
          <a:bodyPr/>
          <a:lstStyle/>
          <a:p>
            <a:r>
              <a:rPr lang="en-US" dirty="0" smtClean="0"/>
              <a:t>Terraform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611086"/>
            <a:ext cx="10591800" cy="4114801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Made by the same group that produced Vagrant and Packer</a:t>
            </a:r>
          </a:p>
          <a:p>
            <a:r>
              <a:rPr lang="en-US" dirty="0" smtClean="0"/>
              <a:t>Tool </a:t>
            </a:r>
            <a:r>
              <a:rPr lang="en-US" dirty="0"/>
              <a:t>for building, changing, and versioning infrastructure safely and </a:t>
            </a:r>
            <a:r>
              <a:rPr lang="en-US" dirty="0" smtClean="0"/>
              <a:t>efficiently</a:t>
            </a:r>
          </a:p>
          <a:p>
            <a:r>
              <a:rPr lang="en-US" dirty="0"/>
              <a:t>Terraform can manage existing and popular service providers as well as custom in-house </a:t>
            </a:r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Azure</a:t>
            </a:r>
          </a:p>
          <a:p>
            <a:pPr lvl="1"/>
            <a:r>
              <a:rPr lang="en-US" dirty="0" smtClean="0"/>
              <a:t>AWS</a:t>
            </a:r>
          </a:p>
          <a:p>
            <a:pPr lvl="1"/>
            <a:r>
              <a:rPr lang="en-US" dirty="0" smtClean="0"/>
              <a:t>Others</a:t>
            </a:r>
          </a:p>
          <a:p>
            <a:r>
              <a:rPr lang="en-US" dirty="0"/>
              <a:t>G</a:t>
            </a:r>
            <a:r>
              <a:rPr lang="en-US" dirty="0" smtClean="0"/>
              <a:t>enerates </a:t>
            </a:r>
            <a:r>
              <a:rPr lang="en-US" dirty="0"/>
              <a:t>an execution plan describing what it will do to reach the desired state, and then executes </a:t>
            </a:r>
            <a:r>
              <a:rPr lang="en-US" dirty="0" smtClean="0"/>
              <a:t>it</a:t>
            </a:r>
          </a:p>
          <a:p>
            <a:r>
              <a:rPr lang="en-US" dirty="0"/>
              <a:t>A</a:t>
            </a:r>
            <a:r>
              <a:rPr lang="en-US" dirty="0" smtClean="0"/>
              <a:t>ble </a:t>
            </a:r>
            <a:r>
              <a:rPr lang="en-US" dirty="0"/>
              <a:t>to determine what changed and create incremental execution plans which can be </a:t>
            </a:r>
            <a:r>
              <a:rPr lang="en-US" dirty="0" smtClean="0"/>
              <a:t>applied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know exactly what Terraform will change and in what order, avoiding many possible human errors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manage </a:t>
            </a:r>
            <a:r>
              <a:rPr lang="en-US" dirty="0" smtClean="0"/>
              <a:t>low-level </a:t>
            </a:r>
            <a:r>
              <a:rPr lang="en-US" dirty="0"/>
              <a:t>components such as compute instances, storage, and networking, as well as high-level components such as DNS entries, SaaS features</a:t>
            </a:r>
            <a:endParaRPr lang="en-US" dirty="0" smtClean="0"/>
          </a:p>
          <a:p>
            <a:r>
              <a:rPr lang="en-US" dirty="0"/>
              <a:t>Terraform enables any configuration management tool to be used to setup a resource once it has been created</a:t>
            </a:r>
            <a:endParaRPr lang="en-US" dirty="0" smtClean="0"/>
          </a:p>
          <a:p>
            <a:r>
              <a:rPr lang="en-US" dirty="0" smtClean="0"/>
              <a:t>Declarative </a:t>
            </a:r>
            <a:r>
              <a:rPr lang="en-US" dirty="0" smtClean="0"/>
              <a:t>in </a:t>
            </a:r>
            <a:r>
              <a:rPr lang="en-US" dirty="0" smtClean="0"/>
              <a:t>nature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15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28600"/>
            <a:ext cx="9144001" cy="1371600"/>
          </a:xfrm>
        </p:spPr>
        <p:txBody>
          <a:bodyPr/>
          <a:lstStyle/>
          <a:p>
            <a:r>
              <a:rPr lang="en-US" dirty="0" smtClean="0"/>
              <a:t>Installers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611086"/>
            <a:ext cx="10591800" cy="411480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FreeBSD</a:t>
            </a:r>
          </a:p>
          <a:p>
            <a:r>
              <a:rPr lang="en-US" dirty="0" smtClean="0"/>
              <a:t>Linux</a:t>
            </a:r>
          </a:p>
          <a:p>
            <a:r>
              <a:rPr lang="en-US" dirty="0" smtClean="0"/>
              <a:t>Mac</a:t>
            </a:r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Available on chocolatey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7217" y="1371600"/>
            <a:ext cx="9134391" cy="5105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Introduction</a:t>
            </a:r>
          </a:p>
          <a:p>
            <a:r>
              <a:rPr lang="en-US" sz="3600" dirty="0" smtClean="0"/>
              <a:t>What is Infrastructure as Code</a:t>
            </a:r>
          </a:p>
          <a:p>
            <a:r>
              <a:rPr lang="en-US" sz="3600" dirty="0" smtClean="0"/>
              <a:t>Azure Resource Manager (ARM) Templates</a:t>
            </a:r>
            <a:endParaRPr lang="en-US" sz="3600" dirty="0" smtClean="0"/>
          </a:p>
          <a:p>
            <a:r>
              <a:rPr lang="en-US" sz="3600" dirty="0" smtClean="0"/>
              <a:t>Desired State Configuration (DSC)</a:t>
            </a:r>
            <a:endParaRPr lang="en-US" sz="3600" dirty="0" smtClean="0"/>
          </a:p>
          <a:p>
            <a:r>
              <a:rPr lang="en-US" sz="3600" dirty="0" smtClean="0"/>
              <a:t>Terraform</a:t>
            </a:r>
            <a:endParaRPr lang="en-US" sz="3600" dirty="0" smtClean="0"/>
          </a:p>
          <a:p>
            <a:r>
              <a:rPr lang="en-US" sz="3600" dirty="0" smtClean="0"/>
              <a:t>Summary</a:t>
            </a:r>
            <a:endParaRPr lang="en-US" sz="3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38200"/>
          </a:xfrm>
        </p:spPr>
        <p:txBody>
          <a:bodyPr>
            <a:normAutofit fontScale="90000"/>
          </a:bodyPr>
          <a:lstStyle/>
          <a:p>
            <a:r>
              <a:rPr lang="en-US" sz="5600" dirty="0" smtClean="0"/>
              <a:t>James Allen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6641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152399"/>
            <a:ext cx="9144001" cy="761115"/>
          </a:xfrm>
        </p:spPr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325" y="888410"/>
            <a:ext cx="10591800" cy="4114801"/>
          </a:xfrm>
        </p:spPr>
        <p:txBody>
          <a:bodyPr>
            <a:normAutofit/>
          </a:bodyPr>
          <a:lstStyle/>
          <a:p>
            <a:r>
              <a:rPr lang="en-US" dirty="0" smtClean="0"/>
              <a:t>Terraform needs an access key for your cloud provider</a:t>
            </a:r>
          </a:p>
          <a:p>
            <a:pPr lvl="1"/>
            <a:r>
              <a:rPr lang="en-US" dirty="0" smtClean="0"/>
              <a:t>Amazon: Call from the project working directory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Azure: </a:t>
            </a:r>
            <a:r>
              <a:rPr lang="en-US" dirty="0"/>
              <a:t>Call from the project working directory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708929"/>
            <a:ext cx="8582025" cy="266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12" y="4326998"/>
            <a:ext cx="741045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253" y="4607870"/>
            <a:ext cx="4419600" cy="17811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612" y="2075526"/>
            <a:ext cx="3624263" cy="180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92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152399"/>
            <a:ext cx="9144001" cy="761115"/>
          </a:xfrm>
        </p:spPr>
        <p:txBody>
          <a:bodyPr/>
          <a:lstStyle/>
          <a:p>
            <a:r>
              <a:rPr lang="en-US" dirty="0" smtClean="0"/>
              <a:t>Azure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325" y="888410"/>
            <a:ext cx="10591800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25" y="1295400"/>
            <a:ext cx="69056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6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152399"/>
            <a:ext cx="9144001" cy="761115"/>
          </a:xfrm>
        </p:spPr>
        <p:txBody>
          <a:bodyPr/>
          <a:lstStyle/>
          <a:p>
            <a:r>
              <a:rPr lang="en-US" dirty="0" smtClean="0"/>
              <a:t>Amazon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325" y="888410"/>
            <a:ext cx="10591800" cy="411480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25" y="1371600"/>
            <a:ext cx="60864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32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152399"/>
            <a:ext cx="9144001" cy="761115"/>
          </a:xfrm>
        </p:spPr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325" y="888410"/>
            <a:ext cx="10591800" cy="411480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Working in teams with terraform can be problematic because of state tracking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Currently terraform only produces a state file when it runs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It cannot build the state file from scratch from an </a:t>
            </a:r>
            <a:r>
              <a:rPr lang="en-US" dirty="0" smtClean="0"/>
              <a:t>environment (future version)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Environment state is stored in the terraform.tfstate file on the local file system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Problems result from merge conflicts if this file is checked 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 Remote State instead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Instead of storing in a local file system you can store in AWS S3 or similar storage mechanism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Commands are provided to migrate an existing local state file and vice versa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52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Makes deployment of new environments simple</a:t>
            </a:r>
          </a:p>
          <a:p>
            <a:pPr marL="285750" lvl="1">
              <a:spcBef>
                <a:spcPts val="1800"/>
              </a:spcBef>
              <a:buFont typeface="Arial" pitchFamily="34" charset="0"/>
              <a:buChar char="•"/>
            </a:pPr>
            <a:r>
              <a:rPr lang="en-US" dirty="0" smtClean="0"/>
              <a:t>Documents </a:t>
            </a:r>
            <a:r>
              <a:rPr lang="en-US" dirty="0"/>
              <a:t>your application’s infrastructure</a:t>
            </a:r>
          </a:p>
          <a:p>
            <a:pPr marL="285750" lvl="1">
              <a:spcBef>
                <a:spcPts val="1800"/>
              </a:spcBef>
              <a:buFont typeface="Arial" pitchFamily="34" charset="0"/>
              <a:buChar char="•"/>
            </a:pPr>
            <a:r>
              <a:rPr lang="en-US" dirty="0"/>
              <a:t>Ensures issues are found, fixed, and </a:t>
            </a:r>
            <a:r>
              <a:rPr lang="en-US" dirty="0" smtClean="0"/>
              <a:t>deployed</a:t>
            </a:r>
            <a:endParaRPr lang="en-US" sz="1800" dirty="0" smtClean="0"/>
          </a:p>
          <a:p>
            <a:r>
              <a:rPr lang="en-US" sz="1800" dirty="0" smtClean="0"/>
              <a:t>CPR – Consistent, Predictable, Repeatable</a:t>
            </a:r>
            <a:endParaRPr lang="en-US" sz="1800" dirty="0" smtClean="0"/>
          </a:p>
          <a:p>
            <a:r>
              <a:rPr lang="en-US" sz="1800" dirty="0" smtClean="0"/>
              <a:t>Leverages </a:t>
            </a:r>
            <a:r>
              <a:rPr lang="en-US" sz="1800" dirty="0" smtClean="0"/>
              <a:t>existing </a:t>
            </a:r>
            <a:r>
              <a:rPr lang="en-US" sz="1800" dirty="0" smtClean="0"/>
              <a:t>Skills</a:t>
            </a:r>
            <a:endParaRPr lang="en-US" sz="1800" dirty="0" smtClean="0"/>
          </a:p>
          <a:p>
            <a:r>
              <a:rPr lang="en-US" sz="1800" dirty="0" smtClean="0"/>
              <a:t>Manage configuration as code (Track changes with version control)</a:t>
            </a:r>
          </a:p>
          <a:p>
            <a:r>
              <a:rPr lang="en-US" sz="1800" dirty="0" smtClean="0"/>
              <a:t>Manage </a:t>
            </a:r>
            <a:r>
              <a:rPr lang="en-US" sz="1800" dirty="0" smtClean="0"/>
              <a:t>Drift</a:t>
            </a:r>
          </a:p>
          <a:p>
            <a:r>
              <a:rPr lang="en-US" sz="1800" dirty="0" smtClean="0"/>
              <a:t>Manage destructive changes to your environments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0065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5469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dirty="0" smtClean="0"/>
              <a:t>Azure Resource Manager</a:t>
            </a:r>
            <a:endParaRPr lang="en-US" sz="1200" dirty="0" smtClean="0"/>
          </a:p>
          <a:p>
            <a:pPr lvl="1"/>
            <a:r>
              <a:rPr lang="en-US" sz="1200" dirty="0">
                <a:hlinkClick r:id="rId2"/>
              </a:rPr>
              <a:t>https://azure.microsoft.com/en-us/documentation/articles/resource-group-overview</a:t>
            </a:r>
            <a:r>
              <a:rPr lang="en-US" sz="1200" dirty="0" smtClean="0">
                <a:hlinkClick r:id="rId2"/>
              </a:rPr>
              <a:t>/</a:t>
            </a:r>
            <a:endParaRPr lang="en-US" sz="1200" dirty="0" smtClean="0"/>
          </a:p>
          <a:p>
            <a:r>
              <a:rPr lang="en-US" sz="1200" dirty="0" smtClean="0"/>
              <a:t>Azure </a:t>
            </a:r>
            <a:r>
              <a:rPr lang="en-US" sz="1200" dirty="0" err="1" smtClean="0"/>
              <a:t>Quickstart</a:t>
            </a:r>
            <a:r>
              <a:rPr lang="en-US" sz="1200" dirty="0" smtClean="0"/>
              <a:t> Templates</a:t>
            </a:r>
            <a:endParaRPr lang="en-US" sz="1200" dirty="0" smtClean="0"/>
          </a:p>
          <a:p>
            <a:pPr lvl="1"/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github.com/Azure/azure-quickstart-templates</a:t>
            </a:r>
            <a:endParaRPr lang="en-US" sz="1200" dirty="0" smtClean="0"/>
          </a:p>
          <a:p>
            <a:r>
              <a:rPr lang="en-US" sz="1200" dirty="0" smtClean="0"/>
              <a:t>DSC Resources</a:t>
            </a:r>
          </a:p>
          <a:p>
            <a:pPr lvl="1"/>
            <a:r>
              <a:rPr lang="en-US" sz="1200" dirty="0" smtClean="0">
                <a:hlinkClick r:id="rId4"/>
              </a:rPr>
              <a:t>http</a:t>
            </a:r>
            <a:r>
              <a:rPr lang="en-US" sz="1200" dirty="0">
                <a:hlinkClick r:id="rId4"/>
              </a:rPr>
              <a:t>://</a:t>
            </a:r>
            <a:r>
              <a:rPr lang="en-US" sz="1200" dirty="0" smtClean="0">
                <a:hlinkClick r:id="rId4"/>
              </a:rPr>
              <a:t>www.powershellgallery.com/packages</a:t>
            </a:r>
            <a:endParaRPr lang="en-US" sz="1200" dirty="0" smtClean="0"/>
          </a:p>
          <a:p>
            <a:pPr lvl="1"/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github.com/PowerShell/DscResources</a:t>
            </a:r>
            <a:endParaRPr lang="en-US" sz="1200" dirty="0"/>
          </a:p>
          <a:p>
            <a:r>
              <a:rPr lang="en-US" sz="1200" dirty="0" smtClean="0"/>
              <a:t>Microsoft Virtual Academy</a:t>
            </a:r>
          </a:p>
          <a:p>
            <a:pPr lvl="1"/>
            <a:r>
              <a:rPr lang="en-US" sz="1200" dirty="0">
                <a:hlinkClick r:id="rId6"/>
              </a:rPr>
              <a:t>http://</a:t>
            </a:r>
            <a:r>
              <a:rPr lang="en-US" sz="1200" dirty="0" smtClean="0">
                <a:hlinkClick r:id="rId6"/>
              </a:rPr>
              <a:t>www.microsoftvirtualacademy.com/training-courses/getting-started-with-powershell-desired-state-configuration-dsc-</a:t>
            </a:r>
            <a:endParaRPr lang="en-US" sz="1200" dirty="0" smtClean="0"/>
          </a:p>
          <a:p>
            <a:pPr lvl="1"/>
            <a:r>
              <a:rPr lang="en-US" sz="1200" dirty="0">
                <a:hlinkClick r:id="rId7"/>
              </a:rPr>
              <a:t>http://</a:t>
            </a:r>
            <a:r>
              <a:rPr lang="en-US" sz="1200" dirty="0" smtClean="0">
                <a:hlinkClick r:id="rId7"/>
              </a:rPr>
              <a:t>www.microsoftvirtualacademy.com/training-courses/advanced-powershell-desired-state-configuration-dsc-and-custom-resources</a:t>
            </a:r>
            <a:endParaRPr lang="en-US" sz="1200" dirty="0"/>
          </a:p>
          <a:p>
            <a:r>
              <a:rPr lang="en-US" sz="1200" dirty="0" smtClean="0"/>
              <a:t>The DSC Book</a:t>
            </a:r>
          </a:p>
          <a:p>
            <a:pPr lvl="1"/>
            <a:r>
              <a:rPr lang="en-US" sz="1200" dirty="0">
                <a:hlinkClick r:id="rId8"/>
              </a:rPr>
              <a:t>http://powershell.org/wp/ebooks</a:t>
            </a:r>
            <a:r>
              <a:rPr lang="en-US" sz="1200" dirty="0" smtClean="0">
                <a:hlinkClick r:id="rId8"/>
              </a:rPr>
              <a:t>/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242761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err="1" smtClean="0"/>
              <a:t>Boxstarter</a:t>
            </a:r>
            <a:r>
              <a:rPr lang="en-US" sz="1200" dirty="0" smtClean="0"/>
              <a:t> Gist to bootstrap a DSC Pull Server</a:t>
            </a:r>
          </a:p>
          <a:p>
            <a:pPr lvl="1"/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gist.github.com/jamesallen-cm/f9d009444132ddfa9d54</a:t>
            </a:r>
            <a:endParaRPr lang="en-US" sz="1200" dirty="0" smtClean="0"/>
          </a:p>
          <a:p>
            <a:r>
              <a:rPr lang="en-US" sz="1200" dirty="0" err="1" smtClean="0"/>
              <a:t>Boxstarter</a:t>
            </a:r>
            <a:r>
              <a:rPr lang="en-US" sz="1200" dirty="0" smtClean="0"/>
              <a:t> Gist to bootstrap a DSC Node</a:t>
            </a:r>
          </a:p>
          <a:p>
            <a:pPr lvl="1"/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gist.github.com/jamesallen-cm/f84797c8a2294203b205</a:t>
            </a:r>
            <a:endParaRPr lang="en-US" sz="1200" dirty="0" smtClean="0"/>
          </a:p>
          <a:p>
            <a:r>
              <a:rPr lang="en-US" sz="1200" dirty="0" smtClean="0"/>
              <a:t>Terraform</a:t>
            </a:r>
            <a:endParaRPr lang="en-US" sz="1200" dirty="0" smtClean="0"/>
          </a:p>
          <a:p>
            <a:pPr lvl="1"/>
            <a:r>
              <a:rPr lang="en-US" sz="1200" dirty="0">
                <a:hlinkClick r:id="rId4"/>
              </a:rPr>
              <a:t>https://www.terraform.io</a:t>
            </a:r>
            <a:r>
              <a:rPr lang="en-US" sz="1200" dirty="0" smtClean="0">
                <a:hlinkClick r:id="rId4"/>
              </a:rPr>
              <a:t>/</a:t>
            </a:r>
            <a:endParaRPr lang="en-US" sz="1200" dirty="0"/>
          </a:p>
          <a:p>
            <a:r>
              <a:rPr lang="en-US" sz="1200" dirty="0" smtClean="0"/>
              <a:t>Terraform Documents</a:t>
            </a:r>
            <a:endParaRPr lang="en-US" sz="1200" dirty="0" smtClean="0"/>
          </a:p>
          <a:p>
            <a:pPr lvl="1"/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www.terraform.io/docs</a:t>
            </a:r>
            <a:endParaRPr lang="en-US" sz="1200" dirty="0" smtClean="0"/>
          </a:p>
          <a:p>
            <a:r>
              <a:rPr lang="en-US" sz="1200" dirty="0" smtClean="0"/>
              <a:t>Terraform examples</a:t>
            </a:r>
          </a:p>
          <a:p>
            <a:pPr lvl="1"/>
            <a:r>
              <a:rPr lang="en-US" sz="1200" dirty="0">
                <a:hlinkClick r:id="rId6"/>
              </a:rPr>
              <a:t>https://</a:t>
            </a:r>
            <a:r>
              <a:rPr lang="en-US" sz="1200" dirty="0" smtClean="0">
                <a:hlinkClick r:id="rId6"/>
              </a:rPr>
              <a:t>www.terraform.io/intro/examples/index.html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29114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28600"/>
            <a:ext cx="9144001" cy="1371600"/>
          </a:xfrm>
        </p:spPr>
        <p:txBody>
          <a:bodyPr/>
          <a:lstStyle/>
          <a:p>
            <a:r>
              <a:rPr lang="en-US" dirty="0" smtClean="0"/>
              <a:t>Infrastructure as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611086"/>
            <a:ext cx="10591800" cy="4114801"/>
          </a:xfrm>
        </p:spPr>
        <p:txBody>
          <a:bodyPr>
            <a:normAutofit/>
          </a:bodyPr>
          <a:lstStyle/>
          <a:p>
            <a:r>
              <a:rPr lang="en-US" dirty="0" smtClean="0"/>
              <a:t>Provisioning and Configuration</a:t>
            </a:r>
          </a:p>
          <a:p>
            <a:pPr lvl="1"/>
            <a:r>
              <a:rPr lang="en-US" dirty="0" smtClean="0"/>
              <a:t>Simplify Deployments</a:t>
            </a:r>
          </a:p>
          <a:p>
            <a:pPr lvl="1"/>
            <a:r>
              <a:rPr lang="en-US" dirty="0" smtClean="0"/>
              <a:t>Infrastructure becomes Consistent, Predictable, Repeatable, and easy for team members to understand</a:t>
            </a:r>
          </a:p>
          <a:p>
            <a:pPr lvl="1"/>
            <a:r>
              <a:rPr lang="en-US" dirty="0" smtClean="0"/>
              <a:t>Improves security</a:t>
            </a:r>
          </a:p>
          <a:p>
            <a:pPr lvl="1"/>
            <a:r>
              <a:rPr lang="en-US" dirty="0" smtClean="0"/>
              <a:t>Documents your application’s infrastructure</a:t>
            </a:r>
          </a:p>
          <a:p>
            <a:pPr lvl="1"/>
            <a:r>
              <a:rPr lang="en-US" dirty="0" smtClean="0"/>
              <a:t>Ensures issues are found, fixed, and deployed</a:t>
            </a:r>
          </a:p>
          <a:p>
            <a:pPr lvl="1"/>
            <a:r>
              <a:rPr lang="en-US" dirty="0" smtClean="0"/>
              <a:t>Control Configuration and drift</a:t>
            </a:r>
            <a:endParaRPr lang="en-US" dirty="0" smtClean="0"/>
          </a:p>
          <a:p>
            <a:pPr lvl="1"/>
            <a:r>
              <a:rPr lang="en-US" dirty="0" smtClean="0"/>
              <a:t>Versioned </a:t>
            </a:r>
            <a:r>
              <a:rPr lang="en-US" dirty="0" smtClean="0"/>
              <a:t>and tracked with source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28600"/>
            <a:ext cx="9144001" cy="1371600"/>
          </a:xfrm>
        </p:spPr>
        <p:txBody>
          <a:bodyPr/>
          <a:lstStyle/>
          <a:p>
            <a:r>
              <a:rPr lang="en-US" dirty="0" smtClean="0"/>
              <a:t>ARM Templates and What can they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611086"/>
            <a:ext cx="10591800" cy="41148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JSON formatted files defining the deployment and configuration of your environment.</a:t>
            </a:r>
            <a:endParaRPr lang="en-US" dirty="0"/>
          </a:p>
          <a:p>
            <a:r>
              <a:rPr lang="en-US" dirty="0" smtClean="0"/>
              <a:t>Declarative in </a:t>
            </a:r>
            <a:r>
              <a:rPr lang="en-US" dirty="0" smtClean="0"/>
              <a:t>nature.</a:t>
            </a:r>
            <a:endParaRPr lang="en-US" dirty="0" smtClean="0"/>
          </a:p>
          <a:p>
            <a:r>
              <a:rPr lang="en-US" dirty="0" smtClean="0"/>
              <a:t>Allows repeated deployments of </a:t>
            </a:r>
            <a:r>
              <a:rPr lang="en-US" dirty="0"/>
              <a:t>your application throughout the app lifecycle </a:t>
            </a:r>
            <a:r>
              <a:rPr lang="en-US" dirty="0" smtClean="0"/>
              <a:t>ensuring resources </a:t>
            </a:r>
            <a:r>
              <a:rPr lang="en-US" dirty="0"/>
              <a:t>are deployed in a consistent state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define </a:t>
            </a:r>
            <a:r>
              <a:rPr lang="en-US" dirty="0"/>
              <a:t>the infrastructure for your app, how to configure that infrastructure, and how to publish your app code to that infrastructure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need to worry about the order of deployment. Azure takes care of that for you.</a:t>
            </a:r>
          </a:p>
          <a:p>
            <a:r>
              <a:rPr lang="en-US" dirty="0" smtClean="0"/>
              <a:t>Allows you to perform updates to your environment without affecting existing resources</a:t>
            </a:r>
          </a:p>
          <a:p>
            <a:r>
              <a:rPr lang="en-US" dirty="0" smtClean="0"/>
              <a:t>Launch templates from PowerShell or directly from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53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Windows PowerShell</a:t>
            </a:r>
          </a:p>
          <a:p>
            <a:pPr fontAlgn="base"/>
            <a:r>
              <a:rPr lang="en-US" dirty="0" smtClean="0"/>
              <a:t>Azure PowerShell</a:t>
            </a:r>
          </a:p>
          <a:p>
            <a:pPr fontAlgn="base"/>
            <a:r>
              <a:rPr lang="en-US" dirty="0" smtClean="0"/>
              <a:t>Visual Studio or your favorite Text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23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Format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3" y="1905000"/>
            <a:ext cx="7667625" cy="1457325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214768"/>
              </p:ext>
            </p:extLst>
          </p:nvPr>
        </p:nvGraphicFramePr>
        <p:xfrm>
          <a:off x="1543284" y="3581400"/>
          <a:ext cx="7328916" cy="1795780"/>
        </p:xfrm>
        <a:graphic>
          <a:graphicData uri="http://schemas.openxmlformats.org/drawingml/2006/table">
            <a:tbl>
              <a:tblPr/>
              <a:tblGrid>
                <a:gridCol w="1107338"/>
                <a:gridCol w="849478"/>
                <a:gridCol w="5372100"/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</a:rPr>
                        <a:t>ELEMENT NAME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</a:rPr>
                        <a:t>$schema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</a:rPr>
                        <a:t>Location of the JSON schema file that describes the version of the template language.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</a:rPr>
                        <a:t>contentVersion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</a:rPr>
                        <a:t>Version of the template (such as 1.0.0.0). When deploying resources using the template, this value can be used to make sure that the right template is being used.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</a:rPr>
                        <a:t>parameters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</a:rPr>
                        <a:t>Values that are provided when deployment is executed to customize resource deployment.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</a:rPr>
                        <a:t>variables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</a:rPr>
                        <a:t>Values that are used as JSON fragments in the template to simplify template language expressions.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</a:rPr>
                        <a:t>resources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</a:rPr>
                        <a:t>Types of services that are deployed or updated in a resource group.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</a:rPr>
                        <a:t>outputs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505050"/>
                          </a:solidFill>
                          <a:effectLst/>
                          <a:latin typeface="Calibri" panose="020F0502020204030204" pitchFamily="34" charset="0"/>
                        </a:rPr>
                        <a:t>Values that are returned after deployment.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370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dirty="0" err="1" smtClean="0"/>
              <a:t>Quickstarts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has provided multiple examples and </a:t>
            </a:r>
            <a:r>
              <a:rPr lang="en-US" dirty="0" err="1" smtClean="0"/>
              <a:t>quickstart</a:t>
            </a:r>
            <a:r>
              <a:rPr lang="en-US" dirty="0" smtClean="0"/>
              <a:t> configurations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github.com/Azure/azure-quickstart-templates</a:t>
            </a:r>
            <a:endParaRPr lang="en-US" dirty="0" smtClean="0"/>
          </a:p>
          <a:p>
            <a:r>
              <a:rPr lang="en-US" dirty="0" smtClean="0"/>
              <a:t>Can be used as building blocks </a:t>
            </a:r>
          </a:p>
          <a:p>
            <a:r>
              <a:rPr lang="en-US" dirty="0" smtClean="0"/>
              <a:t>Examples include </a:t>
            </a:r>
            <a:r>
              <a:rPr lang="en-US" dirty="0" err="1" smtClean="0"/>
              <a:t>Redis</a:t>
            </a:r>
            <a:r>
              <a:rPr lang="en-US" dirty="0" smtClean="0"/>
              <a:t>, SQL Server High Availability, MongoDB, Load Balanced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883043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Account Creation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812" y="1761423"/>
            <a:ext cx="550783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1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Account Creation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Launching the template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Removing the resources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2438400"/>
            <a:ext cx="7943850" cy="1276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441" y="4534903"/>
            <a:ext cx="68103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11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958</Words>
  <Application>Microsoft Office PowerPoint</Application>
  <PresentationFormat>Custom</PresentationFormat>
  <Paragraphs>197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Corbel</vt:lpstr>
      <vt:lpstr>Wingdings</vt:lpstr>
      <vt:lpstr>Digital Blue Tunnel 16x9</vt:lpstr>
      <vt:lpstr>Infrastructure as Code</vt:lpstr>
      <vt:lpstr>James Allen</vt:lpstr>
      <vt:lpstr>Infrastructure as Code</vt:lpstr>
      <vt:lpstr>ARM Templates and What can they do?</vt:lpstr>
      <vt:lpstr>Requirements</vt:lpstr>
      <vt:lpstr>Template Format</vt:lpstr>
      <vt:lpstr>Microsoft Quickstarts</vt:lpstr>
      <vt:lpstr>Storage Account Creation Example</vt:lpstr>
      <vt:lpstr>Storage Account Creation Example</vt:lpstr>
      <vt:lpstr>Desired State Configuration</vt:lpstr>
      <vt:lpstr>What can it do?</vt:lpstr>
      <vt:lpstr>vs. </vt:lpstr>
      <vt:lpstr>Requirements</vt:lpstr>
      <vt:lpstr>Pull Server Configuration</vt:lpstr>
      <vt:lpstr>Installation the easy way</vt:lpstr>
      <vt:lpstr>Build The Pull Server Configuration (MOF)</vt:lpstr>
      <vt:lpstr>Apply the Pull Server Configuration</vt:lpstr>
      <vt:lpstr>Terraform</vt:lpstr>
      <vt:lpstr>Installers</vt:lpstr>
      <vt:lpstr>Configuration</vt:lpstr>
      <vt:lpstr>Azure Configuration</vt:lpstr>
      <vt:lpstr>Amazon Configuration</vt:lpstr>
      <vt:lpstr>Difficulties</vt:lpstr>
      <vt:lpstr>Summary</vt:lpstr>
      <vt:lpstr>Questions?</vt:lpstr>
      <vt:lpstr>Additional Resources</vt:lpstr>
      <vt:lpstr>Additional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2013-02-08T18:51:54Z</dcterms:created>
  <dcterms:modified xsi:type="dcterms:W3CDTF">2015-07-12T22:41:24Z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