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37B3-D0DE-4BD7-94CD-6F57A8A31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545A1-E998-4296-869C-AA2243FF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6E52-9302-45A3-BDDD-0A06CD47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C0A0-9743-46D1-9900-0F4DA25D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99AD-E134-46FA-B25D-BC3D4F33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54C5-96BA-4EB5-9D07-B0CCD22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738B3-C155-45BC-8619-89B94D6C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1BCE-DF2E-4FEF-A685-13C3A055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2557-D958-4457-9C0A-B476828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8030-1BF9-4FD7-B753-5E98910E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B1535-8AF0-4052-B433-10A780588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624F3-A624-4F00-9108-892FCA30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DF4C-797C-493D-935A-193D60B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12DA2-6895-4D49-9D9C-D1FD69E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C442-BA56-4BC5-BDE0-4B2C8D2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2FCA-B3F9-4A27-9DA2-6534F3AD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6A75-3306-4240-884A-60B40574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FB66-486F-4902-97B9-51909FEE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8B50-03F6-4312-BC99-39C6B283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4879-0006-4A62-A35D-FA3262EF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8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DD66-FA38-45BA-B866-8D771F9D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9099-DD3B-4F82-8494-CDDBC01C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64D7-F166-41FE-A66B-8884C81D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3037-3142-489E-83AA-AA27B06F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7675-4DB9-43A6-8D3F-3F7390A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BCA5-DCCF-4181-8A27-D9B23E81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DF7C-5564-4B4C-83C6-9C64D5666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52FF-0425-447A-A11B-81337E91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93A7-2467-42ED-8ED8-598D11BA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884B9-917E-4667-91B7-E958CA6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02F68-EDB0-44F8-9287-E0B0C2CD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5C5-AD41-491D-81B1-971B49FB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F1F9-8341-4A50-BD98-4F011087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4029C-FAA2-444E-8CAC-9C29FC61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CEA08-FB89-4C72-A46B-B38A2F2C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CF908-A331-47B9-8FBA-4B05E9F4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06EC1-43E7-45A8-B280-48070A8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C5E9C-140C-4BC8-A58E-135E907A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43B7E-AD9B-4F11-86E3-2B6CF2D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C7DA-B36F-42AA-BFB1-D70282FC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F9F5C-3BA7-435F-A7AD-CB658A6C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45EC1-D517-4C83-870C-91431E5E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E4298-7679-482A-861F-4C1FC6A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3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F4965-49D6-4442-9716-7E777217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8F9EA-99EA-4695-B21A-F489ABF8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DE25-B40C-48EF-9A73-941C5207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78ED-D47C-41D6-984B-1BE782E7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08AB-1CA2-4E4E-B09E-C85A453B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414C5-7C84-49F3-A694-585CBDA5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0221-4FDF-4A93-BA69-B441107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E517-6F60-4025-8673-479B3EB2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769BB-A936-42DF-9974-3FC049C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3225-97E8-4F96-82AC-227C1CC4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EBB7B-14A2-4E12-8389-CEB13CEDF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8D95A-8792-46FA-A6D4-50F16352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BCA2-CFDB-49B5-8608-C4B1679C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9A3C-B637-4CB8-B7CC-A93A2863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8DF1-0C0B-4C0C-B193-47CF2AF1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7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CC756-602F-493F-8105-7F347DCF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33B-0B59-4EB7-9B15-0CA53135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3DFB-776F-4574-9846-E6AC2D03F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AAA9-DFC3-4DF2-A18A-953091DA6BAC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C907-228F-4171-B9D6-0C0B2D81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9405-07DA-4EBA-82F1-34E46E05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A6B-37AE-4FAA-895C-43DF62C77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8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epdf/10.1002/pst.206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ndfonline.com/doi/pdf/10.1080/10543406.2020.18150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A957-C353-4EA7-88DB-199BD4AB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36448"/>
            <a:ext cx="12192000" cy="2865120"/>
          </a:xfrm>
        </p:spPr>
        <p:txBody>
          <a:bodyPr/>
          <a:lstStyle/>
          <a:p>
            <a:r>
              <a:rPr lang="en-GB" dirty="0"/>
              <a:t>Assurance methods for Delayed Treatment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BD938-7B32-42BA-934F-5BCA81C0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73" y="2328672"/>
            <a:ext cx="7652396" cy="40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16" y="346583"/>
                <a:ext cx="11070454" cy="58589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4300" dirty="0"/>
                  <a:t>Overview of problem:</a:t>
                </a:r>
              </a:p>
              <a:p>
                <a:r>
                  <a:rPr lang="en-GB" dirty="0"/>
                  <a:t>We have parameterised our problem as follows</a:t>
                </a:r>
                <a:r>
                  <a:rPr lang="en-GB" baseline="30000" dirty="0"/>
                  <a:t>1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Weibull distribution for control</a:t>
                </a:r>
              </a:p>
              <a:p>
                <a:pPr lvl="1"/>
                <a:r>
                  <a:rPr lang="en-GB" dirty="0"/>
                  <a:t>Same Weibull distribution before the change-point</a:t>
                </a:r>
              </a:p>
              <a:p>
                <a:pPr lvl="1"/>
                <a:r>
                  <a:rPr lang="en-GB" dirty="0"/>
                  <a:t>New Weibull distribution after the change-point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Mathematically: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{−(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{−(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},                                   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⁡{−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} ,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also have the formula for the HR: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𝐻𝑅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1,                            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We can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for the control group (historical data, pilot studies etc). Therefore, the three unknowns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6" y="346583"/>
                <a:ext cx="11070454" cy="5858908"/>
              </a:xfrm>
              <a:blipFill>
                <a:blip r:embed="rId2"/>
                <a:stretch>
                  <a:fillRect l="-1267" t="-3330" r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6FD32E-6784-434E-BA8C-C3283FDB5B2C}"/>
              </a:ext>
            </a:extLst>
          </p:cNvPr>
          <p:cNvSpPr txBox="1"/>
          <p:nvPr/>
        </p:nvSpPr>
        <p:spPr>
          <a:xfrm>
            <a:off x="0" y="650607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[1] https://www.psiweb.org/docs/default-source/default-document-library/alessandro-previtali-slides.pdf?sfvrsn=224dedb_0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805F3-1925-4EE5-8916-04D5D406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37" y="1987130"/>
            <a:ext cx="3918375" cy="20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2812"/>
                <a:ext cx="10515600" cy="6054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How to elicit parameters:</a:t>
                </a:r>
              </a:p>
              <a:p>
                <a:r>
                  <a:rPr lang="en-GB" sz="2200" dirty="0"/>
                  <a:t>Firstly,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/>
                  <a:t>:</a:t>
                </a:r>
              </a:p>
              <a:p>
                <a:pPr lvl="1"/>
                <a:r>
                  <a:rPr lang="en-GB" sz="1800" dirty="0"/>
                  <a:t>This should be fairly easy to elicit beliefs about, ‘distribution about when the changepoint may occur’</a:t>
                </a:r>
              </a:p>
              <a:p>
                <a:pPr lvl="1"/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/>
                  <a:t>:</a:t>
                </a:r>
              </a:p>
              <a:p>
                <a:pPr lvl="1"/>
                <a:r>
                  <a:rPr lang="en-GB" sz="1700" dirty="0"/>
                  <a:t>‘Can we assume the HR is constant after the changepoint?’ If we can then we can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. (not unreasonable, as this Shiny app shows)</a:t>
                </a:r>
              </a:p>
              <a:p>
                <a:pPr lvl="1"/>
                <a:r>
                  <a:rPr lang="en-GB" sz="1700" dirty="0"/>
                  <a:t>Natural next question would be, ‘what is the HR after the changepoint?’, then can use the HR formula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700" dirty="0"/>
                  <a:t> (as the HR formula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700" dirty="0"/>
                  <a:t> or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anymore)</a:t>
                </a:r>
              </a:p>
              <a:p>
                <a:pPr lvl="1"/>
                <a:r>
                  <a:rPr lang="en-GB" sz="1700" dirty="0"/>
                  <a:t>If we can’t assume this, then it becomes a bit trickier. We can ask questions such as:</a:t>
                </a:r>
              </a:p>
              <a:p>
                <a:pPr lvl="2"/>
                <a:r>
                  <a:rPr lang="en-GB" sz="1700" dirty="0"/>
                  <a:t>‘What is the median survival time on the treatment?’ (or any other quantile)</a:t>
                </a:r>
              </a:p>
              <a:p>
                <a:pPr lvl="2"/>
                <a:r>
                  <a:rPr lang="en-GB" sz="1700" dirty="0"/>
                  <a:t>‘When is the greatest difference between survival curves and how big is this difference?’</a:t>
                </a:r>
              </a:p>
              <a:p>
                <a:pPr lvl="2"/>
                <a:r>
                  <a:rPr lang="en-GB" sz="1700" dirty="0"/>
                  <a:t>‘What is the HR at timepoint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700" dirty="0"/>
                  <a:t>?’</a:t>
                </a:r>
              </a:p>
              <a:p>
                <a:pPr lvl="2"/>
                <a:r>
                  <a:rPr lang="en-GB" sz="1700" dirty="0"/>
                  <a:t>When is the maximum hazard ratio and how big is it?’</a:t>
                </a:r>
              </a:p>
              <a:p>
                <a:pPr lvl="2"/>
                <a:r>
                  <a:rPr lang="en-GB" sz="1700" dirty="0"/>
                  <a:t>‘What is the difference between survival curves at timepoint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700" dirty="0"/>
                  <a:t>?’</a:t>
                </a:r>
              </a:p>
              <a:p>
                <a:pPr lvl="1"/>
                <a:r>
                  <a:rPr lang="en-GB" sz="1700" dirty="0"/>
                  <a:t>For this, we need three questions/answers ideally as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700" dirty="0"/>
                  <a:t> and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all unknown. We can use simultaneous equations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700" dirty="0"/>
                  <a:t> once we have the answers.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2812"/>
                <a:ext cx="10515600" cy="6054216"/>
              </a:xfrm>
              <a:blipFill>
                <a:blip r:embed="rId2"/>
                <a:stretch>
                  <a:fillRect l="-1507" t="-2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4910"/>
                <a:ext cx="10988040" cy="6054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/>
                  <a:t>How to calculate assurance:</a:t>
                </a:r>
              </a:p>
              <a:p>
                <a:r>
                  <a:rPr lang="en-GB" sz="2000" dirty="0"/>
                  <a:t>Once we have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/>
                  <a:t> from our elicitation process (or more likely, distributions for the answers from which we can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/>
                  <a:t>), along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from historical data we can simulate data from the treatment group for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  <a:endParaRPr lang="en-GB" dirty="0"/>
              </a:p>
              <a:p>
                <a:r>
                  <a:rPr lang="en-GB" sz="2000" dirty="0"/>
                  <a:t>How is the data analysed? We can perform this test on the simulated data and then calculate % of trials that give statistically significant results.</a:t>
                </a:r>
                <a:endParaRPr lang="en-GB" dirty="0"/>
              </a:p>
              <a:p>
                <a:r>
                  <a:rPr lang="en-GB" sz="2000" dirty="0"/>
                  <a:t>There is a fair amount of literature about delayed treatment effects (or more generally non-proportional hazards):</a:t>
                </a:r>
              </a:p>
              <a:p>
                <a:pPr lvl="1"/>
                <a:r>
                  <a:rPr lang="en-GB" sz="1700" dirty="0"/>
                  <a:t>Analysis – Weighted </a:t>
                </a:r>
                <a:r>
                  <a:rPr lang="en-GB" sz="1700" dirty="0" err="1"/>
                  <a:t>logrank</a:t>
                </a:r>
                <a:r>
                  <a:rPr lang="en-GB" sz="1700" dirty="0"/>
                  <a:t> test, restricted mean survival times. How the power decreases if you do not adjust for non-proportional hazards</a:t>
                </a:r>
                <a:r>
                  <a:rPr lang="en-GB" sz="1700" baseline="30000" dirty="0"/>
                  <a:t>2,3</a:t>
                </a:r>
                <a:r>
                  <a:rPr lang="en-GB" sz="1700" dirty="0"/>
                  <a:t>.</a:t>
                </a:r>
              </a:p>
              <a:p>
                <a:pPr lvl="1"/>
                <a:r>
                  <a:rPr lang="en-GB" sz="1700" dirty="0"/>
                  <a:t>Design – How to use piecewise distributions, similar to our implementation</a:t>
                </a:r>
                <a:r>
                  <a:rPr lang="en-GB" sz="1700" baseline="30000" dirty="0"/>
                  <a:t>4</a:t>
                </a:r>
                <a:r>
                  <a:rPr lang="en-GB" sz="1700" dirty="0"/>
                  <a:t>.</a:t>
                </a:r>
              </a:p>
              <a:p>
                <a:pPr lvl="1"/>
                <a:r>
                  <a:rPr lang="en-GB" sz="1700" dirty="0"/>
                  <a:t>Adaptive – Interim analysis, stopping for futility</a:t>
                </a:r>
                <a:r>
                  <a:rPr lang="en-GB" sz="1700" baseline="30000" dirty="0"/>
                  <a:t>5</a:t>
                </a:r>
                <a:r>
                  <a:rPr lang="en-GB" sz="1700" dirty="0"/>
                  <a:t>.</a:t>
                </a:r>
              </a:p>
              <a:p>
                <a:r>
                  <a:rPr lang="en-GB" sz="2100" dirty="0"/>
                  <a:t>So can make our assurance methods more sophisticated by considering different adaptive methods that Novartis (or anyone else) may implement</a:t>
                </a:r>
              </a:p>
              <a:p>
                <a:pPr lvl="1"/>
                <a:endParaRPr lang="en-GB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52C2-BA46-4F49-AE38-9B5C8F070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4910"/>
                <a:ext cx="10988040" cy="6054216"/>
              </a:xfrm>
              <a:blipFill>
                <a:blip r:embed="rId2"/>
                <a:stretch>
                  <a:fillRect l="-1332" t="-2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C23C2C-2572-4FCA-B342-4C04FE7D07BE}"/>
              </a:ext>
            </a:extLst>
          </p:cNvPr>
          <p:cNvSpPr txBox="1"/>
          <p:nvPr/>
        </p:nvSpPr>
        <p:spPr>
          <a:xfrm>
            <a:off x="517123" y="6256053"/>
            <a:ext cx="4312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[2] </a:t>
            </a:r>
            <a:r>
              <a:rPr lang="en-GB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https://onlinelibrary.wiley.com/doi/epdf/10.1002/pst.2062</a:t>
            </a:r>
            <a:endParaRPr lang="en-GB" sz="1000" dirty="0"/>
          </a:p>
          <a:p>
            <a:r>
              <a:rPr lang="en-GB" sz="1000" dirty="0"/>
              <a:t>[3] https://link.springer.com/content/pdf/10.1177/009286150704100412.pdf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FC2A0-C2F6-487E-9740-8A1782B9FDF4}"/>
              </a:ext>
            </a:extLst>
          </p:cNvPr>
          <p:cNvSpPr txBox="1"/>
          <p:nvPr/>
        </p:nvSpPr>
        <p:spPr>
          <a:xfrm>
            <a:off x="4842769" y="6225276"/>
            <a:ext cx="6832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[4] </a:t>
            </a:r>
            <a:r>
              <a:rPr lang="en-GB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https://www.tandfonline.com/doi/pdf/10.1080/10543406.2020.1815035</a:t>
            </a:r>
            <a:endParaRPr lang="en-GB" sz="1000" dirty="0"/>
          </a:p>
          <a:p>
            <a:r>
              <a:rPr lang="en-GB" sz="1000" dirty="0"/>
              <a:t>[5] https://www.ncbi.nlm.nih.gov/pmc/articles/PMC6366306/pdf/JCO.2018.77.7144.pdf</a:t>
            </a:r>
          </a:p>
        </p:txBody>
      </p:sp>
    </p:spTree>
    <p:extLst>
      <p:ext uri="{BB962C8B-B14F-4D97-AF65-F5344CB8AC3E}">
        <p14:creationId xmlns:p14="http://schemas.microsoft.com/office/powerpoint/2010/main" val="2562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597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Assurance methods for Delayed Treatment Effects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Treatment Effects</dc:title>
  <dc:creator>James Salsbury</dc:creator>
  <cp:lastModifiedBy>James Salsbury</cp:lastModifiedBy>
  <cp:revision>16</cp:revision>
  <dcterms:created xsi:type="dcterms:W3CDTF">2021-11-23T11:42:04Z</dcterms:created>
  <dcterms:modified xsi:type="dcterms:W3CDTF">2021-11-24T17:08:29Z</dcterms:modified>
</cp:coreProperties>
</file>