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DTE Interim</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2022-11-23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Approximation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We can approximate this by using the formula:</a:t>
                </a:r>
              </a:p>
              <a:p>
                <a:pPr lvl="0" indent="0" marL="0">
                  <a:buNone/>
                </a:pPr>
                <a14:m>
                  <m:oMathPara xmlns:m="http://schemas.openxmlformats.org/officeDocument/2006/math">
                    <m:oMathParaPr>
                      <m:jc m:val="center"/>
                    </m:oMathParaPr>
                    <m:oMath>
                      <m:r>
                        <m:t>1.96</m:t>
                      </m:r>
                      <m:r>
                        <m:rPr>
                          <m:sty m:val="p"/>
                        </m:rPr>
                        <m:t>±</m:t>
                      </m:r>
                      <m:rad>
                        <m:radPr>
                          <m:degHide m:val="1"/>
                        </m:radPr>
                        <m:deg/>
                        <m:e>
                          <m:f>
                            <m:fPr>
                              <m:type m:val="bar"/>
                            </m:fPr>
                            <m:num>
                              <m:r>
                                <m:t>1</m:t>
                              </m:r>
                            </m:num>
                            <m:den>
                              <m:sSub>
                                <m:e>
                                  <m:r>
                                    <m:t>E</m:t>
                                  </m:r>
                                </m:e>
                                <m:sub>
                                  <m:r>
                                    <m:t>1</m:t>
                                  </m:r>
                                </m:sub>
                              </m:sSub>
                            </m:den>
                          </m:f>
                          <m:r>
                            <m:rPr>
                              <m:sty m:val="p"/>
                            </m:rPr>
                            <m:t>+</m:t>
                          </m:r>
                          <m:f>
                            <m:fPr>
                              <m:type m:val="bar"/>
                            </m:fPr>
                            <m:num>
                              <m:r>
                                <m:t>1</m:t>
                              </m:r>
                            </m:num>
                            <m:den>
                              <m:sSub>
                                <m:e>
                                  <m:r>
                                    <m:t>E</m:t>
                                  </m:r>
                                </m:e>
                                <m:sub>
                                  <m:r>
                                    <m:t>2</m:t>
                                  </m:r>
                                </m:sub>
                              </m:sSub>
                            </m:den>
                          </m:f>
                        </m:e>
                      </m:rad>
                      <m:r>
                        <m:rPr>
                          <m:sty m:val="p"/>
                        </m:rPr>
                        <m:t>,</m:t>
                      </m:r>
                    </m:oMath>
                  </m:oMathPara>
                </a14:m>
              </a:p>
              <a:p>
                <a:pPr lvl="0" indent="0" marL="0">
                  <a:buNone/>
                </a:pPr>
                <a:r>
                  <a:rPr/>
                  <a:t>where </a:t>
                </a:r>
                <a14:m>
                  <m:oMath xmlns:m="http://schemas.openxmlformats.org/officeDocument/2006/math">
                    <m:sSub>
                      <m:e>
                        <m:r>
                          <m:t>E</m:t>
                        </m:r>
                      </m:e>
                      <m:sub>
                        <m:r>
                          <m:t>i</m:t>
                        </m:r>
                      </m:sub>
                    </m:sSub>
                  </m:oMath>
                </a14:m>
                <a:r>
                  <a:rPr/>
                  <a:t> is the expected number of events in group i.</a:t>
                </a:r>
              </a:p>
              <a:p>
                <a:pPr lvl="0" indent="0" marL="0">
                  <a:buNone/>
                </a:pPr>
                <a:r>
                  <a:rPr/>
                  <a:t>This approximation produces the following histograms:</a:t>
                </a:r>
              </a:p>
            </p:txBody>
          </p:sp>
        </mc:Choice>
      </mc:AlternateContent>
      <p:pic>
        <p:nvPicPr>
          <p:cNvPr descr="DTEInterim_files/figure-pptx/unnamed-chunk-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are planning a survival trial in which we are anticipating there to be delayed treatment effects (DTE). We have elicited two prior distributions:</a:t>
                </a:r>
              </a:p>
              <a:p>
                <a:pPr lvl="0"/>
                <a:r>
                  <a:rPr/>
                  <a:t>For </a:t>
                </a:r>
                <a14:m>
                  <m:oMath xmlns:m="http://schemas.openxmlformats.org/officeDocument/2006/math">
                    <m:r>
                      <m:t>T</m:t>
                    </m:r>
                  </m:oMath>
                </a14:m>
                <a:r>
                  <a:rPr/>
                  <a:t>, the length of delay</a:t>
                </a:r>
              </a:p>
              <a:p>
                <a:pPr lvl="0"/>
                <a:r>
                  <a:rPr/>
                  <a:t>For HR, the post-delay hazard ratio</a:t>
                </a:r>
              </a:p>
              <a:p>
                <a:pPr lvl="0" indent="0" marL="0">
                  <a:buNone/>
                </a:pPr>
                <a:r>
                  <a:rPr/>
                  <a:t>How can we use these elicited prior distributions to help us decide when/if to perform any interim analysis?</a:t>
                </a:r>
              </a:p>
              <a:p>
                <a:pPr lvl="0" indent="0" marL="0">
                  <a:buNone/>
                </a:pPr>
                <a:r>
                  <a:rPr/>
                  <a:t>Given some data, and these elicited prior distributions, we are able to calculate the posterior distributions for both </a:t>
                </a:r>
                <a14:m>
                  <m:oMath xmlns:m="http://schemas.openxmlformats.org/officeDocument/2006/math">
                    <m:r>
                      <m:t>T</m:t>
                    </m:r>
                  </m:oMath>
                </a14:m>
                <a:r>
                  <a:rPr/>
                  <a:t> and HR.</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Calculating posteriors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 xmlns:m="http://schemas.openxmlformats.org/officeDocument/2006/math">
                    <m:r>
                      <m:t>T</m:t>
                    </m:r>
                    <m:r>
                      <m:rPr>
                        <m:sty m:val="p"/>
                      </m:rPr>
                      <m:t>∼</m:t>
                    </m:r>
                    <m:r>
                      <m:t>N</m:t>
                    </m:r>
                    <m:d>
                      <m:dPr>
                        <m:begChr m:val="("/>
                        <m:endChr m:val=")"/>
                        <m:sepChr m:val=""/>
                        <m:grow/>
                      </m:dPr>
                      <m:e>
                        <m:r>
                          <m:t>6</m:t>
                        </m:r>
                        <m:r>
                          <m:rPr>
                            <m:sty m:val="p"/>
                          </m:rPr>
                          <m:t>,</m:t>
                        </m:r>
                        <m:sSup>
                          <m:e>
                            <m:r>
                              <m:t>2.97</m:t>
                            </m:r>
                          </m:e>
                          <m:sup>
                            <m:r>
                              <m:t>2</m:t>
                            </m:r>
                          </m:sup>
                        </m:sSup>
                      </m:e>
                    </m:d>
                  </m:oMath>
                </a14:m>
                <a:r>
                  <a:rPr/>
                  <a:t> HR </a:t>
                </a:r>
                <a14:m>
                  <m:oMath xmlns:m="http://schemas.openxmlformats.org/officeDocument/2006/math">
                    <m:r>
                      <m:rPr>
                        <m:sty m:val="p"/>
                      </m:rPr>
                      <m:t>∼</m:t>
                    </m:r>
                  </m:oMath>
                </a14:m>
                <a:r>
                  <a:rPr/>
                  <a:t> Be(10.8, 6.87)</a:t>
                </a:r>
              </a:p>
            </p:txBody>
          </p:sp>
        </mc:Choice>
      </mc:AlternateContent>
      <p:pic>
        <p:nvPicPr>
          <p:cNvPr descr="DTEInterim_files/figure-pptx/prior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p:txBody>
      </p:sp>
      <p:pic>
        <p:nvPicPr>
          <p:cNvPr descr="DTEInterim_files/figure-pptx/prior%20HR-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p:txBody>
      </p:sp>
      <p:pic>
        <p:nvPicPr>
          <p:cNvPr descr="DTEInterim_files/figure-pptx/data-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p:txBody>
      </p:sp>
      <p:pic>
        <p:nvPicPr>
          <p:cNvPr descr="DTEInterim_files/figure-pptx/posterior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Set-up</a:t>
            </a:r>
          </a:p>
        </p:txBody>
      </p:sp>
      <p:sp>
        <p:nvSpPr>
          <p:cNvPr id="3" name="Content Placeholder 2"/>
          <p:cNvSpPr>
            <a:spLocks noGrp="1"/>
          </p:cNvSpPr>
          <p:nvPr>
            <p:ph idx="1"/>
          </p:nvPr>
        </p:nvSpPr>
        <p:spPr/>
        <p:txBody>
          <a:bodyPr/>
          <a:lstStyle/>
          <a:p>
            <a:pPr lvl="0" indent="0" marL="0">
              <a:buNone/>
            </a:pPr>
            <a:r>
              <a:rPr/>
              <a:t>Now we have this mechanism, how can we use it to investigate the problem of choosing the ‘optimum’ time to perform an interim analysis? What do these posteriors tell us?</a:t>
            </a:r>
          </a:p>
          <a:p>
            <a:pPr lvl="0" indent="0" marL="0">
              <a:buNone/>
            </a:pPr>
            <a:r>
              <a:rPr/>
              <a:t>We can change the interim analysis time and see what effect this has on the posteriors. We hypothesize that as we increase the IA time, the posterior for the HR will be more concentrated around the “true” value.</a:t>
            </a:r>
          </a:p>
          <a:p>
            <a:pPr lvl="0" indent="0" marL="0">
              <a:buNone/>
            </a:pPr>
            <a:r>
              <a:rPr/>
              <a:t>To investigate this, we choose some target effect and calculate the proportion of the posterior which is less than this target value.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Set-up</a:t>
            </a:r>
          </a:p>
        </p:txBody>
      </p:sp>
      <p:pic>
        <p:nvPicPr>
          <p:cNvPr descr="DTEInterim_files/figure-pptx/unnamed-chunk-1-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Set-up</a:t>
            </a:r>
          </a:p>
        </p:txBody>
      </p:sp>
      <p:pic>
        <p:nvPicPr>
          <p:cNvPr descr="DTEInterim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DTE Interim</dc:title>
  <dc:creator/>
  <cp:keywords/>
  <dcterms:created xsi:type="dcterms:W3CDTF">2022-11-24T15:17:01Z</dcterms:created>
  <dcterms:modified xsi:type="dcterms:W3CDTF">2022-11-24T15:17:01Z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2022-11-23</vt:lpwstr>
  </property>
  <property fmtid="{D5CDD505-2E9C-101B-9397-08002B2CF9AE}" pid="3" name="output">
    <vt:lpwstr/>
  </property>
</Properties>
</file>