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423" r:id="rId9"/>
    <p:sldId id="262" r:id="rId10"/>
    <p:sldId id="270" r:id="rId11"/>
    <p:sldId id="283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67" r:id="rId20"/>
    <p:sldId id="282" r:id="rId21"/>
    <p:sldId id="268" r:id="rId22"/>
    <p:sldId id="280" r:id="rId23"/>
    <p:sldId id="278" r:id="rId24"/>
    <p:sldId id="281" r:id="rId25"/>
    <p:sldId id="269" r:id="rId26"/>
    <p:sldId id="424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i/Dn8bTPsA/Co/VZDn1aZeM3FxZ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mes Salsbury" initials="" lastIdx="2" clrIdx="0"/>
  <p:cmAuthor id="1" name="James Salsbury (UG)" initials="JS(" lastIdx="1" clrIdx="1">
    <p:extLst>
      <p:ext uri="{19B8F6BF-5375-455C-9EA6-DF929625EA0E}">
        <p15:presenceInfo xmlns:p15="http://schemas.microsoft.com/office/powerpoint/2012/main" userId="S::b7009283@newcastle.ac.uk::a5aba210-1bcb-4fa4-bd43-08ac72f283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34"/>
    <p:restoredTop sz="93792" autoAdjust="0"/>
  </p:normalViewPr>
  <p:slideViewPr>
    <p:cSldViewPr snapToGrid="0" snapToObjects="1">
      <p:cViewPr varScale="1">
        <p:scale>
          <a:sx n="65" d="100"/>
          <a:sy n="65" d="100"/>
        </p:scale>
        <p:origin x="84" y="2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Relationship Id="rId8" Type="http://schemas.openxmlformats.org/officeDocument/2006/relationships/slide" Target="slides/slide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5-10T15:10:53.840" idx="1">
    <p:pos x="6000" y="0"/>
    <p:text>Google Slides does not format powerpoints very well, I would download it and open in powerpoint to see the "real" thing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ZQcJI2c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5-11T09:25:57.889" idx="2">
    <p:pos x="6000" y="0"/>
    <p:text>Need to change this plot, legend is off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ZRc659k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960383d61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12960383d61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960383d61_2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/>
              <a:t>Treatment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Sd = 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Sd = 10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Sd = 17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/>
              <a:t>Control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none" dirty="0"/>
              <a:t>Sd = 10</a:t>
            </a:r>
            <a:endParaRPr u="none" dirty="0"/>
          </a:p>
        </p:txBody>
      </p:sp>
      <p:sp>
        <p:nvSpPr>
          <p:cNvPr id="215" name="Google Shape;215;g12960383d61_2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5821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960383d61_2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12960383d61_2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2546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Google Shape;214;g12960383d61_2_128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6400" cy="4114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28600" indent="-228600">
                  <a:spcBef>
                    <a:spcPts val="0"/>
                  </a:spcBef>
                  <a:buSzPts val="2800"/>
                </a:pPr>
                <a:r>
                  <a:rPr lang="en-GB" b="0" dirty="0"/>
                  <a:t>The choice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/>
                  <a:t> impacts the area of this region</a:t>
                </a:r>
              </a:p>
              <a:p>
                <a:pPr marL="228600" indent="-228600">
                  <a:spcBef>
                    <a:spcPts val="0"/>
                  </a:spcBef>
                  <a:buSzPts val="2800"/>
                </a:pPr>
                <a:r>
                  <a:rPr lang="en-GB" dirty="0"/>
                  <a:t>0.40 in Figure 1</a:t>
                </a:r>
              </a:p>
              <a:p>
                <a:pPr marL="228600" indent="-228600">
                  <a:spcBef>
                    <a:spcPts val="0"/>
                  </a:spcBef>
                  <a:buSzPts val="2800"/>
                </a:pPr>
                <a:r>
                  <a:rPr lang="en-GB" dirty="0"/>
                  <a:t>0.46 in Figure 2</a:t>
                </a:r>
              </a:p>
              <a:p>
                <a:pPr marL="228600" indent="-228600">
                  <a:spcBef>
                    <a:spcPts val="0"/>
                  </a:spcBef>
                  <a:buSzPts val="2800"/>
                </a:pPr>
                <a:r>
                  <a:rPr lang="en-GB" dirty="0"/>
                  <a:t>0.48 in Figure 3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214" name="Google Shape;214;g12960383d61_2_128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6400" cy="4114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28600" indent="-228600">
                  <a:spcBef>
                    <a:spcPts val="0"/>
                  </a:spcBef>
                  <a:buSzPts val="2800"/>
                </a:pPr>
                <a:r>
                  <a:rPr lang="en-GB" b="0" dirty="0"/>
                  <a:t>The choice of </a:t>
                </a:r>
                <a:r>
                  <a:rPr lang="en-GB" b="0" i="0">
                    <a:latin typeface="Cambria Math" panose="02040503050406030204" pitchFamily="18" charset="0"/>
                  </a:rPr>
                  <a:t>𝜎_𝑡^2</a:t>
                </a:r>
                <a:r>
                  <a:rPr lang="en-GB" dirty="0"/>
                  <a:t> impacts the area of this region</a:t>
                </a:r>
              </a:p>
              <a:p>
                <a:pPr marL="228600" indent="-228600">
                  <a:spcBef>
                    <a:spcPts val="0"/>
                  </a:spcBef>
                  <a:buSzPts val="2800"/>
                </a:pPr>
                <a:r>
                  <a:rPr lang="en-GB" dirty="0"/>
                  <a:t>0.40 in Figure 1</a:t>
                </a:r>
              </a:p>
              <a:p>
                <a:pPr marL="228600" indent="-228600">
                  <a:spcBef>
                    <a:spcPts val="0"/>
                  </a:spcBef>
                  <a:buSzPts val="2800"/>
                </a:pPr>
                <a:r>
                  <a:rPr lang="en-GB" dirty="0"/>
                  <a:t>0.46 in Figure 2</a:t>
                </a:r>
              </a:p>
              <a:p>
                <a:pPr marL="228600" indent="-228600">
                  <a:spcBef>
                    <a:spcPts val="0"/>
                  </a:spcBef>
                  <a:buSzPts val="2800"/>
                </a:pPr>
                <a:r>
                  <a:rPr lang="en-GB" dirty="0"/>
                  <a:t>0.48 in Figure 3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mc:Fallback>
      </mc:AlternateContent>
      <p:sp>
        <p:nvSpPr>
          <p:cNvPr id="215" name="Google Shape;215;g12960383d61_2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4892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960383d61_2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12960383d61_2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1163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960383d61_2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12960383d61_2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5968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960383d61_2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12960383d61_2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5912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960383d61_2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12960383d61_2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7021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960383d61_2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12960383d61_2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26844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960383d61_2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5" name="Google Shape;255;g12960383d61_2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960383d61_2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12960383d61_2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4967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960383d61_2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12960383d61_2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960383d61_2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12960383d61_2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960383d61_2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12960383d61_2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51793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960383d61_2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12960383d61_2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377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960383d61_2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12960383d61_2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64230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2960383d61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12960383d61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960383d61_2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12960383d61_2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9198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960383d61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2960383d61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960383d61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12960383d61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960383d61_2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12960383d61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960383d61_2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12960383d61_2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960383d61_2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12960383d61_2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4771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960383d61_2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12960383d61_2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960383d61_2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/>
              <a:t>Treatment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Sd = 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Sd = 10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Sd = 17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/>
              <a:t>Control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none" dirty="0"/>
              <a:t>Sd = 10</a:t>
            </a:r>
            <a:endParaRPr u="none" dirty="0"/>
          </a:p>
        </p:txBody>
      </p:sp>
      <p:sp>
        <p:nvSpPr>
          <p:cNvPr id="215" name="Google Shape;215;g12960383d61_2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6976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960383d61_2_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g12960383d61_2_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9" name="Google Shape;89;g12960383d61_2_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g12960383d61_2_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g12960383d61_2_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960383d61_2_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12960383d61_2_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g12960383d61_2_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12960383d61_2_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g12960383d61_2_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960383d61_2_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12960383d61_2_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g12960383d61_2_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g12960383d61_2_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g12960383d61_2_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960383d61_2_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12960383d61_2_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g12960383d61_2_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g12960383d61_2_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g12960383d61_2_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12960383d61_2_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960383d61_2_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g12960383d61_2_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4" name="Google Shape;114;g12960383d61_2_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g12960383d61_2_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g12960383d61_2_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g12960383d61_2_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12960383d61_2_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g12960383d61_2_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960383d61_2_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g12960383d61_2_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g12960383d61_2_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12960383d61_2_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960383d61_2_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12960383d61_2_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g12960383d61_2_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960383d61_2_4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12960383d61_2_4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2" name="Google Shape;132;g12960383d61_2_4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3" name="Google Shape;133;g12960383d61_2_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g12960383d61_2_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12960383d61_2_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960383d61_2_5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12960383d61_2_5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g12960383d61_2_5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0" name="Google Shape;140;g12960383d61_2_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g12960383d61_2_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12960383d61_2_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960383d61_2_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12960383d61_2_6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g12960383d61_2_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g12960383d61_2_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12960383d61_2_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960383d61_2_6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g12960383d61_2_6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g12960383d61_2_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12960383d61_2_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12960383d61_2_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960383d61_2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g12960383d61_2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g12960383d61_2_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g12960383d61_2_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g12960383d61_2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comments" Target="../comments/commen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20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3.wdp"/><Relationship Id="rId11" Type="http://schemas.microsoft.com/office/2007/relationships/hdphoto" Target="../media/hdphoto1.wdp"/><Relationship Id="rId5" Type="http://schemas.openxmlformats.org/officeDocument/2006/relationships/image" Target="../media/image36.png"/><Relationship Id="rId10" Type="http://schemas.openxmlformats.org/officeDocument/2006/relationships/image" Target="../media/image38.png"/><Relationship Id="rId4" Type="http://schemas.microsoft.com/office/2007/relationships/hdphoto" Target="../media/hdphoto2.wdp"/><Relationship Id="rId9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comments" Target="../comments/commen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1.png"/><Relationship Id="rId3" Type="http://schemas.openxmlformats.org/officeDocument/2006/relationships/image" Target="../media/image80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11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960383d61_2_75"/>
          <p:cNvSpPr txBox="1">
            <a:spLocks noGrp="1"/>
          </p:cNvSpPr>
          <p:nvPr>
            <p:ph type="ctrTitle"/>
          </p:nvPr>
        </p:nvSpPr>
        <p:spPr>
          <a:xfrm>
            <a:off x="243730" y="177945"/>
            <a:ext cx="117045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/>
              <a:t>Assurance Methods for Clinical Trials: practical tools and new developments</a:t>
            </a:r>
            <a:endParaRPr/>
          </a:p>
        </p:txBody>
      </p:sp>
      <p:pic>
        <p:nvPicPr>
          <p:cNvPr id="161" name="Google Shape;161;g12960383d61_2_75" descr="Logo, company name&#10;&#10;Description automatically generated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75" b="90000" l="3556" r="97111">
                        <a14:foregroundMark x1="3667" y1="29063" x2="4614" y2="33058"/>
                        <a14:foregroundMark x1="8143" y1="46180" x2="8135" y2="46579"/>
                        <a14:foregroundMark x1="8238" y1="41371" x2="8158" y2="45406"/>
                        <a14:foregroundMark x1="8653" y1="20373" x2="8248" y2="40855"/>
                        <a14:foregroundMark x1="8276" y1="41090" x2="7979" y2="20884"/>
                        <a14:foregroundMark x1="8358" y1="46684" x2="8296" y2="42449"/>
                        <a14:foregroundMark x1="30300" y1="45423" x2="30623" y2="44305"/>
                        <a14:foregroundMark x1="30513" y1="44686" x2="30520" y2="44661"/>
                        <a14:foregroundMark x1="28706" y1="50957" x2="28986" y2="49985"/>
                        <a14:foregroundMark x1="41609" y1="38790" x2="42111" y2="39688"/>
                        <a14:foregroundMark x1="48427" y1="36315" x2="48562" y2="36301"/>
                        <a14:foregroundMark x1="46375" y1="36525" x2="48343" y2="36324"/>
                        <a14:foregroundMark x1="82779" y1="36887" x2="83000" y2="36875"/>
                        <a14:foregroundMark x1="78941" y1="37091" x2="80145" y2="37027"/>
                        <a14:foregroundMark x1="88401" y1="45103" x2="88504" y2="48258"/>
                        <a14:foregroundMark x1="88111" y1="36250" x2="88329" y2="42904"/>
                        <a14:foregroundMark x1="96189" y1="46209" x2="95668" y2="49659"/>
                        <a14:foregroundMark x1="25111" y1="49063" x2="25111" y2="49063"/>
                        <a14:foregroundMark x1="25171" y1="50038" x2="25192" y2="51044"/>
                        <a14:foregroundMark x1="25111" y1="47188" x2="25106" y2="46972"/>
                        <a14:foregroundMark x1="8144" y1="46588" x2="8111" y2="44375"/>
                        <a14:foregroundMark x1="8118" y1="46562" x2="8222" y2="41875"/>
                        <a14:foregroundMark x1="8111" y1="44688" x2="8136" y2="46580"/>
                        <a14:foregroundMark x1="13778" y1="50938" x2="14614" y2="53291"/>
                        <a14:foregroundMark x1="13111" y1="39688" x2="14662" y2="51318"/>
                        <a14:foregroundMark x1="9333" y1="61563" x2="14778" y2="54688"/>
                        <a14:foregroundMark x1="79444" y1="38750" x2="78889" y2="37188"/>
                        <a14:foregroundMark x1="79889" y1="38125" x2="80778" y2="36563"/>
                        <a14:foregroundMark x1="80667" y1="35938" x2="81778" y2="35313"/>
                        <a14:foregroundMark x1="30889" y1="54063" x2="29444" y2="50000"/>
                        <a14:foregroundMark x1="30778" y1="55000" x2="30333" y2="50313"/>
                        <a14:foregroundMark x1="25111" y1="50313" x2="24889" y2="45938"/>
                        <a14:foregroundMark x1="25000" y1="48438" x2="25222" y2="45938"/>
                        <a14:foregroundMark x1="31556" y1="42188" x2="31556" y2="35313"/>
                        <a14:foregroundMark x1="79111" y1="39063" x2="78889" y2="36563"/>
                        <a14:foregroundMark x1="78778" y1="40938" x2="78556" y2="36875"/>
                        <a14:foregroundMark x1="54556" y1="60938" x2="56444" y2="60313"/>
                        <a14:foregroundMark x1="25111" y1="45625" x2="25111" y2="45625"/>
                        <a14:foregroundMark x1="25111" y1="43750" x2="25111" y2="47188"/>
                        <a14:foregroundMark x1="25000" y1="46875" x2="25333" y2="56563"/>
                        <a14:foregroundMark x1="3889" y1="42813" x2="4222" y2="36563"/>
                        <a14:foregroundMark x1="4222" y1="40625" x2="4222" y2="35938"/>
                        <a14:foregroundMark x1="3556" y1="41875" x2="5111" y2="36250"/>
                        <a14:backgroundMark x1="5778" y1="46250" x2="5778" y2="46250"/>
                        <a14:backgroundMark x1="5889" y1="44375" x2="6260" y2="47720"/>
                        <a14:backgroundMark x1="10105" y1="52491" x2="10667" y2="50625"/>
                        <a14:backgroundMark x1="9444" y1="54688" x2="9969" y2="52943"/>
                        <a14:backgroundMark x1="10122" y1="52927" x2="10556" y2="50000"/>
                        <a14:backgroundMark x1="9444" y1="57500" x2="10112" y2="52995"/>
                        <a14:backgroundMark x1="10090" y1="56927" x2="12000" y2="52188"/>
                        <a14:backgroundMark x1="11000" y1="63438" x2="13333" y2="61563"/>
                        <a14:backgroundMark x1="6222" y1="32188" x2="6000" y2="43750"/>
                        <a14:backgroundMark x1="6556" y1="10938" x2="9444" y2="11250"/>
                        <a14:backgroundMark x1="6333" y1="15937" x2="9556" y2="16563"/>
                        <a14:backgroundMark x1="27444" y1="60625" x2="26620" y2="56213"/>
                        <a14:backgroundMark x1="23444" y1="64688" x2="26556" y2="64375"/>
                        <a14:backgroundMark x1="27150" y1="54196" x2="29111" y2="58438"/>
                        <a14:backgroundMark x1="30444" y1="48125" x2="30444" y2="48125"/>
                        <a14:backgroundMark x1="29889" y1="45938" x2="29889" y2="45938"/>
                        <a14:backgroundMark x1="29330" y1="43729" x2="29556" y2="45000"/>
                        <a14:backgroundMark x1="30444" y1="50000" x2="30442" y2="49988"/>
                        <a14:backgroundMark x1="30111" y1="49688" x2="29778" y2="41250"/>
                        <a14:backgroundMark x1="30444" y1="49063" x2="30333" y2="43125"/>
                        <a14:backgroundMark x1="31889" y1="39063" x2="32111" y2="43750"/>
                        <a14:backgroundMark x1="30889" y1="53125" x2="29778" y2="45625"/>
                        <a14:backgroundMark x1="50667" y1="46563" x2="50667" y2="46563"/>
                        <a14:backgroundMark x1="50000" y1="41875" x2="50000" y2="41875"/>
                        <a14:backgroundMark x1="49889" y1="37500" x2="49889" y2="37500"/>
                        <a14:backgroundMark x1="50333" y1="37813" x2="49889" y2="33750"/>
                        <a14:backgroundMark x1="51222" y1="41563" x2="50667" y2="34063"/>
                        <a14:backgroundMark x1="51111" y1="38438" x2="50667" y2="32188"/>
                        <a14:backgroundMark x1="51333" y1="38750" x2="51000" y2="32500"/>
                        <a14:backgroundMark x1="49778" y1="39375" x2="49222" y2="32188"/>
                        <a14:backgroundMark x1="48556" y1="36875" x2="51444" y2="37188"/>
                        <a14:backgroundMark x1="58667" y1="62813" x2="58111" y2="55313"/>
                        <a14:backgroundMark x1="57889" y1="59688" x2="58222" y2="65625"/>
                        <a14:backgroundMark x1="89111" y1="58750" x2="88889" y2="51563"/>
                        <a14:backgroundMark x1="95778" y1="57813" x2="92333" y2="51875"/>
                        <a14:backgroundMark x1="96778" y1="44063" x2="93889" y2="38438"/>
                        <a14:backgroundMark x1="92778" y1="65625" x2="94667" y2="65000"/>
                        <a14:backgroundMark x1="93778" y1="57813" x2="94889" y2="59062"/>
                        <a14:backgroundMark x1="94556" y1="54375" x2="95667" y2="54688"/>
                        <a14:backgroundMark x1="94889" y1="52812" x2="96000" y2="55000"/>
                        <a14:backgroundMark x1="96000" y1="40938" x2="97444" y2="44063"/>
                        <a14:backgroundMark x1="78111" y1="39688" x2="77667" y2="37188"/>
                        <a14:backgroundMark x1="77444" y1="36875" x2="78556" y2="37500"/>
                        <a14:backgroundMark x1="81196" y1="38203" x2="81889" y2="37813"/>
                        <a14:backgroundMark x1="6000" y1="43438" x2="6222" y2="35625"/>
                        <a14:backgroundMark x1="6222" y1="45625" x2="6889" y2="40313"/>
                        <a14:backgroundMark x1="4444" y1="40313" x2="5556" y2="35000"/>
                        <a14:backgroundMark x1="9333" y1="55625" x2="9233" y2="53764"/>
                        <a14:backgroundMark x1="12222" y1="54022" x2="12581" y2="50848"/>
                        <a14:backgroundMark x1="10000" y1="54063" x2="9921" y2="52948"/>
                        <a14:backgroundMark x1="10249" y1="56989" x2="9370" y2="53283"/>
                        <a14:backgroundMark x1="9333" y1="53750" x2="9299" y2="53533"/>
                        <a14:backgroundMark x1="7221" y1="44780" x2="5333" y2="35000"/>
                        <a14:backgroundMark x1="11556" y1="51563" x2="12256" y2="48412"/>
                        <a14:backgroundMark x1="5778" y1="38438" x2="5556" y2="32500"/>
                        <a14:backgroundMark x1="10667" y1="55625" x2="11111" y2="50313"/>
                        <a14:backgroundMark x1="9778" y1="58438" x2="9970" y2="57997"/>
                        <a14:backgroundMark x1="11111" y1="51875" x2="10956" y2="47728"/>
                        <a14:backgroundMark x1="12222" y1="50313" x2="11942" y2="46056"/>
                        <a14:backgroundMark x1="11841" y1="45297" x2="11444" y2="43438"/>
                        <a14:backgroundMark x1="11778" y1="52812" x2="11609" y2="45440"/>
                        <a14:backgroundMark x1="12333" y1="51875" x2="11561" y2="45606"/>
                        <a14:backgroundMark x1="10904" y1="47909" x2="11000" y2="52500"/>
                        <a14:backgroundMark x1="12111" y1="48750" x2="10667" y2="55313"/>
                        <a14:backgroundMark x1="12778" y1="38125" x2="13344" y2="39453"/>
                        <a14:backgroundMark x1="9667" y1="52500" x2="9111" y2="45000"/>
                        <a14:backgroundMark x1="8444" y1="55313" x2="9667" y2="45313"/>
                        <a14:backgroundMark x1="9444" y1="53125" x2="9556" y2="45313"/>
                        <a14:backgroundMark x1="9444" y1="54375" x2="9889" y2="44063"/>
                        <a14:backgroundMark x1="9444" y1="51563" x2="11667" y2="45313"/>
                        <a14:backgroundMark x1="7667" y1="58750" x2="10000" y2="50313"/>
                        <a14:backgroundMark x1="7333" y1="58750" x2="8333" y2="55313"/>
                        <a14:backgroundMark x1="6556" y1="58125" x2="7444" y2="58125"/>
                        <a14:backgroundMark x1="26222" y1="59375" x2="26667" y2="59375"/>
                        <a14:backgroundMark x1="30556" y1="45938" x2="30333" y2="43125"/>
                        <a14:backgroundMark x1="30111" y1="46563" x2="30111" y2="43438"/>
                        <a14:backgroundMark x1="29889" y1="47813" x2="29556" y2="45938"/>
                        <a14:backgroundMark x1="29889" y1="47135" x2="29333" y2="45313"/>
                        <a14:backgroundMark x1="30000" y1="47500" x2="29977" y2="47426"/>
                        <a14:backgroundMark x1="41000" y1="39063" x2="40444" y2="36875"/>
                        <a14:backgroundMark x1="41222" y1="40625" x2="40333" y2="36563"/>
                        <a14:backgroundMark x1="41222" y1="39688" x2="40111" y2="36563"/>
                        <a14:backgroundMark x1="41333" y1="40000" x2="40778" y2="36875"/>
                        <a14:backgroundMark x1="41444" y1="40313" x2="41222" y2="38125"/>
                        <a14:backgroundMark x1="39444" y1="36563" x2="40333" y2="36563"/>
                        <a14:backgroundMark x1="51778" y1="37500" x2="51444" y2="34375"/>
                        <a14:backgroundMark x1="52333" y1="37188" x2="51333" y2="35625"/>
                        <a14:backgroundMark x1="48667" y1="38125" x2="48333" y2="36250"/>
                        <a14:backgroundMark x1="48889" y1="38125" x2="48556" y2="36250"/>
                        <a14:backgroundMark x1="41778" y1="41250" x2="41222" y2="38438"/>
                        <a14:backgroundMark x1="29884" y1="47083" x2="29333" y2="45313"/>
                        <a14:backgroundMark x1="30111" y1="47813" x2="29969" y2="47356"/>
                        <a14:backgroundMark x1="30556" y1="45938" x2="30556" y2="41250"/>
                        <a14:backgroundMark x1="29701" y1="46184" x2="29333" y2="44375"/>
                        <a14:backgroundMark x1="30222" y1="48750" x2="30516" y2="50196"/>
                        <a14:backgroundMark x1="29778" y1="45938" x2="30054" y2="48524"/>
                        <a14:backgroundMark x1="45889" y1="39063" x2="45889" y2="36563"/>
                        <a14:backgroundMark x1="60111" y1="62813" x2="62222" y2="62813"/>
                        <a14:backgroundMark x1="59778" y1="62500" x2="61000" y2="63125"/>
                        <a14:backgroundMark x1="59778" y1="63750" x2="59778" y2="61875"/>
                        <a14:backgroundMark x1="59222" y1="66250" x2="61778" y2="66250"/>
                        <a14:backgroundMark x1="59556" y1="63438" x2="60778" y2="64375"/>
                        <a14:backgroundMark x1="95556" y1="54375" x2="94556" y2="50313"/>
                        <a14:backgroundMark x1="96111" y1="54375" x2="95222" y2="50938"/>
                        <a14:backgroundMark x1="95778" y1="52188" x2="95333" y2="50938"/>
                        <a14:backgroundMark x1="95222" y1="51875" x2="94667" y2="49688"/>
                        <a14:backgroundMark x1="95333" y1="50938" x2="96000" y2="52188"/>
                        <a14:backgroundMark x1="95444" y1="51563" x2="95444" y2="50000"/>
                        <a14:backgroundMark x1="95667" y1="52812" x2="95778" y2="50625"/>
                        <a14:backgroundMark x1="77667" y1="39063" x2="77111" y2="37500"/>
                        <a14:backgroundMark x1="77889" y1="38125" x2="78667" y2="37500"/>
                        <a14:backgroundMark x1="78778" y1="38125" x2="78778" y2="36875"/>
                        <a14:backgroundMark x1="81889" y1="39063" x2="82000" y2="36563"/>
                        <a14:backgroundMark x1="82333" y1="39688" x2="82333" y2="36875"/>
                        <a14:backgroundMark x1="81111" y1="40313" x2="80660" y2="37266"/>
                        <a14:backgroundMark x1="81556" y1="38750" x2="82667" y2="37500"/>
                        <a14:backgroundMark x1="89111" y1="59062" x2="88778" y2="56250"/>
                        <a14:backgroundMark x1="89000" y1="54688" x2="88889" y2="58125"/>
                        <a14:backgroundMark x1="88778" y1="48438" x2="88778" y2="46875"/>
                        <a14:backgroundMark x1="89222" y1="59375" x2="88667" y2="58125"/>
                        <a14:backgroundMark x1="96111" y1="52500" x2="95333" y2="50625"/>
                        <a14:backgroundMark x1="46222" y1="38750" x2="46111" y2="37500"/>
                        <a14:backgroundMark x1="45556" y1="39063" x2="46222" y2="37500"/>
                        <a14:backgroundMark x1="41778" y1="40625" x2="41333" y2="39063"/>
                        <a14:backgroundMark x1="41444" y1="40313" x2="41333" y2="38750"/>
                        <a14:backgroundMark x1="40667" y1="39688" x2="41556" y2="39063"/>
                        <a14:backgroundMark x1="81333" y1="38438" x2="81209" y2="38139"/>
                        <a14:backgroundMark x1="78667" y1="37813" x2="78778" y2="37813"/>
                        <a14:backgroundMark x1="77889" y1="37813" x2="78406" y2="37813"/>
                        <a14:backgroundMark x1="15000" y1="56563" x2="15333" y2="54688"/>
                        <a14:backgroundMark x1="15778" y1="56875" x2="14889" y2="55000"/>
                        <a14:backgroundMark x1="60556" y1="63438" x2="59778" y2="61563"/>
                      </a14:backgroundRemoval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8122024" y="5271247"/>
            <a:ext cx="3826246" cy="1423417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12960383d61_2_75"/>
          <p:cNvSpPr txBox="1"/>
          <p:nvPr/>
        </p:nvSpPr>
        <p:spPr>
          <a:xfrm>
            <a:off x="0" y="2875002"/>
            <a:ext cx="12192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James Salsbury¹, Jeremy Oakley¹, Steven Julious², Lisa Hampson³</a:t>
            </a:r>
            <a:endParaRPr dirty="0"/>
          </a:p>
        </p:txBody>
      </p:sp>
      <p:sp>
        <p:nvSpPr>
          <p:cNvPr id="163" name="Google Shape;163;g12960383d61_2_75"/>
          <p:cNvSpPr txBox="1"/>
          <p:nvPr/>
        </p:nvSpPr>
        <p:spPr>
          <a:xfrm>
            <a:off x="0" y="3769234"/>
            <a:ext cx="12192000" cy="23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¹School of Mathematics and Statistics, The University of Sheffield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²School of Health and Related Research, The University of Sheffield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³Novartis Pharma AG, Basel, Switzerland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139B337E-8834-4AD1-BB89-E52F8CB09E4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04" t="11166" r="4390" b="7583"/>
          <a:stretch/>
        </p:blipFill>
        <p:spPr>
          <a:xfrm>
            <a:off x="542610" y="5159955"/>
            <a:ext cx="3627161" cy="128851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960383d61_2_1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dirty="0"/>
              <a:t>Why does the variance matter? (2/2)</a:t>
            </a:r>
            <a:endParaRPr dirty="0"/>
          </a:p>
        </p:txBody>
      </p:sp>
      <p:cxnSp>
        <p:nvCxnSpPr>
          <p:cNvPr id="219" name="Google Shape;219;g12960383d61_2_128"/>
          <p:cNvCxnSpPr/>
          <p:nvPr/>
        </p:nvCxnSpPr>
        <p:spPr>
          <a:xfrm>
            <a:off x="673768" y="1450057"/>
            <a:ext cx="10118558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278BB63C-FAED-4420-BE1E-2A390983B0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4" t="11166" r="63002" b="7583"/>
          <a:stretch/>
        </p:blipFill>
        <p:spPr>
          <a:xfrm>
            <a:off x="10694955" y="274902"/>
            <a:ext cx="1116945" cy="1084932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3B24B9F-CCE7-4AFC-B548-B9241D9F1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335" y="1989826"/>
            <a:ext cx="6616460" cy="44109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6C0313-429A-49F7-B5A1-F360D122B56C}"/>
              </a:ext>
            </a:extLst>
          </p:cNvPr>
          <p:cNvSpPr txBox="1"/>
          <p:nvPr/>
        </p:nvSpPr>
        <p:spPr>
          <a:xfrm>
            <a:off x="1" y="6509809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Slide 9</a:t>
            </a:r>
          </a:p>
        </p:txBody>
      </p:sp>
    </p:spTree>
    <p:extLst>
      <p:ext uri="{BB962C8B-B14F-4D97-AF65-F5344CB8AC3E}">
        <p14:creationId xmlns:p14="http://schemas.microsoft.com/office/powerpoint/2010/main" val="3033199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960383d61_2_1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dirty="0"/>
              <a:t>Choosing the interval </a:t>
            </a:r>
            <a:endParaRPr dirty="0"/>
          </a:p>
        </p:txBody>
      </p:sp>
      <p:cxnSp>
        <p:nvCxnSpPr>
          <p:cNvPr id="219" name="Google Shape;219;g12960383d61_2_128"/>
          <p:cNvCxnSpPr/>
          <p:nvPr/>
        </p:nvCxnSpPr>
        <p:spPr>
          <a:xfrm>
            <a:off x="673768" y="1450057"/>
            <a:ext cx="10118558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210;g12960383d61_2_121">
                <a:extLst>
                  <a:ext uri="{FF2B5EF4-FFF2-40B4-BE49-F238E27FC236}">
                    <a16:creationId xmlns:a16="http://schemas.microsoft.com/office/drawing/2014/main" id="{81678D5C-B4FF-8300-4C5C-C29183E613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2120" y="1806407"/>
                <a:ext cx="12029880" cy="45605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228600" indent="-228600">
                  <a:spcBef>
                    <a:spcPts val="0"/>
                  </a:spcBef>
                  <a:buSzPts val="2800"/>
                </a:pPr>
                <a:r>
                  <a:rPr lang="en-GB" dirty="0"/>
                  <a:t>We can specify our uncertainty about the variance by eliciting a proportion contained in fixed interval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/>
              </a:p>
              <a:p>
                <a:pPr marL="228600" indent="-228600">
                  <a:spcBef>
                    <a:spcPts val="0"/>
                  </a:spcBef>
                  <a:buSzPts val="2800"/>
                </a:pPr>
                <a:endParaRPr lang="en-GB" dirty="0"/>
              </a:p>
              <a:p>
                <a:pPr marL="228600" indent="-228600">
                  <a:spcBef>
                    <a:spcPts val="0"/>
                  </a:spcBef>
                  <a:buSzPts val="2800"/>
                </a:pPr>
                <a:r>
                  <a:rPr lang="en-GB" dirty="0"/>
                  <a:t>For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=90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=88</m:t>
                    </m:r>
                  </m:oMath>
                </a14:m>
                <a:r>
                  <a:rPr lang="en-GB" dirty="0"/>
                  <a:t> in the previous plots. Therefore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GB" dirty="0"/>
              </a:p>
              <a:p>
                <a:pPr marL="228600" indent="-228600">
                  <a:spcBef>
                    <a:spcPts val="0"/>
                  </a:spcBef>
                  <a:buSzPts val="2800"/>
                </a:pPr>
                <a:endParaRPr lang="en-GB" dirty="0"/>
              </a:p>
              <a:p>
                <a:pPr marL="228600" indent="-228600">
                  <a:spcBef>
                    <a:spcPts val="0"/>
                  </a:spcBef>
                  <a:buSzPts val="2800"/>
                </a:pPr>
                <a:r>
                  <a:rPr lang="en-GB" dirty="0"/>
                  <a:t>We can ask the question “</a:t>
                </a:r>
                <a:r>
                  <a:rPr lang="en-GB" i="1" dirty="0"/>
                  <a:t>Given that the drug works as expected (</a:t>
                </a:r>
                <a:r>
                  <a:rPr lang="en-GB" i="1" dirty="0" err="1"/>
                  <a:t>i.e</a:t>
                </a:r>
                <a:r>
                  <a:rPr lang="en-GB" i="1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=2)</m:t>
                    </m:r>
                  </m:oMath>
                </a14:m>
                <a:r>
                  <a:rPr lang="en-GB" i="1" dirty="0"/>
                  <a:t>, what proportion of patients are not expected to benefit from the drug?”</a:t>
                </a:r>
                <a:endParaRPr lang="en-GB" dirty="0"/>
              </a:p>
              <a:p>
                <a:pPr marL="228600" indent="-228600">
                  <a:spcBef>
                    <a:spcPts val="0"/>
                  </a:spcBef>
                  <a:buSzPts val="2800"/>
                </a:pPr>
                <a:endParaRPr lang="en-GB" dirty="0"/>
              </a:p>
              <a:p>
                <a:pPr marL="228600" indent="-228600">
                  <a:spcBef>
                    <a:spcPts val="0"/>
                  </a:spcBef>
                  <a:buSzPts val="2800"/>
                </a:pPr>
                <a:r>
                  <a:rPr lang="en-GB" dirty="0"/>
                  <a:t>We assume that a response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GB" dirty="0"/>
                  <a:t> 89 will be considered to have </a:t>
                </a:r>
                <a:r>
                  <a:rPr lang="en-GB" b="1" dirty="0"/>
                  <a:t>not</a:t>
                </a:r>
                <a:r>
                  <a:rPr lang="en-GB" dirty="0"/>
                  <a:t> benefited from the drug</a:t>
                </a:r>
              </a:p>
              <a:p>
                <a:pPr marL="228600" indent="-228600">
                  <a:spcBef>
                    <a:spcPts val="0"/>
                  </a:spcBef>
                  <a:buSzPts val="2800"/>
                </a:pPr>
                <a:endParaRPr lang="en-GB" dirty="0"/>
              </a:p>
              <a:p>
                <a:pPr marL="228600" indent="-228600">
                  <a:spcBef>
                    <a:spcPts val="0"/>
                  </a:spcBef>
                  <a:buSzPts val="2800"/>
                </a:pPr>
                <a:r>
                  <a:rPr lang="en-GB" dirty="0"/>
                  <a:t>Therefore we are specifying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=[89, ∞]</m:t>
                    </m:r>
                  </m:oMath>
                </a14:m>
                <a:endParaRPr lang="en-GB" dirty="0"/>
              </a:p>
              <a:p>
                <a:pPr marL="228600" indent="-228600">
                  <a:spcBef>
                    <a:spcPts val="0"/>
                  </a:spcBef>
                  <a:buSzPts val="2800"/>
                </a:pPr>
                <a:endParaRPr lang="en-GB" dirty="0"/>
              </a:p>
              <a:p>
                <a:pPr marL="228600" indent="-228600">
                  <a:spcBef>
                    <a:spcPts val="0"/>
                  </a:spcBef>
                  <a:buSzPts val="2800"/>
                </a:pPr>
                <a:endParaRPr lang="en-GB" dirty="0"/>
              </a:p>
            </p:txBody>
          </p:sp>
        </mc:Choice>
        <mc:Fallback xmlns="">
          <p:sp>
            <p:nvSpPr>
              <p:cNvPr id="9" name="Google Shape;210;g12960383d61_2_121">
                <a:extLst>
                  <a:ext uri="{FF2B5EF4-FFF2-40B4-BE49-F238E27FC236}">
                    <a16:creationId xmlns:a16="http://schemas.microsoft.com/office/drawing/2014/main" id="{81678D5C-B4FF-8300-4C5C-C29183E61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20" y="1806407"/>
                <a:ext cx="12029880" cy="4560523"/>
              </a:xfrm>
              <a:prstGeom prst="rect">
                <a:avLst/>
              </a:prstGeom>
              <a:blipFill>
                <a:blip r:embed="rId3"/>
                <a:stretch>
                  <a:fillRect l="-912" t="-2941" r="-7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3C429A1E-1B46-4B8A-8735-B230C6F9E1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04" t="11166" r="63002" b="7583"/>
          <a:stretch/>
        </p:blipFill>
        <p:spPr>
          <a:xfrm>
            <a:off x="10694955" y="274902"/>
            <a:ext cx="1116945" cy="10849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E96972-66B4-4B82-AFC8-B18A44D5ACE6}"/>
              </a:ext>
            </a:extLst>
          </p:cNvPr>
          <p:cNvSpPr txBox="1"/>
          <p:nvPr/>
        </p:nvSpPr>
        <p:spPr>
          <a:xfrm>
            <a:off x="1" y="6509809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Slide 10</a:t>
            </a:r>
          </a:p>
        </p:txBody>
      </p:sp>
    </p:spTree>
    <p:extLst>
      <p:ext uri="{BB962C8B-B14F-4D97-AF65-F5344CB8AC3E}">
        <p14:creationId xmlns:p14="http://schemas.microsoft.com/office/powerpoint/2010/main" val="126967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960383d61_2_1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dirty="0"/>
              <a:t>What this interval corresponds to</a:t>
            </a:r>
            <a:endParaRPr dirty="0"/>
          </a:p>
        </p:txBody>
      </p:sp>
      <p:cxnSp>
        <p:nvCxnSpPr>
          <p:cNvPr id="219" name="Google Shape;219;g12960383d61_2_128"/>
          <p:cNvCxnSpPr/>
          <p:nvPr/>
        </p:nvCxnSpPr>
        <p:spPr>
          <a:xfrm>
            <a:off x="673768" y="1450057"/>
            <a:ext cx="10118558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A2570431-2183-4FE9-876A-602DEF2371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4" t="11166" r="63002" b="7583"/>
          <a:stretch/>
        </p:blipFill>
        <p:spPr>
          <a:xfrm>
            <a:off x="10694955" y="274902"/>
            <a:ext cx="1116945" cy="10849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0294ED-96ED-413D-9B34-3BE090FB69B0}"/>
                  </a:ext>
                </a:extLst>
              </p:cNvPr>
              <p:cNvSpPr txBox="1"/>
              <p:nvPr/>
            </p:nvSpPr>
            <p:spPr>
              <a:xfrm>
                <a:off x="4120563" y="2041846"/>
                <a:ext cx="37737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Control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90, 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Treatment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88, 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b="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0294ED-96ED-413D-9B34-3BE090FB6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563" y="2041846"/>
                <a:ext cx="377379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051FF4D-E451-489A-BDA0-684526D8632C}"/>
                  </a:ext>
                </a:extLst>
              </p:cNvPr>
              <p:cNvSpPr txBox="1"/>
              <p:nvPr/>
            </p:nvSpPr>
            <p:spPr>
              <a:xfrm>
                <a:off x="157781" y="2031335"/>
                <a:ext cx="37737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Control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90, 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Treatment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88, 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b="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051FF4D-E451-489A-BDA0-684526D86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81" y="2031335"/>
                <a:ext cx="3773790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71C6E14-92F5-457A-85FD-71D9DEA75E0A}"/>
                  </a:ext>
                </a:extLst>
              </p:cNvPr>
              <p:cNvSpPr txBox="1"/>
              <p:nvPr/>
            </p:nvSpPr>
            <p:spPr>
              <a:xfrm>
                <a:off x="8187891" y="2031336"/>
                <a:ext cx="37737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Control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90, 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Treatment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88, 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b="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71C6E14-92F5-457A-85FD-71D9DEA75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891" y="2031336"/>
                <a:ext cx="3773790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C787DAF-70A1-4B84-8EBF-2B261CB9601D}"/>
              </a:ext>
            </a:extLst>
          </p:cNvPr>
          <p:cNvSpPr txBox="1"/>
          <p:nvPr/>
        </p:nvSpPr>
        <p:spPr>
          <a:xfrm>
            <a:off x="0" y="6509809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Slide 11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2F3A3228-26C5-4D54-BF90-9CC97227FC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050" y="2436822"/>
            <a:ext cx="3623974" cy="2988055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7CD386D0-F6ED-42E9-A64B-EAFCE579F0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7322" y="2419887"/>
            <a:ext cx="3623974" cy="2988055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81D6C8E2-B933-472B-A2F7-BEC19F2C59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62798" y="2419885"/>
            <a:ext cx="3623976" cy="29880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5BE0A5E-D3C6-4388-AB78-68B25895302E}"/>
              </a:ext>
            </a:extLst>
          </p:cNvPr>
          <p:cNvSpPr txBox="1"/>
          <p:nvPr/>
        </p:nvSpPr>
        <p:spPr>
          <a:xfrm>
            <a:off x="272777" y="5567233"/>
            <a:ext cx="3554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40% of patients in </a:t>
            </a:r>
            <a:r>
              <a:rPr lang="en-GB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Green Region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76A21C-5AEB-443F-803B-02C31C588723}"/>
              </a:ext>
            </a:extLst>
          </p:cNvPr>
          <p:cNvSpPr txBox="1"/>
          <p:nvPr/>
        </p:nvSpPr>
        <p:spPr>
          <a:xfrm>
            <a:off x="4202185" y="5567233"/>
            <a:ext cx="3554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46% of patients in </a:t>
            </a:r>
            <a:r>
              <a:rPr lang="en-GB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Green Region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93A5E0-781F-431B-858A-F268D3429BC0}"/>
              </a:ext>
            </a:extLst>
          </p:cNvPr>
          <p:cNvSpPr txBox="1"/>
          <p:nvPr/>
        </p:nvSpPr>
        <p:spPr>
          <a:xfrm>
            <a:off x="8407433" y="5567233"/>
            <a:ext cx="3554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48% of patients in </a:t>
            </a:r>
            <a:r>
              <a:rPr lang="en-GB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Green Region</a:t>
            </a:r>
          </a:p>
        </p:txBody>
      </p:sp>
    </p:spTree>
    <p:extLst>
      <p:ext uri="{BB962C8B-B14F-4D97-AF65-F5344CB8AC3E}">
        <p14:creationId xmlns:p14="http://schemas.microsoft.com/office/powerpoint/2010/main" val="3318374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Google Shape;217;g12960383d61_2_128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400"/>
                  <a:buFont typeface="Calibri"/>
                  <a:buNone/>
                </a:pPr>
                <a:r>
                  <a:rPr lang="en-GB" dirty="0"/>
                  <a:t>Eliciting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217" name="Google Shape;217;g12960383d61_2_12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prstGeom prst="rect">
                <a:avLst/>
              </a:prstGeom>
              <a:blipFill>
                <a:blip r:embed="rId3"/>
                <a:stretch>
                  <a:fillRect l="-23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9" name="Google Shape;219;g12960383d61_2_128"/>
          <p:cNvCxnSpPr/>
          <p:nvPr/>
        </p:nvCxnSpPr>
        <p:spPr>
          <a:xfrm>
            <a:off x="673768" y="1450057"/>
            <a:ext cx="10118558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210;g12960383d61_2_121">
                <a:extLst>
                  <a:ext uri="{FF2B5EF4-FFF2-40B4-BE49-F238E27FC236}">
                    <a16:creationId xmlns:a16="http://schemas.microsoft.com/office/drawing/2014/main" id="{81678D5C-B4FF-8300-4C5C-C29183E613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409794"/>
                <a:ext cx="12192000" cy="44922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228600" indent="-228600">
                  <a:spcBef>
                    <a:spcPts val="0"/>
                  </a:spcBef>
                  <a:buSzPts val="2800"/>
                </a:pPr>
                <a:endParaRPr lang="en-GB" dirty="0"/>
              </a:p>
              <a:p>
                <a:pPr marL="228600" indent="-228600">
                  <a:spcBef>
                    <a:spcPts val="0"/>
                  </a:spcBef>
                  <a:buSzPts val="2800"/>
                </a:pPr>
                <a:r>
                  <a:rPr lang="en-GB" dirty="0"/>
                  <a:t>We have asked the question “</a:t>
                </a:r>
                <a:r>
                  <a:rPr lang="en-GB" i="1" dirty="0"/>
                  <a:t>Given that the drug works as expected (</a:t>
                </a:r>
                <a:r>
                  <a:rPr lang="en-GB" i="1" dirty="0" err="1"/>
                  <a:t>i.e</a:t>
                </a:r>
                <a:r>
                  <a:rPr lang="en-GB" i="1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=2)</m:t>
                    </m:r>
                  </m:oMath>
                </a14:m>
                <a:r>
                  <a:rPr lang="en-GB" i="1" dirty="0"/>
                  <a:t>, what proportion of patients are not expected to benefit from the drug?”</a:t>
                </a:r>
                <a:endParaRPr lang="en-GB" dirty="0"/>
              </a:p>
              <a:p>
                <a:pPr marL="228600" indent="-228600">
                  <a:spcBef>
                    <a:spcPts val="0"/>
                  </a:spcBef>
                  <a:buSzPts val="2800"/>
                </a:pPr>
                <a:endParaRPr lang="en-GB" dirty="0"/>
              </a:p>
              <a:p>
                <a:pPr marL="228600" indent="-228600">
                  <a:spcBef>
                    <a:spcPts val="0"/>
                  </a:spcBef>
                  <a:buSzPts val="2800"/>
                </a:pPr>
                <a:r>
                  <a:rPr lang="en-GB" dirty="0"/>
                  <a:t>Therefore we are specifying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=[8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 ∞]</m:t>
                    </m:r>
                  </m:oMath>
                </a14:m>
                <a:endParaRPr lang="en-GB" dirty="0"/>
              </a:p>
              <a:p>
                <a:pPr marL="228600" indent="-228600">
                  <a:spcBef>
                    <a:spcPts val="0"/>
                  </a:spcBef>
                  <a:buSzPts val="2800"/>
                </a:pPr>
                <a:endParaRPr lang="en-GB" dirty="0"/>
              </a:p>
              <a:p>
                <a:pPr marL="228600" indent="-228600">
                  <a:spcBef>
                    <a:spcPts val="0"/>
                  </a:spcBef>
                  <a:buSzPts val="2800"/>
                </a:pPr>
                <a:r>
                  <a:rPr lang="en-GB" dirty="0"/>
                  <a:t>A: “</a:t>
                </a:r>
                <a:r>
                  <a:rPr lang="en-GB" i="1" dirty="0"/>
                  <a:t>Between 30% and 40% of patients are not expected to benefit from the drug</a:t>
                </a:r>
                <a:r>
                  <a:rPr lang="en-GB" dirty="0"/>
                  <a:t>”</a:t>
                </a:r>
              </a:p>
              <a:p>
                <a:pPr marL="228600" indent="-228600">
                  <a:spcBef>
                    <a:spcPts val="0"/>
                  </a:spcBef>
                  <a:buSzPts val="2800"/>
                </a:pPr>
                <a:endParaRPr lang="en-GB" dirty="0"/>
              </a:p>
              <a:p>
                <a:pPr marL="228600" indent="-228600">
                  <a:spcBef>
                    <a:spcPts val="0"/>
                  </a:spcBef>
                  <a:buSzPts val="2800"/>
                </a:pPr>
                <a:r>
                  <a:rPr lang="en-GB" dirty="0"/>
                  <a:t>We can then (numerically) solve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/>
                  <a:t> (by finding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/>
                  <a:t> that means that the area under the curve equals 0.3 and 0.4) </a:t>
                </a:r>
              </a:p>
              <a:p>
                <a:pPr marL="228600" indent="-228600">
                  <a:spcBef>
                    <a:spcPts val="0"/>
                  </a:spcBef>
                  <a:buSzPts val="2800"/>
                </a:pPr>
                <a:endParaRPr lang="en-GB" dirty="0"/>
              </a:p>
              <a:p>
                <a:pPr marL="228600" indent="-228600">
                  <a:spcBef>
                    <a:spcPts val="0"/>
                  </a:spcBef>
                  <a:buSzPts val="28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/>
                  <a:t>= [3.65, 15.60]</a:t>
                </a:r>
              </a:p>
              <a:p>
                <a:pPr marL="228600" indent="-228600">
                  <a:spcBef>
                    <a:spcPts val="0"/>
                  </a:spcBef>
                  <a:buSzPts val="2800"/>
                </a:pPr>
                <a:endParaRPr lang="en-GB" dirty="0"/>
              </a:p>
            </p:txBody>
          </p:sp>
        </mc:Choice>
        <mc:Fallback xmlns="">
          <p:sp>
            <p:nvSpPr>
              <p:cNvPr id="9" name="Google Shape;210;g12960383d61_2_121">
                <a:extLst>
                  <a:ext uri="{FF2B5EF4-FFF2-40B4-BE49-F238E27FC236}">
                    <a16:creationId xmlns:a16="http://schemas.microsoft.com/office/drawing/2014/main" id="{81678D5C-B4FF-8300-4C5C-C29183E61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09794"/>
                <a:ext cx="12192000" cy="4492246"/>
              </a:xfrm>
              <a:prstGeom prst="rect">
                <a:avLst/>
              </a:prstGeom>
              <a:blipFill>
                <a:blip r:embed="rId4"/>
                <a:stretch>
                  <a:fillRect l="-9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F615391-B286-4372-9866-45F8C412883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04" t="11166" r="63002" b="7583"/>
          <a:stretch/>
        </p:blipFill>
        <p:spPr>
          <a:xfrm>
            <a:off x="10694955" y="274902"/>
            <a:ext cx="1116945" cy="10849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C48D60-4F52-4E44-9F5D-B00478C87206}"/>
              </a:ext>
            </a:extLst>
          </p:cNvPr>
          <p:cNvSpPr txBox="1"/>
          <p:nvPr/>
        </p:nvSpPr>
        <p:spPr>
          <a:xfrm>
            <a:off x="1" y="6509809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Slide 12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C980811A-9F39-43E7-BF62-8E09E1DC7C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4858" y="4656599"/>
            <a:ext cx="2090057" cy="1723302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8BE0A4A3-FFB2-4264-9BD7-823C7EFB21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0087" y="4656598"/>
            <a:ext cx="2090058" cy="172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8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960383d61_2_1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dirty="0"/>
              <a:t>Calculating assurance</a:t>
            </a:r>
            <a:endParaRPr dirty="0"/>
          </a:p>
        </p:txBody>
      </p:sp>
      <p:cxnSp>
        <p:nvCxnSpPr>
          <p:cNvPr id="219" name="Google Shape;219;g12960383d61_2_128"/>
          <p:cNvCxnSpPr/>
          <p:nvPr/>
        </p:nvCxnSpPr>
        <p:spPr>
          <a:xfrm>
            <a:off x="673768" y="1450057"/>
            <a:ext cx="10118558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210;g12960383d61_2_121">
                <a:extLst>
                  <a:ext uri="{FF2B5EF4-FFF2-40B4-BE49-F238E27FC236}">
                    <a16:creationId xmlns:a16="http://schemas.microsoft.com/office/drawing/2014/main" id="{83FC40E6-DF0E-DC77-539C-277CF36BE2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2120" y="1806408"/>
                <a:ext cx="12029880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228600" indent="-228600">
                  <a:spcBef>
                    <a:spcPts val="0"/>
                  </a:spcBef>
                  <a:buSzPts val="2800"/>
                </a:pPr>
                <a:r>
                  <a:rPr lang="en-GB" dirty="0"/>
                  <a:t>We can then specify a probability distribution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/>
                  <a:t> (using these elicited judgments) </a:t>
                </a:r>
              </a:p>
              <a:p>
                <a:pPr marL="228600" indent="-228600">
                  <a:spcBef>
                    <a:spcPts val="0"/>
                  </a:spcBef>
                  <a:buSzPts val="2800"/>
                </a:pPr>
                <a:endParaRPr lang="en-GB" dirty="0"/>
              </a:p>
              <a:p>
                <a:pPr marL="228600" indent="-228600">
                  <a:spcBef>
                    <a:spcPts val="0"/>
                  </a:spcBef>
                  <a:buSzPts val="2800"/>
                </a:pPr>
                <a:r>
                  <a:rPr lang="en-GB" dirty="0"/>
                  <a:t>Can feed this distribution into the flow-chart and calculate a value for the assurance</a:t>
                </a:r>
              </a:p>
              <a:p>
                <a:pPr marL="228600" indent="-228600">
                  <a:spcBef>
                    <a:spcPts val="0"/>
                  </a:spcBef>
                  <a:buSzPts val="2800"/>
                </a:pPr>
                <a:endParaRPr lang="en-GB" dirty="0"/>
              </a:p>
              <a:p>
                <a:pPr marL="228600" indent="-228600">
                  <a:spcBef>
                    <a:spcPts val="0"/>
                  </a:spcBef>
                  <a:buSzPts val="2800"/>
                </a:pPr>
                <a:r>
                  <a:rPr lang="en-GB" dirty="0"/>
                  <a:t>However, there is an R package 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{</a:t>
                </a:r>
                <a:r>
                  <a:rPr lang="en-GB" i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assurance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} </a:t>
                </a:r>
                <a:r>
                  <a:rPr lang="en-GB" dirty="0"/>
                  <a:t>which uses a Shiny app to elicit these beliefs</a:t>
                </a:r>
              </a:p>
              <a:p>
                <a:pPr marL="228600" indent="-228600">
                  <a:spcBef>
                    <a:spcPts val="0"/>
                  </a:spcBef>
                  <a:buSzPts val="2800"/>
                </a:pPr>
                <a:endParaRPr lang="en-GB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GB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" name="Google Shape;210;g12960383d61_2_121">
                <a:extLst>
                  <a:ext uri="{FF2B5EF4-FFF2-40B4-BE49-F238E27FC236}">
                    <a16:creationId xmlns:a16="http://schemas.microsoft.com/office/drawing/2014/main" id="{83FC40E6-DF0E-DC77-539C-277CF36BE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20" y="1806408"/>
                <a:ext cx="12029880" cy="4351338"/>
              </a:xfrm>
              <a:prstGeom prst="rect">
                <a:avLst/>
              </a:prstGeom>
              <a:blipFill>
                <a:blip r:embed="rId4"/>
                <a:stretch>
                  <a:fillRect l="-843" t="-26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0E44C6C-F662-4F5A-941E-EC472440EF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04" t="11166" r="63002" b="7583"/>
          <a:stretch/>
        </p:blipFill>
        <p:spPr>
          <a:xfrm>
            <a:off x="10694955" y="274902"/>
            <a:ext cx="1116945" cy="10849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3D4623-ABE3-465D-99A3-F107D122EBD1}"/>
              </a:ext>
            </a:extLst>
          </p:cNvPr>
          <p:cNvSpPr txBox="1"/>
          <p:nvPr/>
        </p:nvSpPr>
        <p:spPr>
          <a:xfrm>
            <a:off x="1" y="6509809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Slide 13</a:t>
            </a:r>
          </a:p>
        </p:txBody>
      </p:sp>
    </p:spTree>
    <p:extLst>
      <p:ext uri="{BB962C8B-B14F-4D97-AF65-F5344CB8AC3E}">
        <p14:creationId xmlns:p14="http://schemas.microsoft.com/office/powerpoint/2010/main" val="158038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960383d61_2_1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Shiny app (1/3)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9" name="Google Shape;219;g12960383d61_2_128"/>
          <p:cNvCxnSpPr/>
          <p:nvPr/>
        </p:nvCxnSpPr>
        <p:spPr>
          <a:xfrm>
            <a:off x="673768" y="1450057"/>
            <a:ext cx="10118558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688852E0-86CD-47D5-AE02-62D72DE0E3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4" t="11166" r="63002" b="7583"/>
          <a:stretch/>
        </p:blipFill>
        <p:spPr>
          <a:xfrm>
            <a:off x="10694955" y="274902"/>
            <a:ext cx="1116945" cy="1084932"/>
          </a:xfrm>
          <a:prstGeom prst="rect">
            <a:avLst/>
          </a:prstGeom>
        </p:spPr>
      </p:pic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032241B3-3EFB-489A-A0A8-C384CC96D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37" y="1946164"/>
            <a:ext cx="11561926" cy="44417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054DB9-871C-4334-B91B-42605336B725}"/>
              </a:ext>
            </a:extLst>
          </p:cNvPr>
          <p:cNvSpPr txBox="1"/>
          <p:nvPr/>
        </p:nvSpPr>
        <p:spPr>
          <a:xfrm>
            <a:off x="1" y="6509809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Slide 14</a:t>
            </a:r>
          </a:p>
        </p:txBody>
      </p:sp>
    </p:spTree>
    <p:extLst>
      <p:ext uri="{BB962C8B-B14F-4D97-AF65-F5344CB8AC3E}">
        <p14:creationId xmlns:p14="http://schemas.microsoft.com/office/powerpoint/2010/main" val="136900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960383d61_2_1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Shiny app (2/3)</a:t>
            </a:r>
            <a:endParaRPr dirty="0"/>
          </a:p>
        </p:txBody>
      </p:sp>
      <p:cxnSp>
        <p:nvCxnSpPr>
          <p:cNvPr id="219" name="Google Shape;219;g12960383d61_2_128"/>
          <p:cNvCxnSpPr/>
          <p:nvPr/>
        </p:nvCxnSpPr>
        <p:spPr>
          <a:xfrm>
            <a:off x="673768" y="1450057"/>
            <a:ext cx="10118558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BB1C84A9-D549-4373-8A7A-CC6590BC52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4" t="11166" r="63002" b="7583"/>
          <a:stretch/>
        </p:blipFill>
        <p:spPr>
          <a:xfrm>
            <a:off x="10694955" y="274902"/>
            <a:ext cx="1116945" cy="1084932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D095E26-037B-4971-A983-87FCBA6CE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95" y="1946164"/>
            <a:ext cx="11667984" cy="41902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B0DD0D-9804-44FE-9843-924EEBEA4083}"/>
              </a:ext>
            </a:extLst>
          </p:cNvPr>
          <p:cNvSpPr txBox="1"/>
          <p:nvPr/>
        </p:nvSpPr>
        <p:spPr>
          <a:xfrm>
            <a:off x="1" y="6509809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Slide 15</a:t>
            </a:r>
          </a:p>
        </p:txBody>
      </p:sp>
    </p:spTree>
    <p:extLst>
      <p:ext uri="{BB962C8B-B14F-4D97-AF65-F5344CB8AC3E}">
        <p14:creationId xmlns:p14="http://schemas.microsoft.com/office/powerpoint/2010/main" val="251108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960383d61_2_1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Shiny app (3/3)</a:t>
            </a:r>
            <a:endParaRPr dirty="0"/>
          </a:p>
        </p:txBody>
      </p:sp>
      <p:cxnSp>
        <p:nvCxnSpPr>
          <p:cNvPr id="219" name="Google Shape;219;g12960383d61_2_128"/>
          <p:cNvCxnSpPr/>
          <p:nvPr/>
        </p:nvCxnSpPr>
        <p:spPr>
          <a:xfrm>
            <a:off x="673768" y="1450057"/>
            <a:ext cx="10118558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8374870-B14E-4E42-B6A1-622005F779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4" t="11166" r="63002" b="7583"/>
          <a:stretch/>
        </p:blipFill>
        <p:spPr>
          <a:xfrm>
            <a:off x="10694955" y="274902"/>
            <a:ext cx="1116945" cy="1084932"/>
          </a:xfrm>
          <a:prstGeom prst="rect">
            <a:avLst/>
          </a:prstGeom>
        </p:spPr>
      </p:pic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FAF933CA-CA9D-4185-AC54-2DC47E0BF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456" y="1969368"/>
            <a:ext cx="11682368" cy="33378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209BB5-CD89-44AC-811A-502496693384}"/>
              </a:ext>
            </a:extLst>
          </p:cNvPr>
          <p:cNvSpPr txBox="1"/>
          <p:nvPr/>
        </p:nvSpPr>
        <p:spPr>
          <a:xfrm>
            <a:off x="1" y="6509809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Slide 16</a:t>
            </a:r>
          </a:p>
        </p:txBody>
      </p:sp>
    </p:spTree>
    <p:extLst>
      <p:ext uri="{BB962C8B-B14F-4D97-AF65-F5344CB8AC3E}">
        <p14:creationId xmlns:p14="http://schemas.microsoft.com/office/powerpoint/2010/main" val="3224154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2960383d61_2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dirty="0"/>
              <a:t>My current research</a:t>
            </a:r>
            <a:endParaRPr dirty="0"/>
          </a:p>
        </p:txBody>
      </p:sp>
      <p:cxnSp>
        <p:nvCxnSpPr>
          <p:cNvPr id="259" name="Google Shape;259;g12960383d61_2_163"/>
          <p:cNvCxnSpPr/>
          <p:nvPr/>
        </p:nvCxnSpPr>
        <p:spPr>
          <a:xfrm>
            <a:off x="673768" y="1450057"/>
            <a:ext cx="10118558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Google Shape;210;g12960383d61_2_121">
            <a:extLst>
              <a:ext uri="{FF2B5EF4-FFF2-40B4-BE49-F238E27FC236}">
                <a16:creationId xmlns:a16="http://schemas.microsoft.com/office/drawing/2014/main" id="{A8CFFB87-EB14-455E-A90D-9AA0835C7630}"/>
              </a:ext>
            </a:extLst>
          </p:cNvPr>
          <p:cNvSpPr txBox="1">
            <a:spLocks/>
          </p:cNvSpPr>
          <p:nvPr/>
        </p:nvSpPr>
        <p:spPr>
          <a:xfrm>
            <a:off x="291391" y="1815900"/>
            <a:ext cx="12029880" cy="1503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>
              <a:spcBef>
                <a:spcPts val="0"/>
              </a:spcBef>
              <a:buSzPts val="2800"/>
            </a:pPr>
            <a:r>
              <a:rPr lang="en-GB" dirty="0"/>
              <a:t>I have been working in collaboration with Novartis to develop assurance methods for when delayed treatment effects (DTE) are present</a:t>
            </a:r>
          </a:p>
          <a:p>
            <a:pPr marL="228600" indent="-228600">
              <a:spcBef>
                <a:spcPts val="0"/>
              </a:spcBef>
              <a:buSzPts val="2800"/>
            </a:pPr>
            <a:r>
              <a:rPr lang="en-GB" dirty="0"/>
              <a:t>DTE exhibits behaviour shown in the following plot:</a:t>
            </a:r>
          </a:p>
        </p:txBody>
      </p: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B995BED1-F0A3-411A-8380-1B1D248E2F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4" t="11166" r="63002" b="7583"/>
          <a:stretch/>
        </p:blipFill>
        <p:spPr>
          <a:xfrm>
            <a:off x="9780555" y="302519"/>
            <a:ext cx="1116945" cy="1084932"/>
          </a:xfrm>
          <a:prstGeom prst="rect">
            <a:avLst/>
          </a:prstGeom>
        </p:spPr>
      </p:pic>
      <p:pic>
        <p:nvPicPr>
          <p:cNvPr id="9" name="Google Shape;161;g12960383d61_2_75" descr="Logo, company name&#10;&#10;Description automatically generated">
            <a:extLst>
              <a:ext uri="{FF2B5EF4-FFF2-40B4-BE49-F238E27FC236}">
                <a16:creationId xmlns:a16="http://schemas.microsoft.com/office/drawing/2014/main" id="{F0D9B9E3-ED4C-434A-8FB5-730A476FBD38}"/>
              </a:ext>
            </a:extLst>
          </p:cNvPr>
          <p:cNvPicPr preferRelativeResize="0"/>
          <p:nvPr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75" b="90000" l="3556" r="97111">
                        <a14:foregroundMark x1="3667" y1="29063" x2="4614" y2="33058"/>
                        <a14:foregroundMark x1="8143" y1="46180" x2="8135" y2="46579"/>
                        <a14:foregroundMark x1="8238" y1="41371" x2="8158" y2="45406"/>
                        <a14:foregroundMark x1="8653" y1="20373" x2="8248" y2="40855"/>
                        <a14:foregroundMark x1="8276" y1="41090" x2="7979" y2="20884"/>
                        <a14:foregroundMark x1="8358" y1="46684" x2="8296" y2="42449"/>
                        <a14:foregroundMark x1="30300" y1="45423" x2="30623" y2="44305"/>
                        <a14:foregroundMark x1="30513" y1="44686" x2="30520" y2="44661"/>
                        <a14:foregroundMark x1="28706" y1="50957" x2="28986" y2="49985"/>
                        <a14:foregroundMark x1="41609" y1="38790" x2="42111" y2="39688"/>
                        <a14:foregroundMark x1="48427" y1="36315" x2="48562" y2="36301"/>
                        <a14:foregroundMark x1="46375" y1="36525" x2="48343" y2="36324"/>
                        <a14:foregroundMark x1="82779" y1="36887" x2="83000" y2="36875"/>
                        <a14:foregroundMark x1="78941" y1="37091" x2="80145" y2="37027"/>
                        <a14:foregroundMark x1="88401" y1="45103" x2="88504" y2="48258"/>
                        <a14:foregroundMark x1="88111" y1="36250" x2="88329" y2="42904"/>
                        <a14:foregroundMark x1="96189" y1="46209" x2="95668" y2="49659"/>
                        <a14:foregroundMark x1="25111" y1="49063" x2="25111" y2="49063"/>
                        <a14:foregroundMark x1="25171" y1="50038" x2="25192" y2="51044"/>
                        <a14:foregroundMark x1="25111" y1="47188" x2="25106" y2="46972"/>
                        <a14:foregroundMark x1="8144" y1="46588" x2="8111" y2="44375"/>
                        <a14:foregroundMark x1="8118" y1="46562" x2="8222" y2="41875"/>
                        <a14:foregroundMark x1="8111" y1="44688" x2="8136" y2="46580"/>
                        <a14:foregroundMark x1="13778" y1="50938" x2="14614" y2="53291"/>
                        <a14:foregroundMark x1="13111" y1="39688" x2="14662" y2="51318"/>
                        <a14:foregroundMark x1="9333" y1="61563" x2="14778" y2="54688"/>
                        <a14:foregroundMark x1="79444" y1="38750" x2="78889" y2="37188"/>
                        <a14:foregroundMark x1="79889" y1="38125" x2="80778" y2="36563"/>
                        <a14:foregroundMark x1="80667" y1="35938" x2="81778" y2="35313"/>
                        <a14:foregroundMark x1="30889" y1="54063" x2="29444" y2="50000"/>
                        <a14:foregroundMark x1="30778" y1="55000" x2="30333" y2="50313"/>
                        <a14:foregroundMark x1="25111" y1="50313" x2="24889" y2="45938"/>
                        <a14:foregroundMark x1="25000" y1="48438" x2="25222" y2="45938"/>
                        <a14:foregroundMark x1="31556" y1="42188" x2="31556" y2="35313"/>
                        <a14:foregroundMark x1="79111" y1="39063" x2="78889" y2="36563"/>
                        <a14:foregroundMark x1="78778" y1="40938" x2="78556" y2="36875"/>
                        <a14:foregroundMark x1="54556" y1="60938" x2="56444" y2="60313"/>
                        <a14:foregroundMark x1="25111" y1="45625" x2="25111" y2="45625"/>
                        <a14:foregroundMark x1="25111" y1="43750" x2="25111" y2="47188"/>
                        <a14:foregroundMark x1="25000" y1="46875" x2="25333" y2="56563"/>
                        <a14:foregroundMark x1="3889" y1="42813" x2="4222" y2="36563"/>
                        <a14:foregroundMark x1="4222" y1="40625" x2="4222" y2="35938"/>
                        <a14:foregroundMark x1="3556" y1="41875" x2="5111" y2="36250"/>
                        <a14:backgroundMark x1="5778" y1="46250" x2="5778" y2="46250"/>
                        <a14:backgroundMark x1="5889" y1="44375" x2="6260" y2="47720"/>
                        <a14:backgroundMark x1="10105" y1="52491" x2="10667" y2="50625"/>
                        <a14:backgroundMark x1="9444" y1="54688" x2="9969" y2="52943"/>
                        <a14:backgroundMark x1="10122" y1="52927" x2="10556" y2="50000"/>
                        <a14:backgroundMark x1="9444" y1="57500" x2="10112" y2="52995"/>
                        <a14:backgroundMark x1="10090" y1="56927" x2="12000" y2="52188"/>
                        <a14:backgroundMark x1="11000" y1="63438" x2="13333" y2="61563"/>
                        <a14:backgroundMark x1="6222" y1="32188" x2="6000" y2="43750"/>
                        <a14:backgroundMark x1="6556" y1="10938" x2="9444" y2="11250"/>
                        <a14:backgroundMark x1="6333" y1="15937" x2="9556" y2="16563"/>
                        <a14:backgroundMark x1="27444" y1="60625" x2="26620" y2="56213"/>
                        <a14:backgroundMark x1="23444" y1="64688" x2="26556" y2="64375"/>
                        <a14:backgroundMark x1="27150" y1="54196" x2="29111" y2="58438"/>
                        <a14:backgroundMark x1="30444" y1="48125" x2="30444" y2="48125"/>
                        <a14:backgroundMark x1="29889" y1="45938" x2="29889" y2="45938"/>
                        <a14:backgroundMark x1="29330" y1="43729" x2="29556" y2="45000"/>
                        <a14:backgroundMark x1="30444" y1="50000" x2="30442" y2="49988"/>
                        <a14:backgroundMark x1="30111" y1="49688" x2="29778" y2="41250"/>
                        <a14:backgroundMark x1="30444" y1="49063" x2="30333" y2="43125"/>
                        <a14:backgroundMark x1="31889" y1="39063" x2="32111" y2="43750"/>
                        <a14:backgroundMark x1="30889" y1="53125" x2="29778" y2="45625"/>
                        <a14:backgroundMark x1="50667" y1="46563" x2="50667" y2="46563"/>
                        <a14:backgroundMark x1="50000" y1="41875" x2="50000" y2="41875"/>
                        <a14:backgroundMark x1="49889" y1="37500" x2="49889" y2="37500"/>
                        <a14:backgroundMark x1="50333" y1="37813" x2="49889" y2="33750"/>
                        <a14:backgroundMark x1="51222" y1="41563" x2="50667" y2="34063"/>
                        <a14:backgroundMark x1="51111" y1="38438" x2="50667" y2="32188"/>
                        <a14:backgroundMark x1="51333" y1="38750" x2="51000" y2="32500"/>
                        <a14:backgroundMark x1="49778" y1="39375" x2="49222" y2="32188"/>
                        <a14:backgroundMark x1="48556" y1="36875" x2="51444" y2="37188"/>
                        <a14:backgroundMark x1="58667" y1="62813" x2="58111" y2="55313"/>
                        <a14:backgroundMark x1="57889" y1="59688" x2="58222" y2="65625"/>
                        <a14:backgroundMark x1="89111" y1="58750" x2="88889" y2="51563"/>
                        <a14:backgroundMark x1="95778" y1="57813" x2="92333" y2="51875"/>
                        <a14:backgroundMark x1="96778" y1="44063" x2="93889" y2="38438"/>
                        <a14:backgroundMark x1="92778" y1="65625" x2="94667" y2="65000"/>
                        <a14:backgroundMark x1="93778" y1="57813" x2="94889" y2="59062"/>
                        <a14:backgroundMark x1="94556" y1="54375" x2="95667" y2="54688"/>
                        <a14:backgroundMark x1="94889" y1="52812" x2="96000" y2="55000"/>
                        <a14:backgroundMark x1="96000" y1="40938" x2="97444" y2="44063"/>
                        <a14:backgroundMark x1="78111" y1="39688" x2="77667" y2="37188"/>
                        <a14:backgroundMark x1="77444" y1="36875" x2="78556" y2="37500"/>
                        <a14:backgroundMark x1="81196" y1="38203" x2="81889" y2="37813"/>
                        <a14:backgroundMark x1="6000" y1="43438" x2="6222" y2="35625"/>
                        <a14:backgroundMark x1="6222" y1="45625" x2="6889" y2="40313"/>
                        <a14:backgroundMark x1="4444" y1="40313" x2="5556" y2="35000"/>
                        <a14:backgroundMark x1="9333" y1="55625" x2="9233" y2="53764"/>
                        <a14:backgroundMark x1="12222" y1="54022" x2="12581" y2="50848"/>
                        <a14:backgroundMark x1="10000" y1="54063" x2="9921" y2="52948"/>
                        <a14:backgroundMark x1="10249" y1="56989" x2="9370" y2="53283"/>
                        <a14:backgroundMark x1="9333" y1="53750" x2="9299" y2="53533"/>
                        <a14:backgroundMark x1="7221" y1="44780" x2="5333" y2="35000"/>
                        <a14:backgroundMark x1="11556" y1="51563" x2="12256" y2="48412"/>
                        <a14:backgroundMark x1="5778" y1="38438" x2="5556" y2="32500"/>
                        <a14:backgroundMark x1="10667" y1="55625" x2="11111" y2="50313"/>
                        <a14:backgroundMark x1="9778" y1="58438" x2="9970" y2="57997"/>
                        <a14:backgroundMark x1="11111" y1="51875" x2="10956" y2="47728"/>
                        <a14:backgroundMark x1="12222" y1="50313" x2="11942" y2="46056"/>
                        <a14:backgroundMark x1="11841" y1="45297" x2="11444" y2="43438"/>
                        <a14:backgroundMark x1="11778" y1="52812" x2="11609" y2="45440"/>
                        <a14:backgroundMark x1="12333" y1="51875" x2="11561" y2="45606"/>
                        <a14:backgroundMark x1="10904" y1="47909" x2="11000" y2="52500"/>
                        <a14:backgroundMark x1="12111" y1="48750" x2="10667" y2="55313"/>
                        <a14:backgroundMark x1="12778" y1="38125" x2="13344" y2="39453"/>
                        <a14:backgroundMark x1="9667" y1="52500" x2="9111" y2="45000"/>
                        <a14:backgroundMark x1="8444" y1="55313" x2="9667" y2="45313"/>
                        <a14:backgroundMark x1="9444" y1="53125" x2="9556" y2="45313"/>
                        <a14:backgroundMark x1="9444" y1="54375" x2="9889" y2="44063"/>
                        <a14:backgroundMark x1="9444" y1="51563" x2="11667" y2="45313"/>
                        <a14:backgroundMark x1="7667" y1="58750" x2="10000" y2="50313"/>
                        <a14:backgroundMark x1="7333" y1="58750" x2="8333" y2="55313"/>
                        <a14:backgroundMark x1="6556" y1="58125" x2="7444" y2="58125"/>
                        <a14:backgroundMark x1="26222" y1="59375" x2="26667" y2="59375"/>
                        <a14:backgroundMark x1="30556" y1="45938" x2="30333" y2="43125"/>
                        <a14:backgroundMark x1="30111" y1="46563" x2="30111" y2="43438"/>
                        <a14:backgroundMark x1="29889" y1="47813" x2="29556" y2="45938"/>
                        <a14:backgroundMark x1="29889" y1="47135" x2="29333" y2="45313"/>
                        <a14:backgroundMark x1="30000" y1="47500" x2="29977" y2="47426"/>
                        <a14:backgroundMark x1="41000" y1="39063" x2="40444" y2="36875"/>
                        <a14:backgroundMark x1="41222" y1="40625" x2="40333" y2="36563"/>
                        <a14:backgroundMark x1="41222" y1="39688" x2="40111" y2="36563"/>
                        <a14:backgroundMark x1="41333" y1="40000" x2="40778" y2="36875"/>
                        <a14:backgroundMark x1="41444" y1="40313" x2="41222" y2="38125"/>
                        <a14:backgroundMark x1="39444" y1="36563" x2="40333" y2="36563"/>
                        <a14:backgroundMark x1="51778" y1="37500" x2="51444" y2="34375"/>
                        <a14:backgroundMark x1="52333" y1="37188" x2="51333" y2="35625"/>
                        <a14:backgroundMark x1="48667" y1="38125" x2="48333" y2="36250"/>
                        <a14:backgroundMark x1="48889" y1="38125" x2="48556" y2="36250"/>
                        <a14:backgroundMark x1="41778" y1="41250" x2="41222" y2="38438"/>
                        <a14:backgroundMark x1="29884" y1="47083" x2="29333" y2="45313"/>
                        <a14:backgroundMark x1="30111" y1="47813" x2="29969" y2="47356"/>
                        <a14:backgroundMark x1="30556" y1="45938" x2="30556" y2="41250"/>
                        <a14:backgroundMark x1="29701" y1="46184" x2="29333" y2="44375"/>
                        <a14:backgroundMark x1="30222" y1="48750" x2="30516" y2="50196"/>
                        <a14:backgroundMark x1="29778" y1="45938" x2="30054" y2="48524"/>
                        <a14:backgroundMark x1="45889" y1="39063" x2="45889" y2="36563"/>
                        <a14:backgroundMark x1="60111" y1="62813" x2="62222" y2="62813"/>
                        <a14:backgroundMark x1="59778" y1="62500" x2="61000" y2="63125"/>
                        <a14:backgroundMark x1="59778" y1="63750" x2="59778" y2="61875"/>
                        <a14:backgroundMark x1="59222" y1="66250" x2="61778" y2="66250"/>
                        <a14:backgroundMark x1="59556" y1="63438" x2="60778" y2="64375"/>
                        <a14:backgroundMark x1="95556" y1="54375" x2="94556" y2="50313"/>
                        <a14:backgroundMark x1="96111" y1="54375" x2="95222" y2="50938"/>
                        <a14:backgroundMark x1="95778" y1="52188" x2="95333" y2="50938"/>
                        <a14:backgroundMark x1="95222" y1="51875" x2="94667" y2="49688"/>
                        <a14:backgroundMark x1="95333" y1="50938" x2="96000" y2="52188"/>
                        <a14:backgroundMark x1="95444" y1="51563" x2="95444" y2="50000"/>
                        <a14:backgroundMark x1="95667" y1="52812" x2="95778" y2="50625"/>
                        <a14:backgroundMark x1="77667" y1="39063" x2="77111" y2="37500"/>
                        <a14:backgroundMark x1="77889" y1="38125" x2="78667" y2="37500"/>
                        <a14:backgroundMark x1="78778" y1="38125" x2="78778" y2="36875"/>
                        <a14:backgroundMark x1="81889" y1="39063" x2="82000" y2="36563"/>
                        <a14:backgroundMark x1="82333" y1="39688" x2="82333" y2="36875"/>
                        <a14:backgroundMark x1="81111" y1="40313" x2="80660" y2="37266"/>
                        <a14:backgroundMark x1="81556" y1="38750" x2="82667" y2="37500"/>
                        <a14:backgroundMark x1="89111" y1="59062" x2="88778" y2="56250"/>
                        <a14:backgroundMark x1="89000" y1="54688" x2="88889" y2="58125"/>
                        <a14:backgroundMark x1="88778" y1="48438" x2="88778" y2="46875"/>
                        <a14:backgroundMark x1="89222" y1="59375" x2="88667" y2="58125"/>
                        <a14:backgroundMark x1="96111" y1="52500" x2="95333" y2="50625"/>
                        <a14:backgroundMark x1="46222" y1="38750" x2="46111" y2="37500"/>
                        <a14:backgroundMark x1="45556" y1="39063" x2="46222" y2="37500"/>
                        <a14:backgroundMark x1="41778" y1="40625" x2="41333" y2="39063"/>
                        <a14:backgroundMark x1="41444" y1="40313" x2="41333" y2="38750"/>
                        <a14:backgroundMark x1="40667" y1="39688" x2="41556" y2="39063"/>
                        <a14:backgroundMark x1="81333" y1="38438" x2="81209" y2="38139"/>
                        <a14:backgroundMark x1="78667" y1="37813" x2="78778" y2="37813"/>
                        <a14:backgroundMark x1="77889" y1="37813" x2="78406" y2="37813"/>
                        <a14:backgroundMark x1="15000" y1="56563" x2="15333" y2="54688"/>
                        <a14:backgroundMark x1="15778" y1="56875" x2="14889" y2="55000"/>
                        <a14:backgroundMark x1="60556" y1="63438" x2="59778" y2="61563"/>
                      </a14:backgroundRemoval>
                    </a14:imgEffect>
                  </a14:imgLayer>
                </a14:imgProps>
              </a:ext>
            </a:extLst>
          </a:blip>
          <a:srcRect r="81083"/>
          <a:stretch/>
        </p:blipFill>
        <p:spPr>
          <a:xfrm>
            <a:off x="11148819" y="190985"/>
            <a:ext cx="866263" cy="149970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67C24F-ED92-4489-BD0F-9A32F075991D}"/>
              </a:ext>
            </a:extLst>
          </p:cNvPr>
          <p:cNvSpPr txBox="1"/>
          <p:nvPr/>
        </p:nvSpPr>
        <p:spPr>
          <a:xfrm>
            <a:off x="1" y="6509809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Slide 17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A9ED4F26-64D1-473D-A682-A05ACCC8B6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1097" y="3046629"/>
            <a:ext cx="3969806" cy="3210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2960383d61_2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dirty="0"/>
              <a:t>What makes DTE hard?</a:t>
            </a:r>
            <a:endParaRPr dirty="0"/>
          </a:p>
        </p:txBody>
      </p:sp>
      <p:cxnSp>
        <p:nvCxnSpPr>
          <p:cNvPr id="259" name="Google Shape;259;g12960383d61_2_163"/>
          <p:cNvCxnSpPr/>
          <p:nvPr/>
        </p:nvCxnSpPr>
        <p:spPr>
          <a:xfrm>
            <a:off x="673768" y="1450057"/>
            <a:ext cx="10118558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Google Shape;210;g12960383d61_2_121">
            <a:extLst>
              <a:ext uri="{FF2B5EF4-FFF2-40B4-BE49-F238E27FC236}">
                <a16:creationId xmlns:a16="http://schemas.microsoft.com/office/drawing/2014/main" id="{A8CFFB87-EB14-455E-A90D-9AA0835C7630}"/>
              </a:ext>
            </a:extLst>
          </p:cNvPr>
          <p:cNvSpPr txBox="1">
            <a:spLocks/>
          </p:cNvSpPr>
          <p:nvPr/>
        </p:nvSpPr>
        <p:spPr>
          <a:xfrm>
            <a:off x="291391" y="2113715"/>
            <a:ext cx="12029880" cy="437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457200">
              <a:spcBef>
                <a:spcPts val="0"/>
              </a:spcBef>
              <a:buSzPts val="2800"/>
            </a:pPr>
            <a:r>
              <a:rPr lang="en-GB" sz="3600" dirty="0"/>
              <a:t>In design:</a:t>
            </a:r>
          </a:p>
          <a:p>
            <a:pPr marL="1257300" lvl="2">
              <a:spcBef>
                <a:spcPts val="0"/>
              </a:spcBef>
              <a:buSzPts val="2800"/>
              <a:buFont typeface="Wingdings" panose="05000000000000000000" pitchFamily="2" charset="2"/>
              <a:buChar char="§"/>
            </a:pPr>
            <a:r>
              <a:rPr lang="en-GB" sz="2400" dirty="0"/>
              <a:t>When are the curves going to separate?</a:t>
            </a:r>
          </a:p>
          <a:p>
            <a:pPr marL="1257300" lvl="2">
              <a:spcBef>
                <a:spcPts val="0"/>
              </a:spcBef>
              <a:buSzPts val="2800"/>
              <a:buFont typeface="Wingdings" panose="05000000000000000000" pitchFamily="2" charset="2"/>
              <a:buChar char="§"/>
            </a:pPr>
            <a:r>
              <a:rPr lang="en-GB" sz="2400" dirty="0"/>
              <a:t>When to plan for interim analyses?</a:t>
            </a:r>
          </a:p>
          <a:p>
            <a:pPr marL="800100" lvl="1">
              <a:spcBef>
                <a:spcPts val="0"/>
              </a:spcBef>
              <a:buSzPts val="2800"/>
              <a:buFont typeface="Wingdings" panose="05000000000000000000" pitchFamily="2" charset="2"/>
              <a:buChar char="§"/>
            </a:pPr>
            <a:endParaRPr lang="en-GB" dirty="0"/>
          </a:p>
          <a:p>
            <a:pPr marL="800100" lvl="1">
              <a:spcBef>
                <a:spcPts val="0"/>
              </a:spcBef>
              <a:buSzPts val="2800"/>
              <a:buFont typeface="Wingdings" panose="05000000000000000000" pitchFamily="2" charset="2"/>
              <a:buChar char="§"/>
            </a:pPr>
            <a:endParaRPr lang="en-GB" dirty="0"/>
          </a:p>
          <a:p>
            <a:pPr marL="571500" indent="-571500"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GB" sz="3600" dirty="0"/>
              <a:t>In analysis:</a:t>
            </a:r>
          </a:p>
          <a:p>
            <a:pPr marL="1257300" lvl="2">
              <a:spcBef>
                <a:spcPts val="0"/>
              </a:spcBef>
              <a:buSzPts val="2800"/>
              <a:buFont typeface="Wingdings" panose="05000000000000000000" pitchFamily="2" charset="2"/>
              <a:buChar char="§"/>
            </a:pPr>
            <a:r>
              <a:rPr lang="en-GB" sz="2400" dirty="0"/>
              <a:t>Proportional hazards are violated, how do you account for this? </a:t>
            </a:r>
          </a:p>
          <a:p>
            <a:pPr marL="1257300" lvl="2">
              <a:spcBef>
                <a:spcPts val="0"/>
              </a:spcBef>
              <a:buSzPts val="2800"/>
              <a:buFont typeface="Wingdings" panose="05000000000000000000" pitchFamily="2" charset="2"/>
              <a:buChar char="§"/>
            </a:pPr>
            <a:r>
              <a:rPr lang="en-GB" sz="2400" dirty="0"/>
              <a:t>Weighted log-rank test etc, RMST..</a:t>
            </a:r>
          </a:p>
        </p:txBody>
      </p: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B995BED1-F0A3-411A-8380-1B1D248E2F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4" t="11166" r="63002" b="7583"/>
          <a:stretch/>
        </p:blipFill>
        <p:spPr>
          <a:xfrm>
            <a:off x="9780555" y="302519"/>
            <a:ext cx="1116945" cy="1084932"/>
          </a:xfrm>
          <a:prstGeom prst="rect">
            <a:avLst/>
          </a:prstGeom>
        </p:spPr>
      </p:pic>
      <p:pic>
        <p:nvPicPr>
          <p:cNvPr id="9" name="Google Shape;161;g12960383d61_2_75" descr="Logo, company name&#10;&#10;Description automatically generated">
            <a:extLst>
              <a:ext uri="{FF2B5EF4-FFF2-40B4-BE49-F238E27FC236}">
                <a16:creationId xmlns:a16="http://schemas.microsoft.com/office/drawing/2014/main" id="{E90D8137-3A4B-49AC-91F7-76D5BD37252D}"/>
              </a:ext>
            </a:extLst>
          </p:cNvPr>
          <p:cNvPicPr preferRelativeResize="0"/>
          <p:nvPr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75" b="90000" l="3556" r="97111">
                        <a14:foregroundMark x1="3667" y1="29063" x2="4614" y2="33058"/>
                        <a14:foregroundMark x1="8143" y1="46180" x2="8135" y2="46579"/>
                        <a14:foregroundMark x1="8238" y1="41371" x2="8158" y2="45406"/>
                        <a14:foregroundMark x1="8653" y1="20373" x2="8248" y2="40855"/>
                        <a14:foregroundMark x1="8276" y1="41090" x2="7979" y2="20884"/>
                        <a14:foregroundMark x1="8358" y1="46684" x2="8296" y2="42449"/>
                        <a14:foregroundMark x1="30300" y1="45423" x2="30623" y2="44305"/>
                        <a14:foregroundMark x1="30513" y1="44686" x2="30520" y2="44661"/>
                        <a14:foregroundMark x1="28706" y1="50957" x2="28986" y2="49985"/>
                        <a14:foregroundMark x1="41609" y1="38790" x2="42111" y2="39688"/>
                        <a14:foregroundMark x1="48427" y1="36315" x2="48562" y2="36301"/>
                        <a14:foregroundMark x1="46375" y1="36525" x2="48343" y2="36324"/>
                        <a14:foregroundMark x1="82779" y1="36887" x2="83000" y2="36875"/>
                        <a14:foregroundMark x1="78941" y1="37091" x2="80145" y2="37027"/>
                        <a14:foregroundMark x1="88401" y1="45103" x2="88504" y2="48258"/>
                        <a14:foregroundMark x1="88111" y1="36250" x2="88329" y2="42904"/>
                        <a14:foregroundMark x1="96189" y1="46209" x2="95668" y2="49659"/>
                        <a14:foregroundMark x1="25111" y1="49063" x2="25111" y2="49063"/>
                        <a14:foregroundMark x1="25171" y1="50038" x2="25192" y2="51044"/>
                        <a14:foregroundMark x1="25111" y1="47188" x2="25106" y2="46972"/>
                        <a14:foregroundMark x1="8144" y1="46588" x2="8111" y2="44375"/>
                        <a14:foregroundMark x1="8118" y1="46562" x2="8222" y2="41875"/>
                        <a14:foregroundMark x1="8111" y1="44688" x2="8136" y2="46580"/>
                        <a14:foregroundMark x1="13778" y1="50938" x2="14614" y2="53291"/>
                        <a14:foregroundMark x1="13111" y1="39688" x2="14662" y2="51318"/>
                        <a14:foregroundMark x1="9333" y1="61563" x2="14778" y2="54688"/>
                        <a14:foregroundMark x1="79444" y1="38750" x2="78889" y2="37188"/>
                        <a14:foregroundMark x1="79889" y1="38125" x2="80778" y2="36563"/>
                        <a14:foregroundMark x1="80667" y1="35938" x2="81778" y2="35313"/>
                        <a14:foregroundMark x1="30889" y1="54063" x2="29444" y2="50000"/>
                        <a14:foregroundMark x1="30778" y1="55000" x2="30333" y2="50313"/>
                        <a14:foregroundMark x1="25111" y1="50313" x2="24889" y2="45938"/>
                        <a14:foregroundMark x1="25000" y1="48438" x2="25222" y2="45938"/>
                        <a14:foregroundMark x1="31556" y1="42188" x2="31556" y2="35313"/>
                        <a14:foregroundMark x1="79111" y1="39063" x2="78889" y2="36563"/>
                        <a14:foregroundMark x1="78778" y1="40938" x2="78556" y2="36875"/>
                        <a14:foregroundMark x1="54556" y1="60938" x2="56444" y2="60313"/>
                        <a14:foregroundMark x1="25111" y1="45625" x2="25111" y2="45625"/>
                        <a14:foregroundMark x1="25111" y1="43750" x2="25111" y2="47188"/>
                        <a14:foregroundMark x1="25000" y1="46875" x2="25333" y2="56563"/>
                        <a14:foregroundMark x1="3889" y1="42813" x2="4222" y2="36563"/>
                        <a14:foregroundMark x1="4222" y1="40625" x2="4222" y2="35938"/>
                        <a14:foregroundMark x1="3556" y1="41875" x2="5111" y2="36250"/>
                        <a14:backgroundMark x1="5778" y1="46250" x2="5778" y2="46250"/>
                        <a14:backgroundMark x1="5889" y1="44375" x2="6260" y2="47720"/>
                        <a14:backgroundMark x1="10105" y1="52491" x2="10667" y2="50625"/>
                        <a14:backgroundMark x1="9444" y1="54688" x2="9969" y2="52943"/>
                        <a14:backgroundMark x1="10122" y1="52927" x2="10556" y2="50000"/>
                        <a14:backgroundMark x1="9444" y1="57500" x2="10112" y2="52995"/>
                        <a14:backgroundMark x1="10090" y1="56927" x2="12000" y2="52188"/>
                        <a14:backgroundMark x1="11000" y1="63438" x2="13333" y2="61563"/>
                        <a14:backgroundMark x1="6222" y1="32188" x2="6000" y2="43750"/>
                        <a14:backgroundMark x1="6556" y1="10938" x2="9444" y2="11250"/>
                        <a14:backgroundMark x1="6333" y1="15937" x2="9556" y2="16563"/>
                        <a14:backgroundMark x1="27444" y1="60625" x2="26620" y2="56213"/>
                        <a14:backgroundMark x1="23444" y1="64688" x2="26556" y2="64375"/>
                        <a14:backgroundMark x1="27150" y1="54196" x2="29111" y2="58438"/>
                        <a14:backgroundMark x1="30444" y1="48125" x2="30444" y2="48125"/>
                        <a14:backgroundMark x1="29889" y1="45938" x2="29889" y2="45938"/>
                        <a14:backgroundMark x1="29330" y1="43729" x2="29556" y2="45000"/>
                        <a14:backgroundMark x1="30444" y1="50000" x2="30442" y2="49988"/>
                        <a14:backgroundMark x1="30111" y1="49688" x2="29778" y2="41250"/>
                        <a14:backgroundMark x1="30444" y1="49063" x2="30333" y2="43125"/>
                        <a14:backgroundMark x1="31889" y1="39063" x2="32111" y2="43750"/>
                        <a14:backgroundMark x1="30889" y1="53125" x2="29778" y2="45625"/>
                        <a14:backgroundMark x1="50667" y1="46563" x2="50667" y2="46563"/>
                        <a14:backgroundMark x1="50000" y1="41875" x2="50000" y2="41875"/>
                        <a14:backgroundMark x1="49889" y1="37500" x2="49889" y2="37500"/>
                        <a14:backgroundMark x1="50333" y1="37813" x2="49889" y2="33750"/>
                        <a14:backgroundMark x1="51222" y1="41563" x2="50667" y2="34063"/>
                        <a14:backgroundMark x1="51111" y1="38438" x2="50667" y2="32188"/>
                        <a14:backgroundMark x1="51333" y1="38750" x2="51000" y2="32500"/>
                        <a14:backgroundMark x1="49778" y1="39375" x2="49222" y2="32188"/>
                        <a14:backgroundMark x1="48556" y1="36875" x2="51444" y2="37188"/>
                        <a14:backgroundMark x1="58667" y1="62813" x2="58111" y2="55313"/>
                        <a14:backgroundMark x1="57889" y1="59688" x2="58222" y2="65625"/>
                        <a14:backgroundMark x1="89111" y1="58750" x2="88889" y2="51563"/>
                        <a14:backgroundMark x1="95778" y1="57813" x2="92333" y2="51875"/>
                        <a14:backgroundMark x1="96778" y1="44063" x2="93889" y2="38438"/>
                        <a14:backgroundMark x1="92778" y1="65625" x2="94667" y2="65000"/>
                        <a14:backgroundMark x1="93778" y1="57813" x2="94889" y2="59062"/>
                        <a14:backgroundMark x1="94556" y1="54375" x2="95667" y2="54688"/>
                        <a14:backgroundMark x1="94889" y1="52812" x2="96000" y2="55000"/>
                        <a14:backgroundMark x1="96000" y1="40938" x2="97444" y2="44063"/>
                        <a14:backgroundMark x1="78111" y1="39688" x2="77667" y2="37188"/>
                        <a14:backgroundMark x1="77444" y1="36875" x2="78556" y2="37500"/>
                        <a14:backgroundMark x1="81196" y1="38203" x2="81889" y2="37813"/>
                        <a14:backgroundMark x1="6000" y1="43438" x2="6222" y2="35625"/>
                        <a14:backgroundMark x1="6222" y1="45625" x2="6889" y2="40313"/>
                        <a14:backgroundMark x1="4444" y1="40313" x2="5556" y2="35000"/>
                        <a14:backgroundMark x1="9333" y1="55625" x2="9233" y2="53764"/>
                        <a14:backgroundMark x1="12222" y1="54022" x2="12581" y2="50848"/>
                        <a14:backgroundMark x1="10000" y1="54063" x2="9921" y2="52948"/>
                        <a14:backgroundMark x1="10249" y1="56989" x2="9370" y2="53283"/>
                        <a14:backgroundMark x1="9333" y1="53750" x2="9299" y2="53533"/>
                        <a14:backgroundMark x1="7221" y1="44780" x2="5333" y2="35000"/>
                        <a14:backgroundMark x1="11556" y1="51563" x2="12256" y2="48412"/>
                        <a14:backgroundMark x1="5778" y1="38438" x2="5556" y2="32500"/>
                        <a14:backgroundMark x1="10667" y1="55625" x2="11111" y2="50313"/>
                        <a14:backgroundMark x1="9778" y1="58438" x2="9970" y2="57997"/>
                        <a14:backgroundMark x1="11111" y1="51875" x2="10956" y2="47728"/>
                        <a14:backgroundMark x1="12222" y1="50313" x2="11942" y2="46056"/>
                        <a14:backgroundMark x1="11841" y1="45297" x2="11444" y2="43438"/>
                        <a14:backgroundMark x1="11778" y1="52812" x2="11609" y2="45440"/>
                        <a14:backgroundMark x1="12333" y1="51875" x2="11561" y2="45606"/>
                        <a14:backgroundMark x1="10904" y1="47909" x2="11000" y2="52500"/>
                        <a14:backgroundMark x1="12111" y1="48750" x2="10667" y2="55313"/>
                        <a14:backgroundMark x1="12778" y1="38125" x2="13344" y2="39453"/>
                        <a14:backgroundMark x1="9667" y1="52500" x2="9111" y2="45000"/>
                        <a14:backgroundMark x1="8444" y1="55313" x2="9667" y2="45313"/>
                        <a14:backgroundMark x1="9444" y1="53125" x2="9556" y2="45313"/>
                        <a14:backgroundMark x1="9444" y1="54375" x2="9889" y2="44063"/>
                        <a14:backgroundMark x1="9444" y1="51563" x2="11667" y2="45313"/>
                        <a14:backgroundMark x1="7667" y1="58750" x2="10000" y2="50313"/>
                        <a14:backgroundMark x1="7333" y1="58750" x2="8333" y2="55313"/>
                        <a14:backgroundMark x1="6556" y1="58125" x2="7444" y2="58125"/>
                        <a14:backgroundMark x1="26222" y1="59375" x2="26667" y2="59375"/>
                        <a14:backgroundMark x1="30556" y1="45938" x2="30333" y2="43125"/>
                        <a14:backgroundMark x1="30111" y1="46563" x2="30111" y2="43438"/>
                        <a14:backgroundMark x1="29889" y1="47813" x2="29556" y2="45938"/>
                        <a14:backgroundMark x1="29889" y1="47135" x2="29333" y2="45313"/>
                        <a14:backgroundMark x1="30000" y1="47500" x2="29977" y2="47426"/>
                        <a14:backgroundMark x1="41000" y1="39063" x2="40444" y2="36875"/>
                        <a14:backgroundMark x1="41222" y1="40625" x2="40333" y2="36563"/>
                        <a14:backgroundMark x1="41222" y1="39688" x2="40111" y2="36563"/>
                        <a14:backgroundMark x1="41333" y1="40000" x2="40778" y2="36875"/>
                        <a14:backgroundMark x1="41444" y1="40313" x2="41222" y2="38125"/>
                        <a14:backgroundMark x1="39444" y1="36563" x2="40333" y2="36563"/>
                        <a14:backgroundMark x1="51778" y1="37500" x2="51444" y2="34375"/>
                        <a14:backgroundMark x1="52333" y1="37188" x2="51333" y2="35625"/>
                        <a14:backgroundMark x1="48667" y1="38125" x2="48333" y2="36250"/>
                        <a14:backgroundMark x1="48889" y1="38125" x2="48556" y2="36250"/>
                        <a14:backgroundMark x1="41778" y1="41250" x2="41222" y2="38438"/>
                        <a14:backgroundMark x1="29884" y1="47083" x2="29333" y2="45313"/>
                        <a14:backgroundMark x1="30111" y1="47813" x2="29969" y2="47356"/>
                        <a14:backgroundMark x1="30556" y1="45938" x2="30556" y2="41250"/>
                        <a14:backgroundMark x1="29701" y1="46184" x2="29333" y2="44375"/>
                        <a14:backgroundMark x1="30222" y1="48750" x2="30516" y2="50196"/>
                        <a14:backgroundMark x1="29778" y1="45938" x2="30054" y2="48524"/>
                        <a14:backgroundMark x1="45889" y1="39063" x2="45889" y2="36563"/>
                        <a14:backgroundMark x1="60111" y1="62813" x2="62222" y2="62813"/>
                        <a14:backgroundMark x1="59778" y1="62500" x2="61000" y2="63125"/>
                        <a14:backgroundMark x1="59778" y1="63750" x2="59778" y2="61875"/>
                        <a14:backgroundMark x1="59222" y1="66250" x2="61778" y2="66250"/>
                        <a14:backgroundMark x1="59556" y1="63438" x2="60778" y2="64375"/>
                        <a14:backgroundMark x1="95556" y1="54375" x2="94556" y2="50313"/>
                        <a14:backgroundMark x1="96111" y1="54375" x2="95222" y2="50938"/>
                        <a14:backgroundMark x1="95778" y1="52188" x2="95333" y2="50938"/>
                        <a14:backgroundMark x1="95222" y1="51875" x2="94667" y2="49688"/>
                        <a14:backgroundMark x1="95333" y1="50938" x2="96000" y2="52188"/>
                        <a14:backgroundMark x1="95444" y1="51563" x2="95444" y2="50000"/>
                        <a14:backgroundMark x1="95667" y1="52812" x2="95778" y2="50625"/>
                        <a14:backgroundMark x1="77667" y1="39063" x2="77111" y2="37500"/>
                        <a14:backgroundMark x1="77889" y1="38125" x2="78667" y2="37500"/>
                        <a14:backgroundMark x1="78778" y1="38125" x2="78778" y2="36875"/>
                        <a14:backgroundMark x1="81889" y1="39063" x2="82000" y2="36563"/>
                        <a14:backgroundMark x1="82333" y1="39688" x2="82333" y2="36875"/>
                        <a14:backgroundMark x1="81111" y1="40313" x2="80660" y2="37266"/>
                        <a14:backgroundMark x1="81556" y1="38750" x2="82667" y2="37500"/>
                        <a14:backgroundMark x1="89111" y1="59062" x2="88778" y2="56250"/>
                        <a14:backgroundMark x1="89000" y1="54688" x2="88889" y2="58125"/>
                        <a14:backgroundMark x1="88778" y1="48438" x2="88778" y2="46875"/>
                        <a14:backgroundMark x1="89222" y1="59375" x2="88667" y2="58125"/>
                        <a14:backgroundMark x1="96111" y1="52500" x2="95333" y2="50625"/>
                        <a14:backgroundMark x1="46222" y1="38750" x2="46111" y2="37500"/>
                        <a14:backgroundMark x1="45556" y1="39063" x2="46222" y2="37500"/>
                        <a14:backgroundMark x1="41778" y1="40625" x2="41333" y2="39063"/>
                        <a14:backgroundMark x1="41444" y1="40313" x2="41333" y2="38750"/>
                        <a14:backgroundMark x1="40667" y1="39688" x2="41556" y2="39063"/>
                        <a14:backgroundMark x1="81333" y1="38438" x2="81209" y2="38139"/>
                        <a14:backgroundMark x1="78667" y1="37813" x2="78778" y2="37813"/>
                        <a14:backgroundMark x1="77889" y1="37813" x2="78406" y2="37813"/>
                        <a14:backgroundMark x1="15000" y1="56563" x2="15333" y2="54688"/>
                        <a14:backgroundMark x1="15778" y1="56875" x2="14889" y2="55000"/>
                        <a14:backgroundMark x1="60556" y1="63438" x2="59778" y2="61563"/>
                      </a14:backgroundRemoval>
                    </a14:imgEffect>
                  </a14:imgLayer>
                </a14:imgProps>
              </a:ext>
            </a:extLst>
          </a:blip>
          <a:srcRect r="81083"/>
          <a:stretch/>
        </p:blipFill>
        <p:spPr>
          <a:xfrm>
            <a:off x="11148819" y="190985"/>
            <a:ext cx="866263" cy="149970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AF56EC-61AC-4965-B089-DBEDAA029B1D}"/>
              </a:ext>
            </a:extLst>
          </p:cNvPr>
          <p:cNvSpPr txBox="1"/>
          <p:nvPr/>
        </p:nvSpPr>
        <p:spPr>
          <a:xfrm>
            <a:off x="1" y="6509809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Slide 18</a:t>
            </a:r>
          </a:p>
        </p:txBody>
      </p:sp>
    </p:spTree>
    <p:extLst>
      <p:ext uri="{BB962C8B-B14F-4D97-AF65-F5344CB8AC3E}">
        <p14:creationId xmlns:p14="http://schemas.microsoft.com/office/powerpoint/2010/main" val="182050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960383d61_2_8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dirty="0"/>
              <a:t>Introduction</a:t>
            </a:r>
            <a:endParaRPr dirty="0"/>
          </a:p>
        </p:txBody>
      </p:sp>
      <p:sp>
        <p:nvSpPr>
          <p:cNvPr id="169" name="Google Shape;169;g12960383d61_2_84"/>
          <p:cNvSpPr txBox="1">
            <a:spLocks noGrp="1"/>
          </p:cNvSpPr>
          <p:nvPr>
            <p:ph type="body" idx="1"/>
          </p:nvPr>
        </p:nvSpPr>
        <p:spPr>
          <a:xfrm>
            <a:off x="838200" y="1781048"/>
            <a:ext cx="10973700" cy="50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/>
              <a:t>Overview of power/assurance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/>
              <a:t>An example of elicitation/assurance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/>
              <a:t>My current area of research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cxnSp>
        <p:nvCxnSpPr>
          <p:cNvPr id="170" name="Google Shape;170;g12960383d61_2_84"/>
          <p:cNvCxnSpPr/>
          <p:nvPr/>
        </p:nvCxnSpPr>
        <p:spPr>
          <a:xfrm>
            <a:off x="673768" y="1450057"/>
            <a:ext cx="101187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EF34727F-D8ED-4C5D-AF95-12B830A20C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4" t="11166" r="63002" b="7583"/>
          <a:stretch/>
        </p:blipFill>
        <p:spPr>
          <a:xfrm>
            <a:off x="10694955" y="274902"/>
            <a:ext cx="1116945" cy="10849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AC25C4-5E03-40F8-9B9C-DCAC332B28E0}"/>
              </a:ext>
            </a:extLst>
          </p:cNvPr>
          <p:cNvSpPr txBox="1"/>
          <p:nvPr/>
        </p:nvSpPr>
        <p:spPr>
          <a:xfrm>
            <a:off x="1" y="6509809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Slide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960383d61_2_17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dirty="0"/>
              <a:t>DTE assurance</a:t>
            </a:r>
            <a:endParaRPr dirty="0"/>
          </a:p>
        </p:txBody>
      </p:sp>
      <p:cxnSp>
        <p:nvCxnSpPr>
          <p:cNvPr id="269" name="Google Shape;269;g12960383d61_2_172"/>
          <p:cNvCxnSpPr/>
          <p:nvPr/>
        </p:nvCxnSpPr>
        <p:spPr>
          <a:xfrm>
            <a:off x="673768" y="1450057"/>
            <a:ext cx="10118558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10;g12960383d61_2_121">
                <a:extLst>
                  <a:ext uri="{FF2B5EF4-FFF2-40B4-BE49-F238E27FC236}">
                    <a16:creationId xmlns:a16="http://schemas.microsoft.com/office/drawing/2014/main" id="{A6105B44-5384-B85E-6EED-D77748336B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2120" y="1803907"/>
                <a:ext cx="12029880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228600" indent="-228600">
                  <a:spcBef>
                    <a:spcPts val="0"/>
                  </a:spcBef>
                  <a:buSzPts val="2800"/>
                </a:pPr>
                <a:r>
                  <a:rPr lang="en-GB" dirty="0"/>
                  <a:t>Can parameterise this problem using piecewise Weibull distributions</a:t>
                </a:r>
              </a:p>
              <a:p>
                <a:pPr marL="228600" indent="-228600">
                  <a:spcBef>
                    <a:spcPts val="0"/>
                  </a:spcBef>
                  <a:buSzPts val="2800"/>
                </a:pPr>
                <a:endParaRPr lang="en-GB" dirty="0"/>
              </a:p>
              <a:p>
                <a:pPr marL="228600" indent="-228600">
                  <a:spcBef>
                    <a:spcPts val="0"/>
                  </a:spcBef>
                  <a:buSzPts val="2800"/>
                </a:pPr>
                <a:r>
                  <a:rPr lang="en-GB" dirty="0"/>
                  <a:t>We elicit distributions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(time that the treatment starts to take effect) and the post-treatment HR</a:t>
                </a:r>
              </a:p>
              <a:p>
                <a:pPr marL="228600" indent="-228600">
                  <a:spcBef>
                    <a:spcPts val="0"/>
                  </a:spcBef>
                  <a:buSzPts val="2800"/>
                </a:pPr>
                <a:endParaRPr lang="en-GB" dirty="0"/>
              </a:p>
              <a:p>
                <a:pPr marL="228600" indent="-228600">
                  <a:spcBef>
                    <a:spcPts val="0"/>
                  </a:spcBef>
                  <a:buSzPts val="2800"/>
                </a:pPr>
                <a:r>
                  <a:rPr lang="en-GB" dirty="0"/>
                  <a:t>I have created a Shiny app that facilitators can use for this problem</a:t>
                </a:r>
              </a:p>
              <a:p>
                <a:pPr marL="228600" indent="-228600">
                  <a:spcBef>
                    <a:spcPts val="0"/>
                  </a:spcBef>
                  <a:buSzPts val="2800"/>
                </a:pPr>
                <a:endParaRPr lang="en-GB" dirty="0"/>
              </a:p>
              <a:p>
                <a:pPr marL="228600" indent="-228600">
                  <a:spcBef>
                    <a:spcPts val="0"/>
                  </a:spcBef>
                  <a:buSzPts val="2800"/>
                </a:pPr>
                <a:r>
                  <a:rPr lang="en-GB" dirty="0"/>
                  <a:t>Calculates an assurance based on the elicited distributions and questions about the trial</a:t>
                </a:r>
              </a:p>
              <a:p>
                <a:pPr marL="228600" indent="-228600">
                  <a:spcBef>
                    <a:spcPts val="0"/>
                  </a:spcBef>
                  <a:buSzPts val="2800"/>
                </a:pPr>
                <a:endParaRPr lang="en-GB" dirty="0"/>
              </a:p>
            </p:txBody>
          </p:sp>
        </mc:Choice>
        <mc:Fallback xmlns="">
          <p:sp>
            <p:nvSpPr>
              <p:cNvPr id="7" name="Google Shape;210;g12960383d61_2_121">
                <a:extLst>
                  <a:ext uri="{FF2B5EF4-FFF2-40B4-BE49-F238E27FC236}">
                    <a16:creationId xmlns:a16="http://schemas.microsoft.com/office/drawing/2014/main" id="{A6105B44-5384-B85E-6EED-D77748336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20" y="1803907"/>
                <a:ext cx="12029880" cy="4351338"/>
              </a:xfrm>
              <a:prstGeom prst="rect">
                <a:avLst/>
              </a:prstGeom>
              <a:blipFill>
                <a:blip r:embed="rId3"/>
                <a:stretch>
                  <a:fillRect l="-912" t="-2381" r="-4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DDA480E4-AAAF-407D-B648-55FD661A8C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04" t="11166" r="63002" b="7583"/>
          <a:stretch/>
        </p:blipFill>
        <p:spPr>
          <a:xfrm>
            <a:off x="9780555" y="302519"/>
            <a:ext cx="1116945" cy="1084932"/>
          </a:xfrm>
          <a:prstGeom prst="rect">
            <a:avLst/>
          </a:prstGeom>
        </p:spPr>
      </p:pic>
      <p:pic>
        <p:nvPicPr>
          <p:cNvPr id="10" name="Google Shape;161;g12960383d61_2_75" descr="Logo, company name&#10;&#10;Description automatically generated">
            <a:extLst>
              <a:ext uri="{FF2B5EF4-FFF2-40B4-BE49-F238E27FC236}">
                <a16:creationId xmlns:a16="http://schemas.microsoft.com/office/drawing/2014/main" id="{5F852923-2DA8-4E18-8CF2-89893DA4DC5A}"/>
              </a:ext>
            </a:extLst>
          </p:cNvPr>
          <p:cNvPicPr preferRelativeResize="0"/>
          <p:nvPr/>
        </p:nvPicPr>
        <p:blipFill rotWithShape="1"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75" b="90000" l="3556" r="97111">
                        <a14:foregroundMark x1="3667" y1="29063" x2="4614" y2="33058"/>
                        <a14:foregroundMark x1="8143" y1="46180" x2="8135" y2="46579"/>
                        <a14:foregroundMark x1="8238" y1="41371" x2="8158" y2="45406"/>
                        <a14:foregroundMark x1="8653" y1="20373" x2="8248" y2="40855"/>
                        <a14:foregroundMark x1="8276" y1="41090" x2="7979" y2="20884"/>
                        <a14:foregroundMark x1="8358" y1="46684" x2="8296" y2="42449"/>
                        <a14:foregroundMark x1="30300" y1="45423" x2="30623" y2="44305"/>
                        <a14:foregroundMark x1="30513" y1="44686" x2="30520" y2="44661"/>
                        <a14:foregroundMark x1="28706" y1="50957" x2="28986" y2="49985"/>
                        <a14:foregroundMark x1="41609" y1="38790" x2="42111" y2="39688"/>
                        <a14:foregroundMark x1="48427" y1="36315" x2="48562" y2="36301"/>
                        <a14:foregroundMark x1="46375" y1="36525" x2="48343" y2="36324"/>
                        <a14:foregroundMark x1="82779" y1="36887" x2="83000" y2="36875"/>
                        <a14:foregroundMark x1="78941" y1="37091" x2="80145" y2="37027"/>
                        <a14:foregroundMark x1="88401" y1="45103" x2="88504" y2="48258"/>
                        <a14:foregroundMark x1="88111" y1="36250" x2="88329" y2="42904"/>
                        <a14:foregroundMark x1="96189" y1="46209" x2="95668" y2="49659"/>
                        <a14:foregroundMark x1="25111" y1="49063" x2="25111" y2="49063"/>
                        <a14:foregroundMark x1="25171" y1="50038" x2="25192" y2="51044"/>
                        <a14:foregroundMark x1="25111" y1="47188" x2="25106" y2="46972"/>
                        <a14:foregroundMark x1="8144" y1="46588" x2="8111" y2="44375"/>
                        <a14:foregroundMark x1="8118" y1="46562" x2="8222" y2="41875"/>
                        <a14:foregroundMark x1="8111" y1="44688" x2="8136" y2="46580"/>
                        <a14:foregroundMark x1="13778" y1="50938" x2="14614" y2="53291"/>
                        <a14:foregroundMark x1="13111" y1="39688" x2="14662" y2="51318"/>
                        <a14:foregroundMark x1="9333" y1="61563" x2="14778" y2="54688"/>
                        <a14:foregroundMark x1="79444" y1="38750" x2="78889" y2="37188"/>
                        <a14:foregroundMark x1="79889" y1="38125" x2="80778" y2="36563"/>
                        <a14:foregroundMark x1="80667" y1="35938" x2="81778" y2="35313"/>
                        <a14:foregroundMark x1="30889" y1="54063" x2="29444" y2="50000"/>
                        <a14:foregroundMark x1="30778" y1="55000" x2="30333" y2="50313"/>
                        <a14:foregroundMark x1="25111" y1="50313" x2="24889" y2="45938"/>
                        <a14:foregroundMark x1="25000" y1="48438" x2="25222" y2="45938"/>
                        <a14:foregroundMark x1="31556" y1="42188" x2="31556" y2="35313"/>
                        <a14:foregroundMark x1="79111" y1="39063" x2="78889" y2="36563"/>
                        <a14:foregroundMark x1="78778" y1="40938" x2="78556" y2="36875"/>
                        <a14:foregroundMark x1="54556" y1="60938" x2="56444" y2="60313"/>
                        <a14:foregroundMark x1="25111" y1="45625" x2="25111" y2="45625"/>
                        <a14:foregroundMark x1="25111" y1="43750" x2="25111" y2="47188"/>
                        <a14:foregroundMark x1="25000" y1="46875" x2="25333" y2="56563"/>
                        <a14:foregroundMark x1="3889" y1="42813" x2="4222" y2="36563"/>
                        <a14:foregroundMark x1="4222" y1="40625" x2="4222" y2="35938"/>
                        <a14:foregroundMark x1="3556" y1="41875" x2="5111" y2="36250"/>
                        <a14:backgroundMark x1="5778" y1="46250" x2="5778" y2="46250"/>
                        <a14:backgroundMark x1="5889" y1="44375" x2="6260" y2="47720"/>
                        <a14:backgroundMark x1="10105" y1="52491" x2="10667" y2="50625"/>
                        <a14:backgroundMark x1="9444" y1="54688" x2="9969" y2="52943"/>
                        <a14:backgroundMark x1="10122" y1="52927" x2="10556" y2="50000"/>
                        <a14:backgroundMark x1="9444" y1="57500" x2="10112" y2="52995"/>
                        <a14:backgroundMark x1="10090" y1="56927" x2="12000" y2="52188"/>
                        <a14:backgroundMark x1="11000" y1="63438" x2="13333" y2="61563"/>
                        <a14:backgroundMark x1="6222" y1="32188" x2="6000" y2="43750"/>
                        <a14:backgroundMark x1="6556" y1="10938" x2="9444" y2="11250"/>
                        <a14:backgroundMark x1="6333" y1="15937" x2="9556" y2="16563"/>
                        <a14:backgroundMark x1="27444" y1="60625" x2="26620" y2="56213"/>
                        <a14:backgroundMark x1="23444" y1="64688" x2="26556" y2="64375"/>
                        <a14:backgroundMark x1="27150" y1="54196" x2="29111" y2="58438"/>
                        <a14:backgroundMark x1="30444" y1="48125" x2="30444" y2="48125"/>
                        <a14:backgroundMark x1="29889" y1="45938" x2="29889" y2="45938"/>
                        <a14:backgroundMark x1="29330" y1="43729" x2="29556" y2="45000"/>
                        <a14:backgroundMark x1="30444" y1="50000" x2="30442" y2="49988"/>
                        <a14:backgroundMark x1="30111" y1="49688" x2="29778" y2="41250"/>
                        <a14:backgroundMark x1="30444" y1="49063" x2="30333" y2="43125"/>
                        <a14:backgroundMark x1="31889" y1="39063" x2="32111" y2="43750"/>
                        <a14:backgroundMark x1="30889" y1="53125" x2="29778" y2="45625"/>
                        <a14:backgroundMark x1="50667" y1="46563" x2="50667" y2="46563"/>
                        <a14:backgroundMark x1="50000" y1="41875" x2="50000" y2="41875"/>
                        <a14:backgroundMark x1="49889" y1="37500" x2="49889" y2="37500"/>
                        <a14:backgroundMark x1="50333" y1="37813" x2="49889" y2="33750"/>
                        <a14:backgroundMark x1="51222" y1="41563" x2="50667" y2="34063"/>
                        <a14:backgroundMark x1="51111" y1="38438" x2="50667" y2="32188"/>
                        <a14:backgroundMark x1="51333" y1="38750" x2="51000" y2="32500"/>
                        <a14:backgroundMark x1="49778" y1="39375" x2="49222" y2="32188"/>
                        <a14:backgroundMark x1="48556" y1="36875" x2="51444" y2="37188"/>
                        <a14:backgroundMark x1="58667" y1="62813" x2="58111" y2="55313"/>
                        <a14:backgroundMark x1="57889" y1="59688" x2="58222" y2="65625"/>
                        <a14:backgroundMark x1="89111" y1="58750" x2="88889" y2="51563"/>
                        <a14:backgroundMark x1="95778" y1="57813" x2="92333" y2="51875"/>
                        <a14:backgroundMark x1="96778" y1="44063" x2="93889" y2="38438"/>
                        <a14:backgroundMark x1="92778" y1="65625" x2="94667" y2="65000"/>
                        <a14:backgroundMark x1="93778" y1="57813" x2="94889" y2="59062"/>
                        <a14:backgroundMark x1="94556" y1="54375" x2="95667" y2="54688"/>
                        <a14:backgroundMark x1="94889" y1="52812" x2="96000" y2="55000"/>
                        <a14:backgroundMark x1="96000" y1="40938" x2="97444" y2="44063"/>
                        <a14:backgroundMark x1="78111" y1="39688" x2="77667" y2="37188"/>
                        <a14:backgroundMark x1="77444" y1="36875" x2="78556" y2="37500"/>
                        <a14:backgroundMark x1="81196" y1="38203" x2="81889" y2="37813"/>
                        <a14:backgroundMark x1="6000" y1="43438" x2="6222" y2="35625"/>
                        <a14:backgroundMark x1="6222" y1="45625" x2="6889" y2="40313"/>
                        <a14:backgroundMark x1="4444" y1="40313" x2="5556" y2="35000"/>
                        <a14:backgroundMark x1="9333" y1="55625" x2="9233" y2="53764"/>
                        <a14:backgroundMark x1="12222" y1="54022" x2="12581" y2="50848"/>
                        <a14:backgroundMark x1="10000" y1="54063" x2="9921" y2="52948"/>
                        <a14:backgroundMark x1="10249" y1="56989" x2="9370" y2="53283"/>
                        <a14:backgroundMark x1="9333" y1="53750" x2="9299" y2="53533"/>
                        <a14:backgroundMark x1="7221" y1="44780" x2="5333" y2="35000"/>
                        <a14:backgroundMark x1="11556" y1="51563" x2="12256" y2="48412"/>
                        <a14:backgroundMark x1="5778" y1="38438" x2="5556" y2="32500"/>
                        <a14:backgroundMark x1="10667" y1="55625" x2="11111" y2="50313"/>
                        <a14:backgroundMark x1="9778" y1="58438" x2="9970" y2="57997"/>
                        <a14:backgroundMark x1="11111" y1="51875" x2="10956" y2="47728"/>
                        <a14:backgroundMark x1="12222" y1="50313" x2="11942" y2="46056"/>
                        <a14:backgroundMark x1="11841" y1="45297" x2="11444" y2="43438"/>
                        <a14:backgroundMark x1="11778" y1="52812" x2="11609" y2="45440"/>
                        <a14:backgroundMark x1="12333" y1="51875" x2="11561" y2="45606"/>
                        <a14:backgroundMark x1="10904" y1="47909" x2="11000" y2="52500"/>
                        <a14:backgroundMark x1="12111" y1="48750" x2="10667" y2="55313"/>
                        <a14:backgroundMark x1="12778" y1="38125" x2="13344" y2="39453"/>
                        <a14:backgroundMark x1="9667" y1="52500" x2="9111" y2="45000"/>
                        <a14:backgroundMark x1="8444" y1="55313" x2="9667" y2="45313"/>
                        <a14:backgroundMark x1="9444" y1="53125" x2="9556" y2="45313"/>
                        <a14:backgroundMark x1="9444" y1="54375" x2="9889" y2="44063"/>
                        <a14:backgroundMark x1="9444" y1="51563" x2="11667" y2="45313"/>
                        <a14:backgroundMark x1="7667" y1="58750" x2="10000" y2="50313"/>
                        <a14:backgroundMark x1="7333" y1="58750" x2="8333" y2="55313"/>
                        <a14:backgroundMark x1="6556" y1="58125" x2="7444" y2="58125"/>
                        <a14:backgroundMark x1="26222" y1="59375" x2="26667" y2="59375"/>
                        <a14:backgroundMark x1="30556" y1="45938" x2="30333" y2="43125"/>
                        <a14:backgroundMark x1="30111" y1="46563" x2="30111" y2="43438"/>
                        <a14:backgroundMark x1="29889" y1="47813" x2="29556" y2="45938"/>
                        <a14:backgroundMark x1="29889" y1="47135" x2="29333" y2="45313"/>
                        <a14:backgroundMark x1="30000" y1="47500" x2="29977" y2="47426"/>
                        <a14:backgroundMark x1="41000" y1="39063" x2="40444" y2="36875"/>
                        <a14:backgroundMark x1="41222" y1="40625" x2="40333" y2="36563"/>
                        <a14:backgroundMark x1="41222" y1="39688" x2="40111" y2="36563"/>
                        <a14:backgroundMark x1="41333" y1="40000" x2="40778" y2="36875"/>
                        <a14:backgroundMark x1="41444" y1="40313" x2="41222" y2="38125"/>
                        <a14:backgroundMark x1="39444" y1="36563" x2="40333" y2="36563"/>
                        <a14:backgroundMark x1="51778" y1="37500" x2="51444" y2="34375"/>
                        <a14:backgroundMark x1="52333" y1="37188" x2="51333" y2="35625"/>
                        <a14:backgroundMark x1="48667" y1="38125" x2="48333" y2="36250"/>
                        <a14:backgroundMark x1="48889" y1="38125" x2="48556" y2="36250"/>
                        <a14:backgroundMark x1="41778" y1="41250" x2="41222" y2="38438"/>
                        <a14:backgroundMark x1="29884" y1="47083" x2="29333" y2="45313"/>
                        <a14:backgroundMark x1="30111" y1="47813" x2="29969" y2="47356"/>
                        <a14:backgroundMark x1="30556" y1="45938" x2="30556" y2="41250"/>
                        <a14:backgroundMark x1="29701" y1="46184" x2="29333" y2="44375"/>
                        <a14:backgroundMark x1="30222" y1="48750" x2="30516" y2="50196"/>
                        <a14:backgroundMark x1="29778" y1="45938" x2="30054" y2="48524"/>
                        <a14:backgroundMark x1="45889" y1="39063" x2="45889" y2="36563"/>
                        <a14:backgroundMark x1="60111" y1="62813" x2="62222" y2="62813"/>
                        <a14:backgroundMark x1="59778" y1="62500" x2="61000" y2="63125"/>
                        <a14:backgroundMark x1="59778" y1="63750" x2="59778" y2="61875"/>
                        <a14:backgroundMark x1="59222" y1="66250" x2="61778" y2="66250"/>
                        <a14:backgroundMark x1="59556" y1="63438" x2="60778" y2="64375"/>
                        <a14:backgroundMark x1="95556" y1="54375" x2="94556" y2="50313"/>
                        <a14:backgroundMark x1="96111" y1="54375" x2="95222" y2="50938"/>
                        <a14:backgroundMark x1="95778" y1="52188" x2="95333" y2="50938"/>
                        <a14:backgroundMark x1="95222" y1="51875" x2="94667" y2="49688"/>
                        <a14:backgroundMark x1="95333" y1="50938" x2="96000" y2="52188"/>
                        <a14:backgroundMark x1="95444" y1="51563" x2="95444" y2="50000"/>
                        <a14:backgroundMark x1="95667" y1="52812" x2="95778" y2="50625"/>
                        <a14:backgroundMark x1="77667" y1="39063" x2="77111" y2="37500"/>
                        <a14:backgroundMark x1="77889" y1="38125" x2="78667" y2="37500"/>
                        <a14:backgroundMark x1="78778" y1="38125" x2="78778" y2="36875"/>
                        <a14:backgroundMark x1="81889" y1="39063" x2="82000" y2="36563"/>
                        <a14:backgroundMark x1="82333" y1="39688" x2="82333" y2="36875"/>
                        <a14:backgroundMark x1="81111" y1="40313" x2="80660" y2="37266"/>
                        <a14:backgroundMark x1="81556" y1="38750" x2="82667" y2="37500"/>
                        <a14:backgroundMark x1="89111" y1="59062" x2="88778" y2="56250"/>
                        <a14:backgroundMark x1="89000" y1="54688" x2="88889" y2="58125"/>
                        <a14:backgroundMark x1="88778" y1="48438" x2="88778" y2="46875"/>
                        <a14:backgroundMark x1="89222" y1="59375" x2="88667" y2="58125"/>
                        <a14:backgroundMark x1="96111" y1="52500" x2="95333" y2="50625"/>
                        <a14:backgroundMark x1="46222" y1="38750" x2="46111" y2="37500"/>
                        <a14:backgroundMark x1="45556" y1="39063" x2="46222" y2="37500"/>
                        <a14:backgroundMark x1="41778" y1="40625" x2="41333" y2="39063"/>
                        <a14:backgroundMark x1="41444" y1="40313" x2="41333" y2="38750"/>
                        <a14:backgroundMark x1="40667" y1="39688" x2="41556" y2="39063"/>
                        <a14:backgroundMark x1="81333" y1="38438" x2="81209" y2="38139"/>
                        <a14:backgroundMark x1="78667" y1="37813" x2="78778" y2="37813"/>
                        <a14:backgroundMark x1="77889" y1="37813" x2="78406" y2="37813"/>
                        <a14:backgroundMark x1="15000" y1="56563" x2="15333" y2="54688"/>
                        <a14:backgroundMark x1="15778" y1="56875" x2="14889" y2="55000"/>
                        <a14:backgroundMark x1="60556" y1="63438" x2="59778" y2="61563"/>
                      </a14:backgroundRemoval>
                    </a14:imgEffect>
                  </a14:imgLayer>
                </a14:imgProps>
              </a:ext>
            </a:extLst>
          </a:blip>
          <a:srcRect r="81083"/>
          <a:stretch/>
        </p:blipFill>
        <p:spPr>
          <a:xfrm>
            <a:off x="11148819" y="190985"/>
            <a:ext cx="866263" cy="14997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24811A-6561-47F6-B822-1EED41196F39}"/>
              </a:ext>
            </a:extLst>
          </p:cNvPr>
          <p:cNvSpPr txBox="1"/>
          <p:nvPr/>
        </p:nvSpPr>
        <p:spPr>
          <a:xfrm>
            <a:off x="1" y="6509809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Slide 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960383d61_2_17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dirty="0"/>
              <a:t>DTE assurance shiny app (1/3)</a:t>
            </a:r>
            <a:endParaRPr dirty="0"/>
          </a:p>
        </p:txBody>
      </p:sp>
      <p:cxnSp>
        <p:nvCxnSpPr>
          <p:cNvPr id="269" name="Google Shape;269;g12960383d61_2_172"/>
          <p:cNvCxnSpPr/>
          <p:nvPr/>
        </p:nvCxnSpPr>
        <p:spPr>
          <a:xfrm>
            <a:off x="673768" y="1450057"/>
            <a:ext cx="10118558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" name="Picture 4" descr="Website&#10;&#10;Description automatically generated with medium confidence">
            <a:extLst>
              <a:ext uri="{FF2B5EF4-FFF2-40B4-BE49-F238E27FC236}">
                <a16:creationId xmlns:a16="http://schemas.microsoft.com/office/drawing/2014/main" id="{8B962E69-D348-4150-A935-F8CDF691D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314" y="1690687"/>
            <a:ext cx="8870060" cy="4728399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A1D4433E-39B6-4BA0-B849-674A5B006B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04" t="11166" r="63002" b="7583"/>
          <a:stretch/>
        </p:blipFill>
        <p:spPr>
          <a:xfrm>
            <a:off x="9780555" y="302519"/>
            <a:ext cx="1116945" cy="1084932"/>
          </a:xfrm>
          <a:prstGeom prst="rect">
            <a:avLst/>
          </a:prstGeom>
        </p:spPr>
      </p:pic>
      <p:pic>
        <p:nvPicPr>
          <p:cNvPr id="9" name="Google Shape;161;g12960383d61_2_75" descr="Logo, company name&#10;&#10;Description automatically generated">
            <a:extLst>
              <a:ext uri="{FF2B5EF4-FFF2-40B4-BE49-F238E27FC236}">
                <a16:creationId xmlns:a16="http://schemas.microsoft.com/office/drawing/2014/main" id="{FCB54B9A-B430-485D-9448-76383799E697}"/>
              </a:ext>
            </a:extLst>
          </p:cNvPr>
          <p:cNvPicPr preferRelativeResize="0"/>
          <p:nvPr/>
        </p:nvPicPr>
        <p:blipFill rotWithShape="1"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75" b="90000" l="3556" r="97111">
                        <a14:foregroundMark x1="3667" y1="29063" x2="4614" y2="33058"/>
                        <a14:foregroundMark x1="8143" y1="46180" x2="8135" y2="46579"/>
                        <a14:foregroundMark x1="8238" y1="41371" x2="8158" y2="45406"/>
                        <a14:foregroundMark x1="8653" y1="20373" x2="8248" y2="40855"/>
                        <a14:foregroundMark x1="8276" y1="41090" x2="7979" y2="20884"/>
                        <a14:foregroundMark x1="8358" y1="46684" x2="8296" y2="42449"/>
                        <a14:foregroundMark x1="30300" y1="45423" x2="30623" y2="44305"/>
                        <a14:foregroundMark x1="30513" y1="44686" x2="30520" y2="44661"/>
                        <a14:foregroundMark x1="28706" y1="50957" x2="28986" y2="49985"/>
                        <a14:foregroundMark x1="41609" y1="38790" x2="42111" y2="39688"/>
                        <a14:foregroundMark x1="48427" y1="36315" x2="48562" y2="36301"/>
                        <a14:foregroundMark x1="46375" y1="36525" x2="48343" y2="36324"/>
                        <a14:foregroundMark x1="82779" y1="36887" x2="83000" y2="36875"/>
                        <a14:foregroundMark x1="78941" y1="37091" x2="80145" y2="37027"/>
                        <a14:foregroundMark x1="88401" y1="45103" x2="88504" y2="48258"/>
                        <a14:foregroundMark x1="88111" y1="36250" x2="88329" y2="42904"/>
                        <a14:foregroundMark x1="96189" y1="46209" x2="95668" y2="49659"/>
                        <a14:foregroundMark x1="25111" y1="49063" x2="25111" y2="49063"/>
                        <a14:foregroundMark x1="25171" y1="50038" x2="25192" y2="51044"/>
                        <a14:foregroundMark x1="25111" y1="47188" x2="25106" y2="46972"/>
                        <a14:foregroundMark x1="8144" y1="46588" x2="8111" y2="44375"/>
                        <a14:foregroundMark x1="8118" y1="46562" x2="8222" y2="41875"/>
                        <a14:foregroundMark x1="8111" y1="44688" x2="8136" y2="46580"/>
                        <a14:foregroundMark x1="13778" y1="50938" x2="14614" y2="53291"/>
                        <a14:foregroundMark x1="13111" y1="39688" x2="14662" y2="51318"/>
                        <a14:foregroundMark x1="9333" y1="61563" x2="14778" y2="54688"/>
                        <a14:foregroundMark x1="79444" y1="38750" x2="78889" y2="37188"/>
                        <a14:foregroundMark x1="79889" y1="38125" x2="80778" y2="36563"/>
                        <a14:foregroundMark x1="80667" y1="35938" x2="81778" y2="35313"/>
                        <a14:foregroundMark x1="30889" y1="54063" x2="29444" y2="50000"/>
                        <a14:foregroundMark x1="30778" y1="55000" x2="30333" y2="50313"/>
                        <a14:foregroundMark x1="25111" y1="50313" x2="24889" y2="45938"/>
                        <a14:foregroundMark x1="25000" y1="48438" x2="25222" y2="45938"/>
                        <a14:foregroundMark x1="31556" y1="42188" x2="31556" y2="35313"/>
                        <a14:foregroundMark x1="79111" y1="39063" x2="78889" y2="36563"/>
                        <a14:foregroundMark x1="78778" y1="40938" x2="78556" y2="36875"/>
                        <a14:foregroundMark x1="54556" y1="60938" x2="56444" y2="60313"/>
                        <a14:foregroundMark x1="25111" y1="45625" x2="25111" y2="45625"/>
                        <a14:foregroundMark x1="25111" y1="43750" x2="25111" y2="47188"/>
                        <a14:foregroundMark x1="25000" y1="46875" x2="25333" y2="56563"/>
                        <a14:foregroundMark x1="3889" y1="42813" x2="4222" y2="36563"/>
                        <a14:foregroundMark x1="4222" y1="40625" x2="4222" y2="35938"/>
                        <a14:foregroundMark x1="3556" y1="41875" x2="5111" y2="36250"/>
                        <a14:backgroundMark x1="5778" y1="46250" x2="5778" y2="46250"/>
                        <a14:backgroundMark x1="5889" y1="44375" x2="6260" y2="47720"/>
                        <a14:backgroundMark x1="10105" y1="52491" x2="10667" y2="50625"/>
                        <a14:backgroundMark x1="9444" y1="54688" x2="9969" y2="52943"/>
                        <a14:backgroundMark x1="10122" y1="52927" x2="10556" y2="50000"/>
                        <a14:backgroundMark x1="9444" y1="57500" x2="10112" y2="52995"/>
                        <a14:backgroundMark x1="10090" y1="56927" x2="12000" y2="52188"/>
                        <a14:backgroundMark x1="11000" y1="63438" x2="13333" y2="61563"/>
                        <a14:backgroundMark x1="6222" y1="32188" x2="6000" y2="43750"/>
                        <a14:backgroundMark x1="6556" y1="10938" x2="9444" y2="11250"/>
                        <a14:backgroundMark x1="6333" y1="15937" x2="9556" y2="16563"/>
                        <a14:backgroundMark x1="27444" y1="60625" x2="26620" y2="56213"/>
                        <a14:backgroundMark x1="23444" y1="64688" x2="26556" y2="64375"/>
                        <a14:backgroundMark x1="27150" y1="54196" x2="29111" y2="58438"/>
                        <a14:backgroundMark x1="30444" y1="48125" x2="30444" y2="48125"/>
                        <a14:backgroundMark x1="29889" y1="45938" x2="29889" y2="45938"/>
                        <a14:backgroundMark x1="29330" y1="43729" x2="29556" y2="45000"/>
                        <a14:backgroundMark x1="30444" y1="50000" x2="30442" y2="49988"/>
                        <a14:backgroundMark x1="30111" y1="49688" x2="29778" y2="41250"/>
                        <a14:backgroundMark x1="30444" y1="49063" x2="30333" y2="43125"/>
                        <a14:backgroundMark x1="31889" y1="39063" x2="32111" y2="43750"/>
                        <a14:backgroundMark x1="30889" y1="53125" x2="29778" y2="45625"/>
                        <a14:backgroundMark x1="50667" y1="46563" x2="50667" y2="46563"/>
                        <a14:backgroundMark x1="50000" y1="41875" x2="50000" y2="41875"/>
                        <a14:backgroundMark x1="49889" y1="37500" x2="49889" y2="37500"/>
                        <a14:backgroundMark x1="50333" y1="37813" x2="49889" y2="33750"/>
                        <a14:backgroundMark x1="51222" y1="41563" x2="50667" y2="34063"/>
                        <a14:backgroundMark x1="51111" y1="38438" x2="50667" y2="32188"/>
                        <a14:backgroundMark x1="51333" y1="38750" x2="51000" y2="32500"/>
                        <a14:backgroundMark x1="49778" y1="39375" x2="49222" y2="32188"/>
                        <a14:backgroundMark x1="48556" y1="36875" x2="51444" y2="37188"/>
                        <a14:backgroundMark x1="58667" y1="62813" x2="58111" y2="55313"/>
                        <a14:backgroundMark x1="57889" y1="59688" x2="58222" y2="65625"/>
                        <a14:backgroundMark x1="89111" y1="58750" x2="88889" y2="51563"/>
                        <a14:backgroundMark x1="95778" y1="57813" x2="92333" y2="51875"/>
                        <a14:backgroundMark x1="96778" y1="44063" x2="93889" y2="38438"/>
                        <a14:backgroundMark x1="92778" y1="65625" x2="94667" y2="65000"/>
                        <a14:backgroundMark x1="93778" y1="57813" x2="94889" y2="59062"/>
                        <a14:backgroundMark x1="94556" y1="54375" x2="95667" y2="54688"/>
                        <a14:backgroundMark x1="94889" y1="52812" x2="96000" y2="55000"/>
                        <a14:backgroundMark x1="96000" y1="40938" x2="97444" y2="44063"/>
                        <a14:backgroundMark x1="78111" y1="39688" x2="77667" y2="37188"/>
                        <a14:backgroundMark x1="77444" y1="36875" x2="78556" y2="37500"/>
                        <a14:backgroundMark x1="81196" y1="38203" x2="81889" y2="37813"/>
                        <a14:backgroundMark x1="6000" y1="43438" x2="6222" y2="35625"/>
                        <a14:backgroundMark x1="6222" y1="45625" x2="6889" y2="40313"/>
                        <a14:backgroundMark x1="4444" y1="40313" x2="5556" y2="35000"/>
                        <a14:backgroundMark x1="9333" y1="55625" x2="9233" y2="53764"/>
                        <a14:backgroundMark x1="12222" y1="54022" x2="12581" y2="50848"/>
                        <a14:backgroundMark x1="10000" y1="54063" x2="9921" y2="52948"/>
                        <a14:backgroundMark x1="10249" y1="56989" x2="9370" y2="53283"/>
                        <a14:backgroundMark x1="9333" y1="53750" x2="9299" y2="53533"/>
                        <a14:backgroundMark x1="7221" y1="44780" x2="5333" y2="35000"/>
                        <a14:backgroundMark x1="11556" y1="51563" x2="12256" y2="48412"/>
                        <a14:backgroundMark x1="5778" y1="38438" x2="5556" y2="32500"/>
                        <a14:backgroundMark x1="10667" y1="55625" x2="11111" y2="50313"/>
                        <a14:backgroundMark x1="9778" y1="58438" x2="9970" y2="57997"/>
                        <a14:backgroundMark x1="11111" y1="51875" x2="10956" y2="47728"/>
                        <a14:backgroundMark x1="12222" y1="50313" x2="11942" y2="46056"/>
                        <a14:backgroundMark x1="11841" y1="45297" x2="11444" y2="43438"/>
                        <a14:backgroundMark x1="11778" y1="52812" x2="11609" y2="45440"/>
                        <a14:backgroundMark x1="12333" y1="51875" x2="11561" y2="45606"/>
                        <a14:backgroundMark x1="10904" y1="47909" x2="11000" y2="52500"/>
                        <a14:backgroundMark x1="12111" y1="48750" x2="10667" y2="55313"/>
                        <a14:backgroundMark x1="12778" y1="38125" x2="13344" y2="39453"/>
                        <a14:backgroundMark x1="9667" y1="52500" x2="9111" y2="45000"/>
                        <a14:backgroundMark x1="8444" y1="55313" x2="9667" y2="45313"/>
                        <a14:backgroundMark x1="9444" y1="53125" x2="9556" y2="45313"/>
                        <a14:backgroundMark x1="9444" y1="54375" x2="9889" y2="44063"/>
                        <a14:backgroundMark x1="9444" y1="51563" x2="11667" y2="45313"/>
                        <a14:backgroundMark x1="7667" y1="58750" x2="10000" y2="50313"/>
                        <a14:backgroundMark x1="7333" y1="58750" x2="8333" y2="55313"/>
                        <a14:backgroundMark x1="6556" y1="58125" x2="7444" y2="58125"/>
                        <a14:backgroundMark x1="26222" y1="59375" x2="26667" y2="59375"/>
                        <a14:backgroundMark x1="30556" y1="45938" x2="30333" y2="43125"/>
                        <a14:backgroundMark x1="30111" y1="46563" x2="30111" y2="43438"/>
                        <a14:backgroundMark x1="29889" y1="47813" x2="29556" y2="45938"/>
                        <a14:backgroundMark x1="29889" y1="47135" x2="29333" y2="45313"/>
                        <a14:backgroundMark x1="30000" y1="47500" x2="29977" y2="47426"/>
                        <a14:backgroundMark x1="41000" y1="39063" x2="40444" y2="36875"/>
                        <a14:backgroundMark x1="41222" y1="40625" x2="40333" y2="36563"/>
                        <a14:backgroundMark x1="41222" y1="39688" x2="40111" y2="36563"/>
                        <a14:backgroundMark x1="41333" y1="40000" x2="40778" y2="36875"/>
                        <a14:backgroundMark x1="41444" y1="40313" x2="41222" y2="38125"/>
                        <a14:backgroundMark x1="39444" y1="36563" x2="40333" y2="36563"/>
                        <a14:backgroundMark x1="51778" y1="37500" x2="51444" y2="34375"/>
                        <a14:backgroundMark x1="52333" y1="37188" x2="51333" y2="35625"/>
                        <a14:backgroundMark x1="48667" y1="38125" x2="48333" y2="36250"/>
                        <a14:backgroundMark x1="48889" y1="38125" x2="48556" y2="36250"/>
                        <a14:backgroundMark x1="41778" y1="41250" x2="41222" y2="38438"/>
                        <a14:backgroundMark x1="29884" y1="47083" x2="29333" y2="45313"/>
                        <a14:backgroundMark x1="30111" y1="47813" x2="29969" y2="47356"/>
                        <a14:backgroundMark x1="30556" y1="45938" x2="30556" y2="41250"/>
                        <a14:backgroundMark x1="29701" y1="46184" x2="29333" y2="44375"/>
                        <a14:backgroundMark x1="30222" y1="48750" x2="30516" y2="50196"/>
                        <a14:backgroundMark x1="29778" y1="45938" x2="30054" y2="48524"/>
                        <a14:backgroundMark x1="45889" y1="39063" x2="45889" y2="36563"/>
                        <a14:backgroundMark x1="60111" y1="62813" x2="62222" y2="62813"/>
                        <a14:backgroundMark x1="59778" y1="62500" x2="61000" y2="63125"/>
                        <a14:backgroundMark x1="59778" y1="63750" x2="59778" y2="61875"/>
                        <a14:backgroundMark x1="59222" y1="66250" x2="61778" y2="66250"/>
                        <a14:backgroundMark x1="59556" y1="63438" x2="60778" y2="64375"/>
                        <a14:backgroundMark x1="95556" y1="54375" x2="94556" y2="50313"/>
                        <a14:backgroundMark x1="96111" y1="54375" x2="95222" y2="50938"/>
                        <a14:backgroundMark x1="95778" y1="52188" x2="95333" y2="50938"/>
                        <a14:backgroundMark x1="95222" y1="51875" x2="94667" y2="49688"/>
                        <a14:backgroundMark x1="95333" y1="50938" x2="96000" y2="52188"/>
                        <a14:backgroundMark x1="95444" y1="51563" x2="95444" y2="50000"/>
                        <a14:backgroundMark x1="95667" y1="52812" x2="95778" y2="50625"/>
                        <a14:backgroundMark x1="77667" y1="39063" x2="77111" y2="37500"/>
                        <a14:backgroundMark x1="77889" y1="38125" x2="78667" y2="37500"/>
                        <a14:backgroundMark x1="78778" y1="38125" x2="78778" y2="36875"/>
                        <a14:backgroundMark x1="81889" y1="39063" x2="82000" y2="36563"/>
                        <a14:backgroundMark x1="82333" y1="39688" x2="82333" y2="36875"/>
                        <a14:backgroundMark x1="81111" y1="40313" x2="80660" y2="37266"/>
                        <a14:backgroundMark x1="81556" y1="38750" x2="82667" y2="37500"/>
                        <a14:backgroundMark x1="89111" y1="59062" x2="88778" y2="56250"/>
                        <a14:backgroundMark x1="89000" y1="54688" x2="88889" y2="58125"/>
                        <a14:backgroundMark x1="88778" y1="48438" x2="88778" y2="46875"/>
                        <a14:backgroundMark x1="89222" y1="59375" x2="88667" y2="58125"/>
                        <a14:backgroundMark x1="96111" y1="52500" x2="95333" y2="50625"/>
                        <a14:backgroundMark x1="46222" y1="38750" x2="46111" y2="37500"/>
                        <a14:backgroundMark x1="45556" y1="39063" x2="46222" y2="37500"/>
                        <a14:backgroundMark x1="41778" y1="40625" x2="41333" y2="39063"/>
                        <a14:backgroundMark x1="41444" y1="40313" x2="41333" y2="38750"/>
                        <a14:backgroundMark x1="40667" y1="39688" x2="41556" y2="39063"/>
                        <a14:backgroundMark x1="81333" y1="38438" x2="81209" y2="38139"/>
                        <a14:backgroundMark x1="78667" y1="37813" x2="78778" y2="37813"/>
                        <a14:backgroundMark x1="77889" y1="37813" x2="78406" y2="37813"/>
                        <a14:backgroundMark x1="15000" y1="56563" x2="15333" y2="54688"/>
                        <a14:backgroundMark x1="15778" y1="56875" x2="14889" y2="55000"/>
                        <a14:backgroundMark x1="60556" y1="63438" x2="59778" y2="61563"/>
                      </a14:backgroundRemoval>
                    </a14:imgEffect>
                  </a14:imgLayer>
                </a14:imgProps>
              </a:ext>
            </a:extLst>
          </a:blip>
          <a:srcRect r="81083"/>
          <a:stretch/>
        </p:blipFill>
        <p:spPr>
          <a:xfrm>
            <a:off x="11148819" y="190985"/>
            <a:ext cx="866263" cy="149970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E254CB-395A-474D-B374-51A3ADF5AD13}"/>
              </a:ext>
            </a:extLst>
          </p:cNvPr>
          <p:cNvSpPr txBox="1"/>
          <p:nvPr/>
        </p:nvSpPr>
        <p:spPr>
          <a:xfrm>
            <a:off x="1" y="6509809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Slide 20</a:t>
            </a:r>
          </a:p>
        </p:txBody>
      </p:sp>
    </p:spTree>
    <p:extLst>
      <p:ext uri="{BB962C8B-B14F-4D97-AF65-F5344CB8AC3E}">
        <p14:creationId xmlns:p14="http://schemas.microsoft.com/office/powerpoint/2010/main" val="565398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960383d61_2_17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dirty="0"/>
              <a:t>DTE assurance shiny app (2/3)</a:t>
            </a:r>
            <a:endParaRPr dirty="0"/>
          </a:p>
        </p:txBody>
      </p:sp>
      <p:cxnSp>
        <p:nvCxnSpPr>
          <p:cNvPr id="269" name="Google Shape;269;g12960383d61_2_172"/>
          <p:cNvCxnSpPr/>
          <p:nvPr/>
        </p:nvCxnSpPr>
        <p:spPr>
          <a:xfrm>
            <a:off x="673768" y="1450057"/>
            <a:ext cx="10118558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" name="Picture 12" descr="Graphical user interface&#10;&#10;Description automatically generated">
            <a:extLst>
              <a:ext uri="{FF2B5EF4-FFF2-40B4-BE49-F238E27FC236}">
                <a16:creationId xmlns:a16="http://schemas.microsoft.com/office/drawing/2014/main" id="{72865EAE-6680-4C4D-9801-091B8FFB8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314" y="1703941"/>
            <a:ext cx="8787252" cy="4701891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6235685-F5D2-4EF8-803C-A0B8ED6029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04" t="11166" r="63002" b="7583"/>
          <a:stretch/>
        </p:blipFill>
        <p:spPr>
          <a:xfrm>
            <a:off x="9780555" y="302519"/>
            <a:ext cx="1116945" cy="1084932"/>
          </a:xfrm>
          <a:prstGeom prst="rect">
            <a:avLst/>
          </a:prstGeom>
        </p:spPr>
      </p:pic>
      <p:pic>
        <p:nvPicPr>
          <p:cNvPr id="9" name="Google Shape;161;g12960383d61_2_75" descr="Logo, company name&#10;&#10;Description automatically generated">
            <a:extLst>
              <a:ext uri="{FF2B5EF4-FFF2-40B4-BE49-F238E27FC236}">
                <a16:creationId xmlns:a16="http://schemas.microsoft.com/office/drawing/2014/main" id="{123A04BC-E4D5-4702-B25D-A539968A0E73}"/>
              </a:ext>
            </a:extLst>
          </p:cNvPr>
          <p:cNvPicPr preferRelativeResize="0"/>
          <p:nvPr/>
        </p:nvPicPr>
        <p:blipFill rotWithShape="1"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75" b="90000" l="3556" r="97111">
                        <a14:foregroundMark x1="3667" y1="29063" x2="4614" y2="33058"/>
                        <a14:foregroundMark x1="8143" y1="46180" x2="8135" y2="46579"/>
                        <a14:foregroundMark x1="8238" y1="41371" x2="8158" y2="45406"/>
                        <a14:foregroundMark x1="8653" y1="20373" x2="8248" y2="40855"/>
                        <a14:foregroundMark x1="8276" y1="41090" x2="7979" y2="20884"/>
                        <a14:foregroundMark x1="8358" y1="46684" x2="8296" y2="42449"/>
                        <a14:foregroundMark x1="30300" y1="45423" x2="30623" y2="44305"/>
                        <a14:foregroundMark x1="30513" y1="44686" x2="30520" y2="44661"/>
                        <a14:foregroundMark x1="28706" y1="50957" x2="28986" y2="49985"/>
                        <a14:foregroundMark x1="41609" y1="38790" x2="42111" y2="39688"/>
                        <a14:foregroundMark x1="48427" y1="36315" x2="48562" y2="36301"/>
                        <a14:foregroundMark x1="46375" y1="36525" x2="48343" y2="36324"/>
                        <a14:foregroundMark x1="82779" y1="36887" x2="83000" y2="36875"/>
                        <a14:foregroundMark x1="78941" y1="37091" x2="80145" y2="37027"/>
                        <a14:foregroundMark x1="88401" y1="45103" x2="88504" y2="48258"/>
                        <a14:foregroundMark x1="88111" y1="36250" x2="88329" y2="42904"/>
                        <a14:foregroundMark x1="96189" y1="46209" x2="95668" y2="49659"/>
                        <a14:foregroundMark x1="25111" y1="49063" x2="25111" y2="49063"/>
                        <a14:foregroundMark x1="25171" y1="50038" x2="25192" y2="51044"/>
                        <a14:foregroundMark x1="25111" y1="47188" x2="25106" y2="46972"/>
                        <a14:foregroundMark x1="8144" y1="46588" x2="8111" y2="44375"/>
                        <a14:foregroundMark x1="8118" y1="46562" x2="8222" y2="41875"/>
                        <a14:foregroundMark x1="8111" y1="44688" x2="8136" y2="46580"/>
                        <a14:foregroundMark x1="13778" y1="50938" x2="14614" y2="53291"/>
                        <a14:foregroundMark x1="13111" y1="39688" x2="14662" y2="51318"/>
                        <a14:foregroundMark x1="9333" y1="61563" x2="14778" y2="54688"/>
                        <a14:foregroundMark x1="79444" y1="38750" x2="78889" y2="37188"/>
                        <a14:foregroundMark x1="79889" y1="38125" x2="80778" y2="36563"/>
                        <a14:foregroundMark x1="80667" y1="35938" x2="81778" y2="35313"/>
                        <a14:foregroundMark x1="30889" y1="54063" x2="29444" y2="50000"/>
                        <a14:foregroundMark x1="30778" y1="55000" x2="30333" y2="50313"/>
                        <a14:foregroundMark x1="25111" y1="50313" x2="24889" y2="45938"/>
                        <a14:foregroundMark x1="25000" y1="48438" x2="25222" y2="45938"/>
                        <a14:foregroundMark x1="31556" y1="42188" x2="31556" y2="35313"/>
                        <a14:foregroundMark x1="79111" y1="39063" x2="78889" y2="36563"/>
                        <a14:foregroundMark x1="78778" y1="40938" x2="78556" y2="36875"/>
                        <a14:foregroundMark x1="54556" y1="60938" x2="56444" y2="60313"/>
                        <a14:foregroundMark x1="25111" y1="45625" x2="25111" y2="45625"/>
                        <a14:foregroundMark x1="25111" y1="43750" x2="25111" y2="47188"/>
                        <a14:foregroundMark x1="25000" y1="46875" x2="25333" y2="56563"/>
                        <a14:foregroundMark x1="3889" y1="42813" x2="4222" y2="36563"/>
                        <a14:foregroundMark x1="4222" y1="40625" x2="4222" y2="35938"/>
                        <a14:foregroundMark x1="3556" y1="41875" x2="5111" y2="36250"/>
                        <a14:backgroundMark x1="5778" y1="46250" x2="5778" y2="46250"/>
                        <a14:backgroundMark x1="5889" y1="44375" x2="6260" y2="47720"/>
                        <a14:backgroundMark x1="10105" y1="52491" x2="10667" y2="50625"/>
                        <a14:backgroundMark x1="9444" y1="54688" x2="9969" y2="52943"/>
                        <a14:backgroundMark x1="10122" y1="52927" x2="10556" y2="50000"/>
                        <a14:backgroundMark x1="9444" y1="57500" x2="10112" y2="52995"/>
                        <a14:backgroundMark x1="10090" y1="56927" x2="12000" y2="52188"/>
                        <a14:backgroundMark x1="11000" y1="63438" x2="13333" y2="61563"/>
                        <a14:backgroundMark x1="6222" y1="32188" x2="6000" y2="43750"/>
                        <a14:backgroundMark x1="6556" y1="10938" x2="9444" y2="11250"/>
                        <a14:backgroundMark x1="6333" y1="15937" x2="9556" y2="16563"/>
                        <a14:backgroundMark x1="27444" y1="60625" x2="26620" y2="56213"/>
                        <a14:backgroundMark x1="23444" y1="64688" x2="26556" y2="64375"/>
                        <a14:backgroundMark x1="27150" y1="54196" x2="29111" y2="58438"/>
                        <a14:backgroundMark x1="30444" y1="48125" x2="30444" y2="48125"/>
                        <a14:backgroundMark x1="29889" y1="45938" x2="29889" y2="45938"/>
                        <a14:backgroundMark x1="29330" y1="43729" x2="29556" y2="45000"/>
                        <a14:backgroundMark x1="30444" y1="50000" x2="30442" y2="49988"/>
                        <a14:backgroundMark x1="30111" y1="49688" x2="29778" y2="41250"/>
                        <a14:backgroundMark x1="30444" y1="49063" x2="30333" y2="43125"/>
                        <a14:backgroundMark x1="31889" y1="39063" x2="32111" y2="43750"/>
                        <a14:backgroundMark x1="30889" y1="53125" x2="29778" y2="45625"/>
                        <a14:backgroundMark x1="50667" y1="46563" x2="50667" y2="46563"/>
                        <a14:backgroundMark x1="50000" y1="41875" x2="50000" y2="41875"/>
                        <a14:backgroundMark x1="49889" y1="37500" x2="49889" y2="37500"/>
                        <a14:backgroundMark x1="50333" y1="37813" x2="49889" y2="33750"/>
                        <a14:backgroundMark x1="51222" y1="41563" x2="50667" y2="34063"/>
                        <a14:backgroundMark x1="51111" y1="38438" x2="50667" y2="32188"/>
                        <a14:backgroundMark x1="51333" y1="38750" x2="51000" y2="32500"/>
                        <a14:backgroundMark x1="49778" y1="39375" x2="49222" y2="32188"/>
                        <a14:backgroundMark x1="48556" y1="36875" x2="51444" y2="37188"/>
                        <a14:backgroundMark x1="58667" y1="62813" x2="58111" y2="55313"/>
                        <a14:backgroundMark x1="57889" y1="59688" x2="58222" y2="65625"/>
                        <a14:backgroundMark x1="89111" y1="58750" x2="88889" y2="51563"/>
                        <a14:backgroundMark x1="95778" y1="57813" x2="92333" y2="51875"/>
                        <a14:backgroundMark x1="96778" y1="44063" x2="93889" y2="38438"/>
                        <a14:backgroundMark x1="92778" y1="65625" x2="94667" y2="65000"/>
                        <a14:backgroundMark x1="93778" y1="57813" x2="94889" y2="59062"/>
                        <a14:backgroundMark x1="94556" y1="54375" x2="95667" y2="54688"/>
                        <a14:backgroundMark x1="94889" y1="52812" x2="96000" y2="55000"/>
                        <a14:backgroundMark x1="96000" y1="40938" x2="97444" y2="44063"/>
                        <a14:backgroundMark x1="78111" y1="39688" x2="77667" y2="37188"/>
                        <a14:backgroundMark x1="77444" y1="36875" x2="78556" y2="37500"/>
                        <a14:backgroundMark x1="81196" y1="38203" x2="81889" y2="37813"/>
                        <a14:backgroundMark x1="6000" y1="43438" x2="6222" y2="35625"/>
                        <a14:backgroundMark x1="6222" y1="45625" x2="6889" y2="40313"/>
                        <a14:backgroundMark x1="4444" y1="40313" x2="5556" y2="35000"/>
                        <a14:backgroundMark x1="9333" y1="55625" x2="9233" y2="53764"/>
                        <a14:backgroundMark x1="12222" y1="54022" x2="12581" y2="50848"/>
                        <a14:backgroundMark x1="10000" y1="54063" x2="9921" y2="52948"/>
                        <a14:backgroundMark x1="10249" y1="56989" x2="9370" y2="53283"/>
                        <a14:backgroundMark x1="9333" y1="53750" x2="9299" y2="53533"/>
                        <a14:backgroundMark x1="7221" y1="44780" x2="5333" y2="35000"/>
                        <a14:backgroundMark x1="11556" y1="51563" x2="12256" y2="48412"/>
                        <a14:backgroundMark x1="5778" y1="38438" x2="5556" y2="32500"/>
                        <a14:backgroundMark x1="10667" y1="55625" x2="11111" y2="50313"/>
                        <a14:backgroundMark x1="9778" y1="58438" x2="9970" y2="57997"/>
                        <a14:backgroundMark x1="11111" y1="51875" x2="10956" y2="47728"/>
                        <a14:backgroundMark x1="12222" y1="50313" x2="11942" y2="46056"/>
                        <a14:backgroundMark x1="11841" y1="45297" x2="11444" y2="43438"/>
                        <a14:backgroundMark x1="11778" y1="52812" x2="11609" y2="45440"/>
                        <a14:backgroundMark x1="12333" y1="51875" x2="11561" y2="45606"/>
                        <a14:backgroundMark x1="10904" y1="47909" x2="11000" y2="52500"/>
                        <a14:backgroundMark x1="12111" y1="48750" x2="10667" y2="55313"/>
                        <a14:backgroundMark x1="12778" y1="38125" x2="13344" y2="39453"/>
                        <a14:backgroundMark x1="9667" y1="52500" x2="9111" y2="45000"/>
                        <a14:backgroundMark x1="8444" y1="55313" x2="9667" y2="45313"/>
                        <a14:backgroundMark x1="9444" y1="53125" x2="9556" y2="45313"/>
                        <a14:backgroundMark x1="9444" y1="54375" x2="9889" y2="44063"/>
                        <a14:backgroundMark x1="9444" y1="51563" x2="11667" y2="45313"/>
                        <a14:backgroundMark x1="7667" y1="58750" x2="10000" y2="50313"/>
                        <a14:backgroundMark x1="7333" y1="58750" x2="8333" y2="55313"/>
                        <a14:backgroundMark x1="6556" y1="58125" x2="7444" y2="58125"/>
                        <a14:backgroundMark x1="26222" y1="59375" x2="26667" y2="59375"/>
                        <a14:backgroundMark x1="30556" y1="45938" x2="30333" y2="43125"/>
                        <a14:backgroundMark x1="30111" y1="46563" x2="30111" y2="43438"/>
                        <a14:backgroundMark x1="29889" y1="47813" x2="29556" y2="45938"/>
                        <a14:backgroundMark x1="29889" y1="47135" x2="29333" y2="45313"/>
                        <a14:backgroundMark x1="30000" y1="47500" x2="29977" y2="47426"/>
                        <a14:backgroundMark x1="41000" y1="39063" x2="40444" y2="36875"/>
                        <a14:backgroundMark x1="41222" y1="40625" x2="40333" y2="36563"/>
                        <a14:backgroundMark x1="41222" y1="39688" x2="40111" y2="36563"/>
                        <a14:backgroundMark x1="41333" y1="40000" x2="40778" y2="36875"/>
                        <a14:backgroundMark x1="41444" y1="40313" x2="41222" y2="38125"/>
                        <a14:backgroundMark x1="39444" y1="36563" x2="40333" y2="36563"/>
                        <a14:backgroundMark x1="51778" y1="37500" x2="51444" y2="34375"/>
                        <a14:backgroundMark x1="52333" y1="37188" x2="51333" y2="35625"/>
                        <a14:backgroundMark x1="48667" y1="38125" x2="48333" y2="36250"/>
                        <a14:backgroundMark x1="48889" y1="38125" x2="48556" y2="36250"/>
                        <a14:backgroundMark x1="41778" y1="41250" x2="41222" y2="38438"/>
                        <a14:backgroundMark x1="29884" y1="47083" x2="29333" y2="45313"/>
                        <a14:backgroundMark x1="30111" y1="47813" x2="29969" y2="47356"/>
                        <a14:backgroundMark x1="30556" y1="45938" x2="30556" y2="41250"/>
                        <a14:backgroundMark x1="29701" y1="46184" x2="29333" y2="44375"/>
                        <a14:backgroundMark x1="30222" y1="48750" x2="30516" y2="50196"/>
                        <a14:backgroundMark x1="29778" y1="45938" x2="30054" y2="48524"/>
                        <a14:backgroundMark x1="45889" y1="39063" x2="45889" y2="36563"/>
                        <a14:backgroundMark x1="60111" y1="62813" x2="62222" y2="62813"/>
                        <a14:backgroundMark x1="59778" y1="62500" x2="61000" y2="63125"/>
                        <a14:backgroundMark x1="59778" y1="63750" x2="59778" y2="61875"/>
                        <a14:backgroundMark x1="59222" y1="66250" x2="61778" y2="66250"/>
                        <a14:backgroundMark x1="59556" y1="63438" x2="60778" y2="64375"/>
                        <a14:backgroundMark x1="95556" y1="54375" x2="94556" y2="50313"/>
                        <a14:backgroundMark x1="96111" y1="54375" x2="95222" y2="50938"/>
                        <a14:backgroundMark x1="95778" y1="52188" x2="95333" y2="50938"/>
                        <a14:backgroundMark x1="95222" y1="51875" x2="94667" y2="49688"/>
                        <a14:backgroundMark x1="95333" y1="50938" x2="96000" y2="52188"/>
                        <a14:backgroundMark x1="95444" y1="51563" x2="95444" y2="50000"/>
                        <a14:backgroundMark x1="95667" y1="52812" x2="95778" y2="50625"/>
                        <a14:backgroundMark x1="77667" y1="39063" x2="77111" y2="37500"/>
                        <a14:backgroundMark x1="77889" y1="38125" x2="78667" y2="37500"/>
                        <a14:backgroundMark x1="78778" y1="38125" x2="78778" y2="36875"/>
                        <a14:backgroundMark x1="81889" y1="39063" x2="82000" y2="36563"/>
                        <a14:backgroundMark x1="82333" y1="39688" x2="82333" y2="36875"/>
                        <a14:backgroundMark x1="81111" y1="40313" x2="80660" y2="37266"/>
                        <a14:backgroundMark x1="81556" y1="38750" x2="82667" y2="37500"/>
                        <a14:backgroundMark x1="89111" y1="59062" x2="88778" y2="56250"/>
                        <a14:backgroundMark x1="89000" y1="54688" x2="88889" y2="58125"/>
                        <a14:backgroundMark x1="88778" y1="48438" x2="88778" y2="46875"/>
                        <a14:backgroundMark x1="89222" y1="59375" x2="88667" y2="58125"/>
                        <a14:backgroundMark x1="96111" y1="52500" x2="95333" y2="50625"/>
                        <a14:backgroundMark x1="46222" y1="38750" x2="46111" y2="37500"/>
                        <a14:backgroundMark x1="45556" y1="39063" x2="46222" y2="37500"/>
                        <a14:backgroundMark x1="41778" y1="40625" x2="41333" y2="39063"/>
                        <a14:backgroundMark x1="41444" y1="40313" x2="41333" y2="38750"/>
                        <a14:backgroundMark x1="40667" y1="39688" x2="41556" y2="39063"/>
                        <a14:backgroundMark x1="81333" y1="38438" x2="81209" y2="38139"/>
                        <a14:backgroundMark x1="78667" y1="37813" x2="78778" y2="37813"/>
                        <a14:backgroundMark x1="77889" y1="37813" x2="78406" y2="37813"/>
                        <a14:backgroundMark x1="15000" y1="56563" x2="15333" y2="54688"/>
                        <a14:backgroundMark x1="15778" y1="56875" x2="14889" y2="55000"/>
                        <a14:backgroundMark x1="60556" y1="63438" x2="59778" y2="61563"/>
                      </a14:backgroundRemoval>
                    </a14:imgEffect>
                  </a14:imgLayer>
                </a14:imgProps>
              </a:ext>
            </a:extLst>
          </a:blip>
          <a:srcRect r="81083"/>
          <a:stretch/>
        </p:blipFill>
        <p:spPr>
          <a:xfrm>
            <a:off x="11148819" y="190985"/>
            <a:ext cx="866263" cy="149970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CCAE23-252D-434F-B6EA-D5B98E484C8F}"/>
              </a:ext>
            </a:extLst>
          </p:cNvPr>
          <p:cNvSpPr txBox="1"/>
          <p:nvPr/>
        </p:nvSpPr>
        <p:spPr>
          <a:xfrm>
            <a:off x="1" y="6509809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Slide 21</a:t>
            </a:r>
          </a:p>
        </p:txBody>
      </p:sp>
    </p:spTree>
    <p:extLst>
      <p:ext uri="{BB962C8B-B14F-4D97-AF65-F5344CB8AC3E}">
        <p14:creationId xmlns:p14="http://schemas.microsoft.com/office/powerpoint/2010/main" val="4034259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960383d61_2_17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dirty="0"/>
              <a:t>DTE assurance shiny app (3/3)</a:t>
            </a:r>
            <a:endParaRPr dirty="0"/>
          </a:p>
        </p:txBody>
      </p:sp>
      <p:cxnSp>
        <p:nvCxnSpPr>
          <p:cNvPr id="269" name="Google Shape;269;g12960383d61_2_172"/>
          <p:cNvCxnSpPr/>
          <p:nvPr/>
        </p:nvCxnSpPr>
        <p:spPr>
          <a:xfrm>
            <a:off x="673768" y="1450057"/>
            <a:ext cx="10118558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F22AB4C-BF0C-4487-B057-E6180848F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965" y="1703941"/>
            <a:ext cx="9288361" cy="4229199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DBF227F8-0323-45CD-87E9-1948EDF0B1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04" t="11166" r="63002" b="7583"/>
          <a:stretch/>
        </p:blipFill>
        <p:spPr>
          <a:xfrm>
            <a:off x="9780555" y="302519"/>
            <a:ext cx="1116945" cy="1084932"/>
          </a:xfrm>
          <a:prstGeom prst="rect">
            <a:avLst/>
          </a:prstGeom>
        </p:spPr>
      </p:pic>
      <p:pic>
        <p:nvPicPr>
          <p:cNvPr id="9" name="Google Shape;161;g12960383d61_2_75" descr="Logo, company name&#10;&#10;Description automatically generated">
            <a:extLst>
              <a:ext uri="{FF2B5EF4-FFF2-40B4-BE49-F238E27FC236}">
                <a16:creationId xmlns:a16="http://schemas.microsoft.com/office/drawing/2014/main" id="{29ED0F1B-7B3D-41D0-A530-422E29E3A5EE}"/>
              </a:ext>
            </a:extLst>
          </p:cNvPr>
          <p:cNvPicPr preferRelativeResize="0"/>
          <p:nvPr/>
        </p:nvPicPr>
        <p:blipFill rotWithShape="1"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75" b="90000" l="3556" r="97111">
                        <a14:foregroundMark x1="3667" y1="29063" x2="4614" y2="33058"/>
                        <a14:foregroundMark x1="8143" y1="46180" x2="8135" y2="46579"/>
                        <a14:foregroundMark x1="8238" y1="41371" x2="8158" y2="45406"/>
                        <a14:foregroundMark x1="8653" y1="20373" x2="8248" y2="40855"/>
                        <a14:foregroundMark x1="8276" y1="41090" x2="7979" y2="20884"/>
                        <a14:foregroundMark x1="8358" y1="46684" x2="8296" y2="42449"/>
                        <a14:foregroundMark x1="30300" y1="45423" x2="30623" y2="44305"/>
                        <a14:foregroundMark x1="30513" y1="44686" x2="30520" y2="44661"/>
                        <a14:foregroundMark x1="28706" y1="50957" x2="28986" y2="49985"/>
                        <a14:foregroundMark x1="41609" y1="38790" x2="42111" y2="39688"/>
                        <a14:foregroundMark x1="48427" y1="36315" x2="48562" y2="36301"/>
                        <a14:foregroundMark x1="46375" y1="36525" x2="48343" y2="36324"/>
                        <a14:foregroundMark x1="82779" y1="36887" x2="83000" y2="36875"/>
                        <a14:foregroundMark x1="78941" y1="37091" x2="80145" y2="37027"/>
                        <a14:foregroundMark x1="88401" y1="45103" x2="88504" y2="48258"/>
                        <a14:foregroundMark x1="88111" y1="36250" x2="88329" y2="42904"/>
                        <a14:foregroundMark x1="96189" y1="46209" x2="95668" y2="49659"/>
                        <a14:foregroundMark x1="25111" y1="49063" x2="25111" y2="49063"/>
                        <a14:foregroundMark x1="25171" y1="50038" x2="25192" y2="51044"/>
                        <a14:foregroundMark x1="25111" y1="47188" x2="25106" y2="46972"/>
                        <a14:foregroundMark x1="8144" y1="46588" x2="8111" y2="44375"/>
                        <a14:foregroundMark x1="8118" y1="46562" x2="8222" y2="41875"/>
                        <a14:foregroundMark x1="8111" y1="44688" x2="8136" y2="46580"/>
                        <a14:foregroundMark x1="13778" y1="50938" x2="14614" y2="53291"/>
                        <a14:foregroundMark x1="13111" y1="39688" x2="14662" y2="51318"/>
                        <a14:foregroundMark x1="9333" y1="61563" x2="14778" y2="54688"/>
                        <a14:foregroundMark x1="79444" y1="38750" x2="78889" y2="37188"/>
                        <a14:foregroundMark x1="79889" y1="38125" x2="80778" y2="36563"/>
                        <a14:foregroundMark x1="80667" y1="35938" x2="81778" y2="35313"/>
                        <a14:foregroundMark x1="30889" y1="54063" x2="29444" y2="50000"/>
                        <a14:foregroundMark x1="30778" y1="55000" x2="30333" y2="50313"/>
                        <a14:foregroundMark x1="25111" y1="50313" x2="24889" y2="45938"/>
                        <a14:foregroundMark x1="25000" y1="48438" x2="25222" y2="45938"/>
                        <a14:foregroundMark x1="31556" y1="42188" x2="31556" y2="35313"/>
                        <a14:foregroundMark x1="79111" y1="39063" x2="78889" y2="36563"/>
                        <a14:foregroundMark x1="78778" y1="40938" x2="78556" y2="36875"/>
                        <a14:foregroundMark x1="54556" y1="60938" x2="56444" y2="60313"/>
                        <a14:foregroundMark x1="25111" y1="45625" x2="25111" y2="45625"/>
                        <a14:foregroundMark x1="25111" y1="43750" x2="25111" y2="47188"/>
                        <a14:foregroundMark x1="25000" y1="46875" x2="25333" y2="56563"/>
                        <a14:foregroundMark x1="3889" y1="42813" x2="4222" y2="36563"/>
                        <a14:foregroundMark x1="4222" y1="40625" x2="4222" y2="35938"/>
                        <a14:foregroundMark x1="3556" y1="41875" x2="5111" y2="36250"/>
                        <a14:backgroundMark x1="5778" y1="46250" x2="5778" y2="46250"/>
                        <a14:backgroundMark x1="5889" y1="44375" x2="6260" y2="47720"/>
                        <a14:backgroundMark x1="10105" y1="52491" x2="10667" y2="50625"/>
                        <a14:backgroundMark x1="9444" y1="54688" x2="9969" y2="52943"/>
                        <a14:backgroundMark x1="10122" y1="52927" x2="10556" y2="50000"/>
                        <a14:backgroundMark x1="9444" y1="57500" x2="10112" y2="52995"/>
                        <a14:backgroundMark x1="10090" y1="56927" x2="12000" y2="52188"/>
                        <a14:backgroundMark x1="11000" y1="63438" x2="13333" y2="61563"/>
                        <a14:backgroundMark x1="6222" y1="32188" x2="6000" y2="43750"/>
                        <a14:backgroundMark x1="6556" y1="10938" x2="9444" y2="11250"/>
                        <a14:backgroundMark x1="6333" y1="15937" x2="9556" y2="16563"/>
                        <a14:backgroundMark x1="27444" y1="60625" x2="26620" y2="56213"/>
                        <a14:backgroundMark x1="23444" y1="64688" x2="26556" y2="64375"/>
                        <a14:backgroundMark x1="27150" y1="54196" x2="29111" y2="58438"/>
                        <a14:backgroundMark x1="30444" y1="48125" x2="30444" y2="48125"/>
                        <a14:backgroundMark x1="29889" y1="45938" x2="29889" y2="45938"/>
                        <a14:backgroundMark x1="29330" y1="43729" x2="29556" y2="45000"/>
                        <a14:backgroundMark x1="30444" y1="50000" x2="30442" y2="49988"/>
                        <a14:backgroundMark x1="30111" y1="49688" x2="29778" y2="41250"/>
                        <a14:backgroundMark x1="30444" y1="49063" x2="30333" y2="43125"/>
                        <a14:backgroundMark x1="31889" y1="39063" x2="32111" y2="43750"/>
                        <a14:backgroundMark x1="30889" y1="53125" x2="29778" y2="45625"/>
                        <a14:backgroundMark x1="50667" y1="46563" x2="50667" y2="46563"/>
                        <a14:backgroundMark x1="50000" y1="41875" x2="50000" y2="41875"/>
                        <a14:backgroundMark x1="49889" y1="37500" x2="49889" y2="37500"/>
                        <a14:backgroundMark x1="50333" y1="37813" x2="49889" y2="33750"/>
                        <a14:backgroundMark x1="51222" y1="41563" x2="50667" y2="34063"/>
                        <a14:backgroundMark x1="51111" y1="38438" x2="50667" y2="32188"/>
                        <a14:backgroundMark x1="51333" y1="38750" x2="51000" y2="32500"/>
                        <a14:backgroundMark x1="49778" y1="39375" x2="49222" y2="32188"/>
                        <a14:backgroundMark x1="48556" y1="36875" x2="51444" y2="37188"/>
                        <a14:backgroundMark x1="58667" y1="62813" x2="58111" y2="55313"/>
                        <a14:backgroundMark x1="57889" y1="59688" x2="58222" y2="65625"/>
                        <a14:backgroundMark x1="89111" y1="58750" x2="88889" y2="51563"/>
                        <a14:backgroundMark x1="95778" y1="57813" x2="92333" y2="51875"/>
                        <a14:backgroundMark x1="96778" y1="44063" x2="93889" y2="38438"/>
                        <a14:backgroundMark x1="92778" y1="65625" x2="94667" y2="65000"/>
                        <a14:backgroundMark x1="93778" y1="57813" x2="94889" y2="59062"/>
                        <a14:backgroundMark x1="94556" y1="54375" x2="95667" y2="54688"/>
                        <a14:backgroundMark x1="94889" y1="52812" x2="96000" y2="55000"/>
                        <a14:backgroundMark x1="96000" y1="40938" x2="97444" y2="44063"/>
                        <a14:backgroundMark x1="78111" y1="39688" x2="77667" y2="37188"/>
                        <a14:backgroundMark x1="77444" y1="36875" x2="78556" y2="37500"/>
                        <a14:backgroundMark x1="81196" y1="38203" x2="81889" y2="37813"/>
                        <a14:backgroundMark x1="6000" y1="43438" x2="6222" y2="35625"/>
                        <a14:backgroundMark x1="6222" y1="45625" x2="6889" y2="40313"/>
                        <a14:backgroundMark x1="4444" y1="40313" x2="5556" y2="35000"/>
                        <a14:backgroundMark x1="9333" y1="55625" x2="9233" y2="53764"/>
                        <a14:backgroundMark x1="12222" y1="54022" x2="12581" y2="50848"/>
                        <a14:backgroundMark x1="10000" y1="54063" x2="9921" y2="52948"/>
                        <a14:backgroundMark x1="10249" y1="56989" x2="9370" y2="53283"/>
                        <a14:backgroundMark x1="9333" y1="53750" x2="9299" y2="53533"/>
                        <a14:backgroundMark x1="7221" y1="44780" x2="5333" y2="35000"/>
                        <a14:backgroundMark x1="11556" y1="51563" x2="12256" y2="48412"/>
                        <a14:backgroundMark x1="5778" y1="38438" x2="5556" y2="32500"/>
                        <a14:backgroundMark x1="10667" y1="55625" x2="11111" y2="50313"/>
                        <a14:backgroundMark x1="9778" y1="58438" x2="9970" y2="57997"/>
                        <a14:backgroundMark x1="11111" y1="51875" x2="10956" y2="47728"/>
                        <a14:backgroundMark x1="12222" y1="50313" x2="11942" y2="46056"/>
                        <a14:backgroundMark x1="11841" y1="45297" x2="11444" y2="43438"/>
                        <a14:backgroundMark x1="11778" y1="52812" x2="11609" y2="45440"/>
                        <a14:backgroundMark x1="12333" y1="51875" x2="11561" y2="45606"/>
                        <a14:backgroundMark x1="10904" y1="47909" x2="11000" y2="52500"/>
                        <a14:backgroundMark x1="12111" y1="48750" x2="10667" y2="55313"/>
                        <a14:backgroundMark x1="12778" y1="38125" x2="13344" y2="39453"/>
                        <a14:backgroundMark x1="9667" y1="52500" x2="9111" y2="45000"/>
                        <a14:backgroundMark x1="8444" y1="55313" x2="9667" y2="45313"/>
                        <a14:backgroundMark x1="9444" y1="53125" x2="9556" y2="45313"/>
                        <a14:backgroundMark x1="9444" y1="54375" x2="9889" y2="44063"/>
                        <a14:backgroundMark x1="9444" y1="51563" x2="11667" y2="45313"/>
                        <a14:backgroundMark x1="7667" y1="58750" x2="10000" y2="50313"/>
                        <a14:backgroundMark x1="7333" y1="58750" x2="8333" y2="55313"/>
                        <a14:backgroundMark x1="6556" y1="58125" x2="7444" y2="58125"/>
                        <a14:backgroundMark x1="26222" y1="59375" x2="26667" y2="59375"/>
                        <a14:backgroundMark x1="30556" y1="45938" x2="30333" y2="43125"/>
                        <a14:backgroundMark x1="30111" y1="46563" x2="30111" y2="43438"/>
                        <a14:backgroundMark x1="29889" y1="47813" x2="29556" y2="45938"/>
                        <a14:backgroundMark x1="29889" y1="47135" x2="29333" y2="45313"/>
                        <a14:backgroundMark x1="30000" y1="47500" x2="29977" y2="47426"/>
                        <a14:backgroundMark x1="41000" y1="39063" x2="40444" y2="36875"/>
                        <a14:backgroundMark x1="41222" y1="40625" x2="40333" y2="36563"/>
                        <a14:backgroundMark x1="41222" y1="39688" x2="40111" y2="36563"/>
                        <a14:backgroundMark x1="41333" y1="40000" x2="40778" y2="36875"/>
                        <a14:backgroundMark x1="41444" y1="40313" x2="41222" y2="38125"/>
                        <a14:backgroundMark x1="39444" y1="36563" x2="40333" y2="36563"/>
                        <a14:backgroundMark x1="51778" y1="37500" x2="51444" y2="34375"/>
                        <a14:backgroundMark x1="52333" y1="37188" x2="51333" y2="35625"/>
                        <a14:backgroundMark x1="48667" y1="38125" x2="48333" y2="36250"/>
                        <a14:backgroundMark x1="48889" y1="38125" x2="48556" y2="36250"/>
                        <a14:backgroundMark x1="41778" y1="41250" x2="41222" y2="38438"/>
                        <a14:backgroundMark x1="29884" y1="47083" x2="29333" y2="45313"/>
                        <a14:backgroundMark x1="30111" y1="47813" x2="29969" y2="47356"/>
                        <a14:backgroundMark x1="30556" y1="45938" x2="30556" y2="41250"/>
                        <a14:backgroundMark x1="29701" y1="46184" x2="29333" y2="44375"/>
                        <a14:backgroundMark x1="30222" y1="48750" x2="30516" y2="50196"/>
                        <a14:backgroundMark x1="29778" y1="45938" x2="30054" y2="48524"/>
                        <a14:backgroundMark x1="45889" y1="39063" x2="45889" y2="36563"/>
                        <a14:backgroundMark x1="60111" y1="62813" x2="62222" y2="62813"/>
                        <a14:backgroundMark x1="59778" y1="62500" x2="61000" y2="63125"/>
                        <a14:backgroundMark x1="59778" y1="63750" x2="59778" y2="61875"/>
                        <a14:backgroundMark x1="59222" y1="66250" x2="61778" y2="66250"/>
                        <a14:backgroundMark x1="59556" y1="63438" x2="60778" y2="64375"/>
                        <a14:backgroundMark x1="95556" y1="54375" x2="94556" y2="50313"/>
                        <a14:backgroundMark x1="96111" y1="54375" x2="95222" y2="50938"/>
                        <a14:backgroundMark x1="95778" y1="52188" x2="95333" y2="50938"/>
                        <a14:backgroundMark x1="95222" y1="51875" x2="94667" y2="49688"/>
                        <a14:backgroundMark x1="95333" y1="50938" x2="96000" y2="52188"/>
                        <a14:backgroundMark x1="95444" y1="51563" x2="95444" y2="50000"/>
                        <a14:backgroundMark x1="95667" y1="52812" x2="95778" y2="50625"/>
                        <a14:backgroundMark x1="77667" y1="39063" x2="77111" y2="37500"/>
                        <a14:backgroundMark x1="77889" y1="38125" x2="78667" y2="37500"/>
                        <a14:backgroundMark x1="78778" y1="38125" x2="78778" y2="36875"/>
                        <a14:backgroundMark x1="81889" y1="39063" x2="82000" y2="36563"/>
                        <a14:backgroundMark x1="82333" y1="39688" x2="82333" y2="36875"/>
                        <a14:backgroundMark x1="81111" y1="40313" x2="80660" y2="37266"/>
                        <a14:backgroundMark x1="81556" y1="38750" x2="82667" y2="37500"/>
                        <a14:backgroundMark x1="89111" y1="59062" x2="88778" y2="56250"/>
                        <a14:backgroundMark x1="89000" y1="54688" x2="88889" y2="58125"/>
                        <a14:backgroundMark x1="88778" y1="48438" x2="88778" y2="46875"/>
                        <a14:backgroundMark x1="89222" y1="59375" x2="88667" y2="58125"/>
                        <a14:backgroundMark x1="96111" y1="52500" x2="95333" y2="50625"/>
                        <a14:backgroundMark x1="46222" y1="38750" x2="46111" y2="37500"/>
                        <a14:backgroundMark x1="45556" y1="39063" x2="46222" y2="37500"/>
                        <a14:backgroundMark x1="41778" y1="40625" x2="41333" y2="39063"/>
                        <a14:backgroundMark x1="41444" y1="40313" x2="41333" y2="38750"/>
                        <a14:backgroundMark x1="40667" y1="39688" x2="41556" y2="39063"/>
                        <a14:backgroundMark x1="81333" y1="38438" x2="81209" y2="38139"/>
                        <a14:backgroundMark x1="78667" y1="37813" x2="78778" y2="37813"/>
                        <a14:backgroundMark x1="77889" y1="37813" x2="78406" y2="37813"/>
                        <a14:backgroundMark x1="15000" y1="56563" x2="15333" y2="54688"/>
                        <a14:backgroundMark x1="15778" y1="56875" x2="14889" y2="55000"/>
                        <a14:backgroundMark x1="60556" y1="63438" x2="59778" y2="61563"/>
                      </a14:backgroundRemoval>
                    </a14:imgEffect>
                  </a14:imgLayer>
                </a14:imgProps>
              </a:ext>
            </a:extLst>
          </a:blip>
          <a:srcRect r="81083"/>
          <a:stretch/>
        </p:blipFill>
        <p:spPr>
          <a:xfrm>
            <a:off x="11148819" y="190985"/>
            <a:ext cx="866263" cy="149970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AD93B6-36B2-4710-BCDC-9ADAD96C1A61}"/>
              </a:ext>
            </a:extLst>
          </p:cNvPr>
          <p:cNvSpPr txBox="1"/>
          <p:nvPr/>
        </p:nvSpPr>
        <p:spPr>
          <a:xfrm>
            <a:off x="1" y="6509809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Slide 22</a:t>
            </a:r>
          </a:p>
        </p:txBody>
      </p:sp>
    </p:spTree>
    <p:extLst>
      <p:ext uri="{BB962C8B-B14F-4D97-AF65-F5344CB8AC3E}">
        <p14:creationId xmlns:p14="http://schemas.microsoft.com/office/powerpoint/2010/main" val="2188002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960383d61_2_180"/>
          <p:cNvSpPr txBox="1">
            <a:spLocks noGrp="1"/>
          </p:cNvSpPr>
          <p:nvPr>
            <p:ph type="ctrTitle"/>
          </p:nvPr>
        </p:nvSpPr>
        <p:spPr>
          <a:xfrm>
            <a:off x="0" y="145956"/>
            <a:ext cx="12192000" cy="128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 dirty="0"/>
              <a:t>Thank you! Any questions?</a:t>
            </a:r>
            <a:endParaRPr dirty="0"/>
          </a:p>
        </p:txBody>
      </p:sp>
      <p:grpSp>
        <p:nvGrpSpPr>
          <p:cNvPr id="279" name="Google Shape;279;g12960383d61_2_180"/>
          <p:cNvGrpSpPr/>
          <p:nvPr/>
        </p:nvGrpSpPr>
        <p:grpSpPr>
          <a:xfrm>
            <a:off x="4486866" y="3936372"/>
            <a:ext cx="3218943" cy="1499964"/>
            <a:chOff x="4739225" y="3893494"/>
            <a:chExt cx="3218943" cy="1499964"/>
          </a:xfrm>
        </p:grpSpPr>
        <p:pic>
          <p:nvPicPr>
            <p:cNvPr id="280" name="Google Shape;280;g12960383d61_2_180" descr="LinkedIn Masterclass"/>
            <p:cNvPicPr preferRelativeResize="0"/>
            <p:nvPr/>
          </p:nvPicPr>
          <p:blipFill rotWithShape="1"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74621" r="97180">
                          <a14:foregroundMark x1="80172" y1="41718" x2="77069" y2="41104"/>
                          <a14:foregroundMark x1="78966" y1="37117" x2="76379" y2="42945"/>
                          <a14:foregroundMark x1="77069" y1="50307" x2="78276" y2="47853"/>
                          <a14:foregroundMark x1="81207" y1="51227" x2="80862" y2="57669"/>
                          <a14:foregroundMark x1="84655" y1="50920" x2="93448" y2="59816"/>
                          <a14:foregroundMark x1="87931" y1="49080" x2="85690" y2="56442"/>
                          <a14:foregroundMark x1="92931" y1="61656" x2="90345" y2="44172"/>
                          <a14:foregroundMark x1="85690" y1="59816" x2="84655" y2="45706"/>
                          <a14:foregroundMark x1="83793" y1="63497" x2="84655" y2="50307"/>
                          <a14:foregroundMark x1="79310" y1="62577" x2="78621" y2="46933"/>
                          <a14:foregroundMark x1="74483" y1="31288" x2="74483" y2="69018"/>
                        </a14:backgroundRemoval>
                      </a14:imgEffect>
                    </a14:imgLayer>
                  </a14:imgProps>
                </a:ext>
              </a:extLst>
            </a:blip>
            <a:srcRect l="71801"/>
            <a:stretch/>
          </p:blipFill>
          <p:spPr>
            <a:xfrm>
              <a:off x="4739225" y="3893494"/>
              <a:ext cx="752535" cy="14999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Google Shape;281;g12960383d61_2_180"/>
            <p:cNvSpPr txBox="1"/>
            <p:nvPr/>
          </p:nvSpPr>
          <p:spPr>
            <a:xfrm>
              <a:off x="5491760" y="4350582"/>
              <a:ext cx="2466408" cy="585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b" anchorCtr="0">
              <a:normAutofit fontScale="92500"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lang="en-GB" sz="3000" b="1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james-salsbury</a:t>
              </a:r>
              <a:endParaRPr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2" name="Google Shape;282;g12960383d61_2_180"/>
          <p:cNvGrpSpPr/>
          <p:nvPr/>
        </p:nvGrpSpPr>
        <p:grpSpPr>
          <a:xfrm>
            <a:off x="3402206" y="2079048"/>
            <a:ext cx="5518607" cy="944934"/>
            <a:chOff x="3668200" y="1907085"/>
            <a:chExt cx="5518607" cy="944934"/>
          </a:xfrm>
        </p:grpSpPr>
        <p:pic>
          <p:nvPicPr>
            <p:cNvPr id="283" name="Google Shape;283;g12960383d61_2_180" descr="Email icon Royalty Free Vector Image - VectorStock"/>
            <p:cNvPicPr preferRelativeResize="0"/>
            <p:nvPr/>
          </p:nvPicPr>
          <p:blipFill rotWithShape="1">
            <a:blip r:embed="rId5">
              <a:alphaModFix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519" b="78611" l="10000" r="90000">
                          <a14:foregroundMark x1="38200" y1="73056" x2="56700" y2="74537"/>
                          <a14:foregroundMark x1="17000" y1="78611" x2="83400" y2="78611"/>
                          <a14:foregroundMark x1="46489" y1="49567" x2="44800" y2="51389"/>
                          <a14:foregroundMark x1="55100" y1="40278" x2="48683" y2="47200"/>
                          <a14:backgroundMark x1="47300" y1="48241" x2="49900" y2="49537"/>
                        </a14:backgroundRemoval>
                      </a14:imgEffect>
                    </a14:imgLayer>
                  </a14:imgProps>
                </a:ext>
              </a:extLst>
            </a:blip>
            <a:srcRect b="14165"/>
            <a:stretch/>
          </p:blipFill>
          <p:spPr>
            <a:xfrm>
              <a:off x="3668200" y="1907085"/>
              <a:ext cx="1019346" cy="9449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Google Shape;284;g12960383d61_2_180"/>
            <p:cNvSpPr txBox="1"/>
            <p:nvPr/>
          </p:nvSpPr>
          <p:spPr>
            <a:xfrm>
              <a:off x="4451679" y="2151841"/>
              <a:ext cx="4735128" cy="585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b" anchorCtr="0">
              <a:norm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lang="en-GB" sz="30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jsalsbury1@sheffield.ac.uk</a:t>
              </a:r>
              <a:endParaRPr dirty="0"/>
            </a:p>
          </p:txBody>
        </p:sp>
      </p:grpSp>
      <p:grpSp>
        <p:nvGrpSpPr>
          <p:cNvPr id="285" name="Google Shape;285;g12960383d61_2_180"/>
          <p:cNvGrpSpPr/>
          <p:nvPr/>
        </p:nvGrpSpPr>
        <p:grpSpPr>
          <a:xfrm>
            <a:off x="3695101" y="3175501"/>
            <a:ext cx="4759387" cy="1099026"/>
            <a:chOff x="3902166" y="2972627"/>
            <a:chExt cx="4759387" cy="1099026"/>
          </a:xfrm>
        </p:grpSpPr>
        <p:pic>
          <p:nvPicPr>
            <p:cNvPr id="286" name="Google Shape;286;g12960383d61_2_180" descr="Website Icon Vector Art, Icons, and Graphics for Free Download"/>
            <p:cNvPicPr preferRelativeResize="0"/>
            <p:nvPr/>
          </p:nvPicPr>
          <p:blipFill rotWithShape="1">
            <a:blip r:embed="rId7">
              <a:alphaModFix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/>
            <a:stretch/>
          </p:blipFill>
          <p:spPr>
            <a:xfrm>
              <a:off x="3902166" y="2972627"/>
              <a:ext cx="1099026" cy="10990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Google Shape;287;g12960383d61_2_180"/>
            <p:cNvSpPr txBox="1"/>
            <p:nvPr/>
          </p:nvSpPr>
          <p:spPr>
            <a:xfrm>
              <a:off x="4739225" y="3229246"/>
              <a:ext cx="3922328" cy="585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b" anchorCtr="0">
              <a:norm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lang="en-GB" sz="3000" b="1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jamesalsbury.github.io</a:t>
              </a:r>
              <a:endParaRPr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A311288F-136C-4268-B62A-DCD7172C574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204" t="11166" r="4390" b="7583"/>
          <a:stretch/>
        </p:blipFill>
        <p:spPr>
          <a:xfrm>
            <a:off x="542610" y="5261369"/>
            <a:ext cx="3627161" cy="1288511"/>
          </a:xfrm>
          <a:prstGeom prst="rect">
            <a:avLst/>
          </a:prstGeom>
        </p:spPr>
      </p:pic>
      <p:pic>
        <p:nvPicPr>
          <p:cNvPr id="17" name="Google Shape;161;g12960383d61_2_75" descr="Logo, company name&#10;&#10;Description automatically generated">
            <a:extLst>
              <a:ext uri="{FF2B5EF4-FFF2-40B4-BE49-F238E27FC236}">
                <a16:creationId xmlns:a16="http://schemas.microsoft.com/office/drawing/2014/main" id="{BC3CB29B-82A6-4911-B3BF-2389B370A11E}"/>
              </a:ext>
            </a:extLst>
          </p:cNvPr>
          <p:cNvPicPr preferRelativeResize="0"/>
          <p:nvPr/>
        </p:nvPicPr>
        <p:blipFill rotWithShape="1">
          <a:blip r:embed="rId10"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6875" b="90000" l="3667" r="97222">
                        <a14:foregroundMark x1="10652" y1="58532" x2="11365" y2="61541"/>
                        <a14:foregroundMark x1="8724" y1="50400" x2="9511" y2="53720"/>
                        <a14:foregroundMark x1="8139" y1="47931" x2="8593" y2="49844"/>
                        <a14:foregroundMark x1="3667" y1="29063" x2="5894" y2="38457"/>
                        <a14:foregroundMark x1="11585" y1="60395" x2="13111" y2="44375"/>
                        <a14:foregroundMark x1="8143" y1="46180" x2="8108" y2="47957"/>
                        <a14:foregroundMark x1="8238" y1="41371" x2="8158" y2="45406"/>
                        <a14:foregroundMark x1="8653" y1="20373" x2="8248" y2="40855"/>
                        <a14:foregroundMark x1="8276" y1="41090" x2="7979" y2="20884"/>
                        <a14:foregroundMark x1="8358" y1="46684" x2="8296" y2="42449"/>
                        <a14:foregroundMark x1="8444" y1="52500" x2="8377" y2="47977"/>
                        <a14:foregroundMark x1="30513" y1="44686" x2="30623" y2="44305"/>
                        <a14:foregroundMark x1="30152" y1="45938" x2="30104" y2="46106"/>
                        <a14:foregroundMark x1="30018" y1="46403" x2="30152" y2="45938"/>
                        <a14:foregroundMark x1="29522" y1="48125" x2="29829" y2="47059"/>
                        <a14:foregroundMark x1="28706" y1="50957" x2="29522" y2="48125"/>
                        <a14:foregroundMark x1="26099" y1="60009" x2="26362" y2="59095"/>
                        <a14:foregroundMark x1="39667" y1="35313" x2="42111" y2="39688"/>
                        <a14:foregroundMark x1="51725" y1="35977" x2="52111" y2="35938"/>
                        <a14:foregroundMark x1="46000" y1="36563" x2="48692" y2="36288"/>
                        <a14:foregroundMark x1="59904" y1="61500" x2="61778" y2="62187"/>
                        <a14:foregroundMark x1="82068" y1="36924" x2="83000" y2="36875"/>
                        <a14:foregroundMark x1="78657" y1="37106" x2="80801" y2="36992"/>
                        <a14:foregroundMark x1="77111" y1="37188" x2="77367" y2="37175"/>
                        <a14:foregroundMark x1="88745" y1="55607" x2="88889" y2="60000"/>
                        <a14:foregroundMark x1="88111" y1="36250" x2="88504" y2="48258"/>
                        <a14:foregroundMark x1="96189" y1="46209" x2="95400" y2="51434"/>
                        <a14:foregroundMark x1="25111" y1="49063" x2="25111" y2="49063"/>
                        <a14:foregroundMark x1="25111" y1="47188" x2="25222" y2="52500"/>
                        <a14:foregroundMark x1="8222" y1="51875" x2="8111" y2="44375"/>
                        <a14:foregroundMark x1="8111" y1="46875" x2="8222" y2="41875"/>
                        <a14:foregroundMark x1="8111" y1="44688" x2="8222" y2="53125"/>
                        <a14:backgroundMark x1="5778" y1="46250" x2="5778" y2="46250"/>
                        <a14:backgroundMark x1="5889" y1="44375" x2="6260" y2="47720"/>
                        <a14:backgroundMark x1="10065" y1="49418" x2="10222" y2="47500"/>
                        <a14:backgroundMark x1="10105" y1="52491" x2="10667" y2="50625"/>
                        <a14:backgroundMark x1="9444" y1="54688" x2="9969" y2="52943"/>
                        <a14:backgroundMark x1="10122" y1="52927" x2="10556" y2="50000"/>
                        <a14:backgroundMark x1="9444" y1="57500" x2="10112" y2="52995"/>
                        <a14:backgroundMark x1="10111" y1="56875" x2="12000" y2="52188"/>
                        <a14:backgroundMark x1="11000" y1="63438" x2="13333" y2="61563"/>
                        <a14:backgroundMark x1="6222" y1="32188" x2="6000" y2="43750"/>
                        <a14:backgroundMark x1="6556" y1="10938" x2="9444" y2="11250"/>
                        <a14:backgroundMark x1="6333" y1="15937" x2="9556" y2="16563"/>
                        <a14:backgroundMark x1="27444" y1="60625" x2="25906" y2="52387"/>
                        <a14:backgroundMark x1="23444" y1="64688" x2="26556" y2="64375"/>
                        <a14:backgroundMark x1="26222" y1="52188" x2="29111" y2="58438"/>
                        <a14:backgroundMark x1="30444" y1="48125" x2="30444" y2="48125"/>
                        <a14:backgroundMark x1="29889" y1="45938" x2="29889" y2="45938"/>
                        <a14:backgroundMark x1="30444" y1="50000" x2="29556" y2="45000"/>
                        <a14:backgroundMark x1="30111" y1="49688" x2="29778" y2="41250"/>
                        <a14:backgroundMark x1="30444" y1="49063" x2="30333" y2="43125"/>
                        <a14:backgroundMark x1="31889" y1="39063" x2="32111" y2="43750"/>
                        <a14:backgroundMark x1="30889" y1="53125" x2="29778" y2="45625"/>
                        <a14:backgroundMark x1="50667" y1="46563" x2="50667" y2="46563"/>
                        <a14:backgroundMark x1="50000" y1="41875" x2="50000" y2="41875"/>
                        <a14:backgroundMark x1="49889" y1="37500" x2="49889" y2="37500"/>
                        <a14:backgroundMark x1="50333" y1="37813" x2="49889" y2="33750"/>
                        <a14:backgroundMark x1="51222" y1="41563" x2="50667" y2="34063"/>
                        <a14:backgroundMark x1="51111" y1="38438" x2="50667" y2="32188"/>
                        <a14:backgroundMark x1="51333" y1="38750" x2="51000" y2="32500"/>
                        <a14:backgroundMark x1="49778" y1="39375" x2="49222" y2="32188"/>
                        <a14:backgroundMark x1="48556" y1="36875" x2="51444" y2="37188"/>
                        <a14:backgroundMark x1="58667" y1="62813" x2="58111" y2="55313"/>
                        <a14:backgroundMark x1="57889" y1="59688" x2="58222" y2="65625"/>
                        <a14:backgroundMark x1="89111" y1="58750" x2="88889" y2="51563"/>
                        <a14:backgroundMark x1="95778" y1="57813" x2="92333" y2="51875"/>
                        <a14:backgroundMark x1="96778" y1="44063" x2="93889" y2="38438"/>
                        <a14:backgroundMark x1="92778" y1="65625" x2="94667" y2="65000"/>
                        <a14:backgroundMark x1="93778" y1="57813" x2="94889" y2="59062"/>
                        <a14:backgroundMark x1="94556" y1="54375" x2="95667" y2="54688"/>
                        <a14:backgroundMark x1="94889" y1="52812" x2="96000" y2="55000"/>
                        <a14:backgroundMark x1="96000" y1="40938" x2="97444" y2="44063"/>
                        <a14:backgroundMark x1="81000" y1="38750" x2="81000" y2="35625"/>
                        <a14:backgroundMark x1="78111" y1="39688" x2="77667" y2="37188"/>
                        <a14:backgroundMark x1="77444" y1="36875" x2="78556" y2="37500"/>
                        <a14:backgroundMark x1="80778" y1="38438" x2="81889" y2="37813"/>
                        <a14:backgroundMark x1="6000" y1="43438" x2="6222" y2="35625"/>
                        <a14:backgroundMark x1="6222" y1="45625" x2="6889" y2="40313"/>
                        <a14:backgroundMark x1="4444" y1="40313" x2="5556" y2="35000"/>
                        <a14:backgroundMark x1="9333" y1="55625" x2="9193" y2="53024"/>
                        <a14:backgroundMark x1="12111" y1="55000" x2="12889" y2="48125"/>
                        <a14:backgroundMark x1="10000" y1="54063" x2="9921" y2="52948"/>
                        <a14:backgroundMark x1="10222" y1="56875" x2="9333" y2="53125"/>
                        <a14:backgroundMark x1="9333" y1="53750" x2="9219" y2="53021"/>
                        <a14:backgroundMark x1="7221" y1="44780" x2="5333" y2="35000"/>
                        <a14:backgroundMark x1="11556" y1="51563" x2="12667" y2="46563"/>
                      </a14:backgroundRemoval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8122024" y="5370076"/>
            <a:ext cx="3826246" cy="142341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54EB24-3E38-4EC2-8F81-B33C66A7E216}"/>
              </a:ext>
            </a:extLst>
          </p:cNvPr>
          <p:cNvSpPr txBox="1"/>
          <p:nvPr/>
        </p:nvSpPr>
        <p:spPr>
          <a:xfrm>
            <a:off x="9416560" y="2089850"/>
            <a:ext cx="2100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 shiny app!</a:t>
            </a: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066FF6AE-901D-44AD-BEC2-B58C1BF4EE2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2593" y="2613577"/>
            <a:ext cx="2100943" cy="210094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2656AA7-9B1A-428F-B6BE-1DAA0625C962}"/>
              </a:ext>
            </a:extLst>
          </p:cNvPr>
          <p:cNvSpPr txBox="1"/>
          <p:nvPr/>
        </p:nvSpPr>
        <p:spPr>
          <a:xfrm>
            <a:off x="592593" y="2094839"/>
            <a:ext cx="2100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SHELF website</a:t>
            </a:r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5A915EC9-21DB-4C0C-9FEF-4E96F108F32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16559" y="2564136"/>
            <a:ext cx="2100943" cy="210094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2960383d61_2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dirty="0"/>
              <a:t>References</a:t>
            </a:r>
            <a:endParaRPr dirty="0"/>
          </a:p>
        </p:txBody>
      </p:sp>
      <p:cxnSp>
        <p:nvCxnSpPr>
          <p:cNvPr id="259" name="Google Shape;259;g12960383d61_2_163"/>
          <p:cNvCxnSpPr/>
          <p:nvPr/>
        </p:nvCxnSpPr>
        <p:spPr>
          <a:xfrm>
            <a:off x="673768" y="1450057"/>
            <a:ext cx="10118558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Google Shape;210;g12960383d61_2_121">
            <a:extLst>
              <a:ext uri="{FF2B5EF4-FFF2-40B4-BE49-F238E27FC236}">
                <a16:creationId xmlns:a16="http://schemas.microsoft.com/office/drawing/2014/main" id="{A8CFFB87-EB14-455E-A90D-9AA0835C7630}"/>
              </a:ext>
            </a:extLst>
          </p:cNvPr>
          <p:cNvSpPr txBox="1">
            <a:spLocks/>
          </p:cNvSpPr>
          <p:nvPr/>
        </p:nvSpPr>
        <p:spPr>
          <a:xfrm>
            <a:off x="162120" y="1790353"/>
            <a:ext cx="12029880" cy="437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457200">
              <a:spcBef>
                <a:spcPts val="0"/>
              </a:spcBef>
              <a:buSzPts val="2800"/>
            </a:pPr>
            <a:r>
              <a:rPr lang="en-GB" sz="2400" dirty="0"/>
              <a:t>O'Hagan, Anthony &amp; Stevens, John &amp; Campbell, Michael. (2005). Assurance in clinical trial design. Pharmaceutical Statistics. 4. 187 - 201. 10.1002/pst.175. </a:t>
            </a:r>
          </a:p>
          <a:p>
            <a:pPr indent="-457200">
              <a:spcBef>
                <a:spcPts val="0"/>
              </a:spcBef>
              <a:buSzPts val="2800"/>
            </a:pPr>
            <a:endParaRPr lang="en-GB" sz="2400" dirty="0"/>
          </a:p>
          <a:p>
            <a:pPr indent="-457200">
              <a:spcBef>
                <a:spcPts val="0"/>
              </a:spcBef>
              <a:buSzPts val="2800"/>
            </a:pPr>
            <a:r>
              <a:rPr lang="en-GB" sz="2400" dirty="0"/>
              <a:t>Ren, </a:t>
            </a:r>
            <a:r>
              <a:rPr lang="en-GB" sz="2400" dirty="0" err="1"/>
              <a:t>Shijie</a:t>
            </a:r>
            <a:r>
              <a:rPr lang="en-GB" sz="2400" dirty="0"/>
              <a:t> &amp; Oakley, Jeremy. (2014). Assurance calculations for planning clinical trials with time-to-event outcomes. Statistics in medicine. 33. 10.1002/sim.5916. </a:t>
            </a:r>
          </a:p>
          <a:p>
            <a:pPr indent="-457200">
              <a:spcBef>
                <a:spcPts val="0"/>
              </a:spcBef>
              <a:buSzPts val="2800"/>
            </a:pPr>
            <a:endParaRPr lang="en-GB" sz="2400" dirty="0"/>
          </a:p>
          <a:p>
            <a:pPr indent="-457200">
              <a:spcBef>
                <a:spcPts val="0"/>
              </a:spcBef>
              <a:buSzPts val="2800"/>
            </a:pPr>
            <a:r>
              <a:rPr lang="en-GB" sz="2400" dirty="0" err="1"/>
              <a:t>Alhussain</a:t>
            </a:r>
            <a:r>
              <a:rPr lang="en-GB" sz="2400" dirty="0"/>
              <a:t>, Z. and Oakley, J (2020). Assurance for clinical trial design with normally distributed outcomes: eliciting uncertainty about variances. Pharmaceutical Statistics. 19(6) pp. 827-839.</a:t>
            </a:r>
          </a:p>
          <a:p>
            <a:pPr indent="-457200">
              <a:spcBef>
                <a:spcPts val="0"/>
              </a:spcBef>
              <a:buSzPts val="2800"/>
            </a:pPr>
            <a:endParaRPr lang="en-GB" sz="2400" dirty="0"/>
          </a:p>
          <a:p>
            <a:pPr indent="-457200">
              <a:spcBef>
                <a:spcPts val="0"/>
              </a:spcBef>
              <a:buSzPts val="2800"/>
            </a:pPr>
            <a:r>
              <a:rPr lang="en-GB" sz="2400" dirty="0"/>
              <a:t>https://www.psiweb.org/docs/default-source/default-document-library/alessandro-previtali-slides.pdf?sfvrsn=224dedb_0</a:t>
            </a:r>
          </a:p>
          <a:p>
            <a:pPr indent="-457200">
              <a:spcBef>
                <a:spcPts val="0"/>
              </a:spcBef>
              <a:buSzPts val="2800"/>
            </a:pPr>
            <a:endParaRPr lang="en-GB" sz="2400" dirty="0"/>
          </a:p>
        </p:txBody>
      </p: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B995BED1-F0A3-411A-8380-1B1D248E2F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4" t="11166" r="63002" b="7583"/>
          <a:stretch/>
        </p:blipFill>
        <p:spPr>
          <a:xfrm>
            <a:off x="9780555" y="302519"/>
            <a:ext cx="1116945" cy="1084932"/>
          </a:xfrm>
          <a:prstGeom prst="rect">
            <a:avLst/>
          </a:prstGeom>
        </p:spPr>
      </p:pic>
      <p:pic>
        <p:nvPicPr>
          <p:cNvPr id="9" name="Google Shape;161;g12960383d61_2_75" descr="Logo, company name&#10;&#10;Description automatically generated">
            <a:extLst>
              <a:ext uri="{FF2B5EF4-FFF2-40B4-BE49-F238E27FC236}">
                <a16:creationId xmlns:a16="http://schemas.microsoft.com/office/drawing/2014/main" id="{E90D8137-3A4B-49AC-91F7-76D5BD37252D}"/>
              </a:ext>
            </a:extLst>
          </p:cNvPr>
          <p:cNvPicPr preferRelativeResize="0"/>
          <p:nvPr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75" b="90000" l="3556" r="97111">
                        <a14:foregroundMark x1="3667" y1="29063" x2="4614" y2="33058"/>
                        <a14:foregroundMark x1="8143" y1="46180" x2="8135" y2="46579"/>
                        <a14:foregroundMark x1="8238" y1="41371" x2="8158" y2="45406"/>
                        <a14:foregroundMark x1="8653" y1="20373" x2="8248" y2="40855"/>
                        <a14:foregroundMark x1="8276" y1="41090" x2="7979" y2="20884"/>
                        <a14:foregroundMark x1="8358" y1="46684" x2="8296" y2="42449"/>
                        <a14:foregroundMark x1="30300" y1="45423" x2="30623" y2="44305"/>
                        <a14:foregroundMark x1="30513" y1="44686" x2="30520" y2="44661"/>
                        <a14:foregroundMark x1="28706" y1="50957" x2="28986" y2="49985"/>
                        <a14:foregroundMark x1="41609" y1="38790" x2="42111" y2="39688"/>
                        <a14:foregroundMark x1="48427" y1="36315" x2="48562" y2="36301"/>
                        <a14:foregroundMark x1="46375" y1="36525" x2="48343" y2="36324"/>
                        <a14:foregroundMark x1="82779" y1="36887" x2="83000" y2="36875"/>
                        <a14:foregroundMark x1="78941" y1="37091" x2="80145" y2="37027"/>
                        <a14:foregroundMark x1="88401" y1="45103" x2="88504" y2="48258"/>
                        <a14:foregroundMark x1="88111" y1="36250" x2="88329" y2="42904"/>
                        <a14:foregroundMark x1="96189" y1="46209" x2="95668" y2="49659"/>
                        <a14:foregroundMark x1="25111" y1="49063" x2="25111" y2="49063"/>
                        <a14:foregroundMark x1="25171" y1="50038" x2="25192" y2="51044"/>
                        <a14:foregroundMark x1="25111" y1="47188" x2="25106" y2="46972"/>
                        <a14:foregroundMark x1="8144" y1="46588" x2="8111" y2="44375"/>
                        <a14:foregroundMark x1="8118" y1="46562" x2="8222" y2="41875"/>
                        <a14:foregroundMark x1="8111" y1="44688" x2="8136" y2="46580"/>
                        <a14:foregroundMark x1="13778" y1="50938" x2="14614" y2="53291"/>
                        <a14:foregroundMark x1="13111" y1="39688" x2="14662" y2="51318"/>
                        <a14:foregroundMark x1="9333" y1="61563" x2="14778" y2="54688"/>
                        <a14:foregroundMark x1="79444" y1="38750" x2="78889" y2="37188"/>
                        <a14:foregroundMark x1="79889" y1="38125" x2="80778" y2="36563"/>
                        <a14:foregroundMark x1="80667" y1="35938" x2="81778" y2="35313"/>
                        <a14:foregroundMark x1="30889" y1="54063" x2="29444" y2="50000"/>
                        <a14:foregroundMark x1="30778" y1="55000" x2="30333" y2="50313"/>
                        <a14:foregroundMark x1="25111" y1="50313" x2="24889" y2="45938"/>
                        <a14:foregroundMark x1="25000" y1="48438" x2="25222" y2="45938"/>
                        <a14:foregroundMark x1="31556" y1="42188" x2="31556" y2="35313"/>
                        <a14:foregroundMark x1="79111" y1="39063" x2="78889" y2="36563"/>
                        <a14:foregroundMark x1="78778" y1="40938" x2="78556" y2="36875"/>
                        <a14:foregroundMark x1="54556" y1="60938" x2="56444" y2="60313"/>
                        <a14:foregroundMark x1="25111" y1="45625" x2="25111" y2="45625"/>
                        <a14:foregroundMark x1="25111" y1="43750" x2="25111" y2="47188"/>
                        <a14:foregroundMark x1="25000" y1="46875" x2="25333" y2="56563"/>
                        <a14:foregroundMark x1="3889" y1="42813" x2="4222" y2="36563"/>
                        <a14:foregroundMark x1="4222" y1="40625" x2="4222" y2="35938"/>
                        <a14:foregroundMark x1="3556" y1="41875" x2="5111" y2="36250"/>
                        <a14:backgroundMark x1="5778" y1="46250" x2="5778" y2="46250"/>
                        <a14:backgroundMark x1="5889" y1="44375" x2="6260" y2="47720"/>
                        <a14:backgroundMark x1="10105" y1="52491" x2="10667" y2="50625"/>
                        <a14:backgroundMark x1="9444" y1="54688" x2="9969" y2="52943"/>
                        <a14:backgroundMark x1="10122" y1="52927" x2="10556" y2="50000"/>
                        <a14:backgroundMark x1="9444" y1="57500" x2="10112" y2="52995"/>
                        <a14:backgroundMark x1="10090" y1="56927" x2="12000" y2="52188"/>
                        <a14:backgroundMark x1="11000" y1="63438" x2="13333" y2="61563"/>
                        <a14:backgroundMark x1="6222" y1="32188" x2="6000" y2="43750"/>
                        <a14:backgroundMark x1="6556" y1="10938" x2="9444" y2="11250"/>
                        <a14:backgroundMark x1="6333" y1="15937" x2="9556" y2="16563"/>
                        <a14:backgroundMark x1="27444" y1="60625" x2="26620" y2="56213"/>
                        <a14:backgroundMark x1="23444" y1="64688" x2="26556" y2="64375"/>
                        <a14:backgroundMark x1="27150" y1="54196" x2="29111" y2="58438"/>
                        <a14:backgroundMark x1="30444" y1="48125" x2="30444" y2="48125"/>
                        <a14:backgroundMark x1="29889" y1="45938" x2="29889" y2="45938"/>
                        <a14:backgroundMark x1="29330" y1="43729" x2="29556" y2="45000"/>
                        <a14:backgroundMark x1="30444" y1="50000" x2="30442" y2="49988"/>
                        <a14:backgroundMark x1="30111" y1="49688" x2="29778" y2="41250"/>
                        <a14:backgroundMark x1="30444" y1="49063" x2="30333" y2="43125"/>
                        <a14:backgroundMark x1="31889" y1="39063" x2="32111" y2="43750"/>
                        <a14:backgroundMark x1="30889" y1="53125" x2="29778" y2="45625"/>
                        <a14:backgroundMark x1="50667" y1="46563" x2="50667" y2="46563"/>
                        <a14:backgroundMark x1="50000" y1="41875" x2="50000" y2="41875"/>
                        <a14:backgroundMark x1="49889" y1="37500" x2="49889" y2="37500"/>
                        <a14:backgroundMark x1="50333" y1="37813" x2="49889" y2="33750"/>
                        <a14:backgroundMark x1="51222" y1="41563" x2="50667" y2="34063"/>
                        <a14:backgroundMark x1="51111" y1="38438" x2="50667" y2="32188"/>
                        <a14:backgroundMark x1="51333" y1="38750" x2="51000" y2="32500"/>
                        <a14:backgroundMark x1="49778" y1="39375" x2="49222" y2="32188"/>
                        <a14:backgroundMark x1="48556" y1="36875" x2="51444" y2="37188"/>
                        <a14:backgroundMark x1="58667" y1="62813" x2="58111" y2="55313"/>
                        <a14:backgroundMark x1="57889" y1="59688" x2="58222" y2="65625"/>
                        <a14:backgroundMark x1="89111" y1="58750" x2="88889" y2="51563"/>
                        <a14:backgroundMark x1="95778" y1="57813" x2="92333" y2="51875"/>
                        <a14:backgroundMark x1="96778" y1="44063" x2="93889" y2="38438"/>
                        <a14:backgroundMark x1="92778" y1="65625" x2="94667" y2="65000"/>
                        <a14:backgroundMark x1="93778" y1="57813" x2="94889" y2="59062"/>
                        <a14:backgroundMark x1="94556" y1="54375" x2="95667" y2="54688"/>
                        <a14:backgroundMark x1="94889" y1="52812" x2="96000" y2="55000"/>
                        <a14:backgroundMark x1="96000" y1="40938" x2="97444" y2="44063"/>
                        <a14:backgroundMark x1="78111" y1="39688" x2="77667" y2="37188"/>
                        <a14:backgroundMark x1="77444" y1="36875" x2="78556" y2="37500"/>
                        <a14:backgroundMark x1="81196" y1="38203" x2="81889" y2="37813"/>
                        <a14:backgroundMark x1="6000" y1="43438" x2="6222" y2="35625"/>
                        <a14:backgroundMark x1="6222" y1="45625" x2="6889" y2="40313"/>
                        <a14:backgroundMark x1="4444" y1="40313" x2="5556" y2="35000"/>
                        <a14:backgroundMark x1="9333" y1="55625" x2="9233" y2="53764"/>
                        <a14:backgroundMark x1="12222" y1="54022" x2="12581" y2="50848"/>
                        <a14:backgroundMark x1="10000" y1="54063" x2="9921" y2="52948"/>
                        <a14:backgroundMark x1="10249" y1="56989" x2="9370" y2="53283"/>
                        <a14:backgroundMark x1="9333" y1="53750" x2="9299" y2="53533"/>
                        <a14:backgroundMark x1="7221" y1="44780" x2="5333" y2="35000"/>
                        <a14:backgroundMark x1="11556" y1="51563" x2="12256" y2="48412"/>
                        <a14:backgroundMark x1="5778" y1="38438" x2="5556" y2="32500"/>
                        <a14:backgroundMark x1="10667" y1="55625" x2="11111" y2="50313"/>
                        <a14:backgroundMark x1="9778" y1="58438" x2="9970" y2="57997"/>
                        <a14:backgroundMark x1="11111" y1="51875" x2="10956" y2="47728"/>
                        <a14:backgroundMark x1="12222" y1="50313" x2="11942" y2="46056"/>
                        <a14:backgroundMark x1="11841" y1="45297" x2="11444" y2="43438"/>
                        <a14:backgroundMark x1="11778" y1="52812" x2="11609" y2="45440"/>
                        <a14:backgroundMark x1="12333" y1="51875" x2="11561" y2="45606"/>
                        <a14:backgroundMark x1="10904" y1="47909" x2="11000" y2="52500"/>
                        <a14:backgroundMark x1="12111" y1="48750" x2="10667" y2="55313"/>
                        <a14:backgroundMark x1="12778" y1="38125" x2="13344" y2="39453"/>
                        <a14:backgroundMark x1="9667" y1="52500" x2="9111" y2="45000"/>
                        <a14:backgroundMark x1="8444" y1="55313" x2="9667" y2="45313"/>
                        <a14:backgroundMark x1="9444" y1="53125" x2="9556" y2="45313"/>
                        <a14:backgroundMark x1="9444" y1="54375" x2="9889" y2="44063"/>
                        <a14:backgroundMark x1="9444" y1="51563" x2="11667" y2="45313"/>
                        <a14:backgroundMark x1="7667" y1="58750" x2="10000" y2="50313"/>
                        <a14:backgroundMark x1="7333" y1="58750" x2="8333" y2="55313"/>
                        <a14:backgroundMark x1="6556" y1="58125" x2="7444" y2="58125"/>
                        <a14:backgroundMark x1="26222" y1="59375" x2="26667" y2="59375"/>
                        <a14:backgroundMark x1="30556" y1="45938" x2="30333" y2="43125"/>
                        <a14:backgroundMark x1="30111" y1="46563" x2="30111" y2="43438"/>
                        <a14:backgroundMark x1="29889" y1="47813" x2="29556" y2="45938"/>
                        <a14:backgroundMark x1="29889" y1="47135" x2="29333" y2="45313"/>
                        <a14:backgroundMark x1="30000" y1="47500" x2="29977" y2="47426"/>
                        <a14:backgroundMark x1="41000" y1="39063" x2="40444" y2="36875"/>
                        <a14:backgroundMark x1="41222" y1="40625" x2="40333" y2="36563"/>
                        <a14:backgroundMark x1="41222" y1="39688" x2="40111" y2="36563"/>
                        <a14:backgroundMark x1="41333" y1="40000" x2="40778" y2="36875"/>
                        <a14:backgroundMark x1="41444" y1="40313" x2="41222" y2="38125"/>
                        <a14:backgroundMark x1="39444" y1="36563" x2="40333" y2="36563"/>
                        <a14:backgroundMark x1="51778" y1="37500" x2="51444" y2="34375"/>
                        <a14:backgroundMark x1="52333" y1="37188" x2="51333" y2="35625"/>
                        <a14:backgroundMark x1="48667" y1="38125" x2="48333" y2="36250"/>
                        <a14:backgroundMark x1="48889" y1="38125" x2="48556" y2="36250"/>
                        <a14:backgroundMark x1="41778" y1="41250" x2="41222" y2="38438"/>
                        <a14:backgroundMark x1="29884" y1="47083" x2="29333" y2="45313"/>
                        <a14:backgroundMark x1="30111" y1="47813" x2="29969" y2="47356"/>
                        <a14:backgroundMark x1="30556" y1="45938" x2="30556" y2="41250"/>
                        <a14:backgroundMark x1="29701" y1="46184" x2="29333" y2="44375"/>
                        <a14:backgroundMark x1="30222" y1="48750" x2="30516" y2="50196"/>
                        <a14:backgroundMark x1="29778" y1="45938" x2="30054" y2="48524"/>
                        <a14:backgroundMark x1="45889" y1="39063" x2="45889" y2="36563"/>
                        <a14:backgroundMark x1="60111" y1="62813" x2="62222" y2="62813"/>
                        <a14:backgroundMark x1="59778" y1="62500" x2="61000" y2="63125"/>
                        <a14:backgroundMark x1="59778" y1="63750" x2="59778" y2="61875"/>
                        <a14:backgroundMark x1="59222" y1="66250" x2="61778" y2="66250"/>
                        <a14:backgroundMark x1="59556" y1="63438" x2="60778" y2="64375"/>
                        <a14:backgroundMark x1="95556" y1="54375" x2="94556" y2="50313"/>
                        <a14:backgroundMark x1="96111" y1="54375" x2="95222" y2="50938"/>
                        <a14:backgroundMark x1="95778" y1="52188" x2="95333" y2="50938"/>
                        <a14:backgroundMark x1="95222" y1="51875" x2="94667" y2="49688"/>
                        <a14:backgroundMark x1="95333" y1="50938" x2="96000" y2="52188"/>
                        <a14:backgroundMark x1="95444" y1="51563" x2="95444" y2="50000"/>
                        <a14:backgroundMark x1="95667" y1="52812" x2="95778" y2="50625"/>
                        <a14:backgroundMark x1="77667" y1="39063" x2="77111" y2="37500"/>
                        <a14:backgroundMark x1="77889" y1="38125" x2="78667" y2="37500"/>
                        <a14:backgroundMark x1="78778" y1="38125" x2="78778" y2="36875"/>
                        <a14:backgroundMark x1="81889" y1="39063" x2="82000" y2="36563"/>
                        <a14:backgroundMark x1="82333" y1="39688" x2="82333" y2="36875"/>
                        <a14:backgroundMark x1="81111" y1="40313" x2="80660" y2="37266"/>
                        <a14:backgroundMark x1="81556" y1="38750" x2="82667" y2="37500"/>
                        <a14:backgroundMark x1="89111" y1="59062" x2="88778" y2="56250"/>
                        <a14:backgroundMark x1="89000" y1="54688" x2="88889" y2="58125"/>
                        <a14:backgroundMark x1="88778" y1="48438" x2="88778" y2="46875"/>
                        <a14:backgroundMark x1="89222" y1="59375" x2="88667" y2="58125"/>
                        <a14:backgroundMark x1="96111" y1="52500" x2="95333" y2="50625"/>
                        <a14:backgroundMark x1="46222" y1="38750" x2="46111" y2="37500"/>
                        <a14:backgroundMark x1="45556" y1="39063" x2="46222" y2="37500"/>
                        <a14:backgroundMark x1="41778" y1="40625" x2="41333" y2="39063"/>
                        <a14:backgroundMark x1="41444" y1="40313" x2="41333" y2="38750"/>
                        <a14:backgroundMark x1="40667" y1="39688" x2="41556" y2="39063"/>
                        <a14:backgroundMark x1="81333" y1="38438" x2="81209" y2="38139"/>
                        <a14:backgroundMark x1="78667" y1="37813" x2="78778" y2="37813"/>
                        <a14:backgroundMark x1="77889" y1="37813" x2="78406" y2="37813"/>
                        <a14:backgroundMark x1="15000" y1="56563" x2="15333" y2="54688"/>
                        <a14:backgroundMark x1="15778" y1="56875" x2="14889" y2="55000"/>
                        <a14:backgroundMark x1="60556" y1="63438" x2="59778" y2="61563"/>
                      </a14:backgroundRemoval>
                    </a14:imgEffect>
                  </a14:imgLayer>
                </a14:imgProps>
              </a:ext>
            </a:extLst>
          </a:blip>
          <a:srcRect r="81083"/>
          <a:stretch/>
        </p:blipFill>
        <p:spPr>
          <a:xfrm>
            <a:off x="11148819" y="190985"/>
            <a:ext cx="866263" cy="14997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12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960383d61_2_9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What is assurance?</a:t>
            </a:r>
            <a:endParaRPr/>
          </a:p>
        </p:txBody>
      </p:sp>
      <p:sp>
        <p:nvSpPr>
          <p:cNvPr id="177" name="Google Shape;177;g12960383d61_2_91"/>
          <p:cNvSpPr txBox="1">
            <a:spLocks noGrp="1"/>
          </p:cNvSpPr>
          <p:nvPr>
            <p:ph type="body" idx="1"/>
          </p:nvPr>
        </p:nvSpPr>
        <p:spPr>
          <a:xfrm>
            <a:off x="838200" y="1781049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/>
              <a:t>What is power? 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cxnSp>
        <p:nvCxnSpPr>
          <p:cNvPr id="178" name="Google Shape;178;g12960383d61_2_91"/>
          <p:cNvCxnSpPr/>
          <p:nvPr/>
        </p:nvCxnSpPr>
        <p:spPr>
          <a:xfrm>
            <a:off x="673768" y="1450057"/>
            <a:ext cx="101187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B000BCDE-3FDA-892C-1690-0ACFBC210B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070"/>
          <a:stretch/>
        </p:blipFill>
        <p:spPr>
          <a:xfrm>
            <a:off x="3937063" y="1781048"/>
            <a:ext cx="7365056" cy="4665197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3052F12C-AD11-4B2C-9260-BCBD42D885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04" t="11166" r="63002" b="7583"/>
          <a:stretch/>
        </p:blipFill>
        <p:spPr>
          <a:xfrm>
            <a:off x="10694955" y="274902"/>
            <a:ext cx="1116945" cy="10849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E1A5C5-B4FE-4634-A24E-5435B84C0F80}"/>
              </a:ext>
            </a:extLst>
          </p:cNvPr>
          <p:cNvSpPr txBox="1"/>
          <p:nvPr/>
        </p:nvSpPr>
        <p:spPr>
          <a:xfrm>
            <a:off x="1" y="6509809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Slide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960383d61_2_9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dirty="0"/>
              <a:t>What is assurance?</a:t>
            </a:r>
            <a:endParaRPr dirty="0"/>
          </a:p>
        </p:txBody>
      </p:sp>
      <p:sp>
        <p:nvSpPr>
          <p:cNvPr id="186" name="Google Shape;186;g12960383d61_2_99"/>
          <p:cNvSpPr txBox="1">
            <a:spLocks noGrp="1"/>
          </p:cNvSpPr>
          <p:nvPr>
            <p:ph type="body" idx="1"/>
          </p:nvPr>
        </p:nvSpPr>
        <p:spPr>
          <a:xfrm>
            <a:off x="838200" y="1781048"/>
            <a:ext cx="10515600" cy="50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/>
              <a:t>What is power?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>
              <a:buSzPts val="2800"/>
            </a:pPr>
            <a:r>
              <a:rPr lang="en-GB" i="1" dirty="0"/>
              <a:t>“The probability of detecting a difference between groups </a:t>
            </a:r>
            <a:r>
              <a:rPr lang="en-GB" b="1" i="1" dirty="0"/>
              <a:t>given</a:t>
            </a:r>
            <a:r>
              <a:rPr lang="en-GB" i="1" dirty="0"/>
              <a:t> a difference exists”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/>
              <a:t>However, this is </a:t>
            </a:r>
            <a:r>
              <a:rPr lang="en-GB" b="1" dirty="0"/>
              <a:t>conditional</a:t>
            </a:r>
            <a:r>
              <a:rPr lang="en-GB" dirty="0"/>
              <a:t>. Can we do better?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/>
              <a:t>By eliciting distributions for the parameters of interest then this probability is now </a:t>
            </a:r>
            <a:r>
              <a:rPr lang="en-GB" b="1" dirty="0"/>
              <a:t>unconditional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/>
              <a:t> Trial can still be analysed using frequentist methods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cxnSp>
        <p:nvCxnSpPr>
          <p:cNvPr id="187" name="Google Shape;187;g12960383d61_2_99"/>
          <p:cNvCxnSpPr/>
          <p:nvPr/>
        </p:nvCxnSpPr>
        <p:spPr>
          <a:xfrm>
            <a:off x="673768" y="1450057"/>
            <a:ext cx="101187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7020B03-19C3-265B-E24F-1D3FB12D4C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070"/>
          <a:stretch/>
        </p:blipFill>
        <p:spPr>
          <a:xfrm>
            <a:off x="3990072" y="1781048"/>
            <a:ext cx="2983849" cy="1890039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6649BA84-4EE5-4118-905A-0BE935F3D5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04" t="11166" r="63002" b="7583"/>
          <a:stretch/>
        </p:blipFill>
        <p:spPr>
          <a:xfrm>
            <a:off x="10694955" y="274902"/>
            <a:ext cx="1116945" cy="10849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B4C4F3-3FAF-426F-8F96-D825307F4129}"/>
              </a:ext>
            </a:extLst>
          </p:cNvPr>
          <p:cNvSpPr txBox="1"/>
          <p:nvPr/>
        </p:nvSpPr>
        <p:spPr>
          <a:xfrm>
            <a:off x="1" y="6509809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Slide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960383d61_2_10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How do you calculate assurance?</a:t>
            </a:r>
            <a:endParaRPr/>
          </a:p>
        </p:txBody>
      </p:sp>
      <p:cxnSp>
        <p:nvCxnSpPr>
          <p:cNvPr id="195" name="Google Shape;195;g12960383d61_2_107"/>
          <p:cNvCxnSpPr/>
          <p:nvPr/>
        </p:nvCxnSpPr>
        <p:spPr>
          <a:xfrm>
            <a:off x="673768" y="1450057"/>
            <a:ext cx="10118558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7" name="Google Shape;197;g12960383d61_2_107"/>
          <p:cNvSpPr/>
          <p:nvPr/>
        </p:nvSpPr>
        <p:spPr>
          <a:xfrm>
            <a:off x="363886" y="2515995"/>
            <a:ext cx="3086100" cy="1270000"/>
          </a:xfrm>
          <a:prstGeom prst="flowChartProcess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Elicit distributions for the parameters of interest</a:t>
            </a:r>
            <a:endParaRPr dirty="0"/>
          </a:p>
        </p:txBody>
      </p:sp>
      <p:cxnSp>
        <p:nvCxnSpPr>
          <p:cNvPr id="198" name="Google Shape;198;g12960383d61_2_107"/>
          <p:cNvCxnSpPr>
            <a:stCxn id="197" idx="3"/>
          </p:cNvCxnSpPr>
          <p:nvPr/>
        </p:nvCxnSpPr>
        <p:spPr>
          <a:xfrm>
            <a:off x="3449986" y="3150995"/>
            <a:ext cx="948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9" name="Google Shape;199;g12960383d61_2_107"/>
          <p:cNvSpPr/>
          <p:nvPr/>
        </p:nvSpPr>
        <p:spPr>
          <a:xfrm>
            <a:off x="4398993" y="2515995"/>
            <a:ext cx="3086100" cy="1270000"/>
          </a:xfrm>
          <a:prstGeom prst="flowChartProcess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Sample values from these distributions</a:t>
            </a:r>
            <a:endParaRPr/>
          </a:p>
        </p:txBody>
      </p:sp>
      <p:sp>
        <p:nvSpPr>
          <p:cNvPr id="200" name="Google Shape;200;g12960383d61_2_107"/>
          <p:cNvSpPr/>
          <p:nvPr/>
        </p:nvSpPr>
        <p:spPr>
          <a:xfrm>
            <a:off x="8436129" y="2515995"/>
            <a:ext cx="3086100" cy="1270000"/>
          </a:xfrm>
          <a:prstGeom prst="flowChartProcess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01" name="Google Shape;201;g12960383d61_2_107"/>
          <p:cNvCxnSpPr/>
          <p:nvPr/>
        </p:nvCxnSpPr>
        <p:spPr>
          <a:xfrm>
            <a:off x="7485093" y="3150995"/>
            <a:ext cx="949007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2" name="Google Shape;202;g12960383d61_2_107"/>
          <p:cNvCxnSpPr>
            <a:stCxn id="200" idx="3"/>
            <a:endCxn id="199" idx="0"/>
          </p:cNvCxnSpPr>
          <p:nvPr/>
        </p:nvCxnSpPr>
        <p:spPr>
          <a:xfrm rot="10800000">
            <a:off x="5941929" y="2515895"/>
            <a:ext cx="5580300" cy="635100"/>
          </a:xfrm>
          <a:prstGeom prst="bentConnector4">
            <a:avLst>
              <a:gd name="adj1" fmla="val -4097"/>
              <a:gd name="adj2" fmla="val 135979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3" name="Google Shape;203;g12960383d61_2_107"/>
          <p:cNvSpPr txBox="1"/>
          <p:nvPr/>
        </p:nvSpPr>
        <p:spPr>
          <a:xfrm>
            <a:off x="7959596" y="1865381"/>
            <a:ext cx="1818752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2684" t="-8196" b="-2458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Google Shape;186;g12960383d61_2_99">
                <a:extLst>
                  <a:ext uri="{FF2B5EF4-FFF2-40B4-BE49-F238E27FC236}">
                    <a16:creationId xmlns:a16="http://schemas.microsoft.com/office/drawing/2014/main" id="{6B21714B-0DB6-FC5F-BDFA-6A33E0666793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4380222"/>
                <a:ext cx="10515600" cy="8757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228600" lvl="0" indent="-508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None/>
                </a:pPr>
                <a:r>
                  <a:rPr lang="en-GB" sz="3600" dirty="0"/>
                  <a:t>The assurance is then estimated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3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GB" sz="3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6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GB" sz="3600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sz="3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6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sz="36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3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36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36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GB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sz="3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sz="3600" dirty="0"/>
              </a:p>
            </p:txBody>
          </p:sp>
        </mc:Choice>
        <mc:Fallback xmlns="">
          <p:sp>
            <p:nvSpPr>
              <p:cNvPr id="13" name="Google Shape;186;g12960383d61_2_99">
                <a:extLst>
                  <a:ext uri="{FF2B5EF4-FFF2-40B4-BE49-F238E27FC236}">
                    <a16:creationId xmlns:a16="http://schemas.microsoft.com/office/drawing/2014/main" id="{6B21714B-0DB6-FC5F-BDFA-6A33E066679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4380222"/>
                <a:ext cx="10515600" cy="875727"/>
              </a:xfrm>
              <a:prstGeom prst="rect">
                <a:avLst/>
              </a:prstGeom>
              <a:blipFill>
                <a:blip r:embed="rId6"/>
                <a:stretch>
                  <a:fillRect l="-121" t="-98551" b="-1391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9CC51EFC-AC17-4F7A-9B49-40AFACE3524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204" t="11166" r="63002" b="7583"/>
          <a:stretch/>
        </p:blipFill>
        <p:spPr>
          <a:xfrm>
            <a:off x="10694955" y="274902"/>
            <a:ext cx="1116945" cy="10849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0F166BF-0E75-4617-82AF-E7792D2DCE8E}"/>
              </a:ext>
            </a:extLst>
          </p:cNvPr>
          <p:cNvSpPr txBox="1"/>
          <p:nvPr/>
        </p:nvSpPr>
        <p:spPr>
          <a:xfrm>
            <a:off x="1" y="6509809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Slide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960383d61_2_1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3500" dirty="0"/>
              <a:t>What are the barriers of using assurance in practice?</a:t>
            </a:r>
            <a:endParaRPr sz="3500" dirty="0"/>
          </a:p>
        </p:txBody>
      </p:sp>
      <p:sp>
        <p:nvSpPr>
          <p:cNvPr id="210" name="Google Shape;210;g12960383d61_2_121"/>
          <p:cNvSpPr txBox="1">
            <a:spLocks noGrp="1"/>
          </p:cNvSpPr>
          <p:nvPr>
            <p:ph type="body" idx="1"/>
          </p:nvPr>
        </p:nvSpPr>
        <p:spPr>
          <a:xfrm>
            <a:off x="838200" y="178104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/>
              <a:t>Eliciting distributions for the parameters of interest: it can be difficult to convey beliefs/uncertainty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GB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/>
              <a:t>Resources: time and/or money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GB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/>
              <a:t>What work has been done in this area?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GB" dirty="0"/>
              <a:t>O’Hagan et al (2005) consider normal and binomial outcomes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GB" dirty="0"/>
              <a:t>Ren and Oakley (2014) consider time-to-event outcomes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GB" dirty="0" err="1"/>
              <a:t>Alhussain</a:t>
            </a:r>
            <a:r>
              <a:rPr lang="en-GB" dirty="0"/>
              <a:t> and Oakley (2020) consider uncertainty about variances</a:t>
            </a:r>
          </a:p>
          <a:p>
            <a:pPr marL="685800" lvl="1" indent="-228600">
              <a:spcBef>
                <a:spcPts val="0"/>
              </a:spcBef>
              <a:buSzPts val="2800"/>
            </a:pPr>
            <a:endParaRPr lang="en-GB" dirty="0"/>
          </a:p>
          <a:p>
            <a:pPr marL="228600" indent="-228600">
              <a:spcBef>
                <a:spcPts val="0"/>
              </a:spcBef>
              <a:buSzPts val="2800"/>
            </a:pPr>
            <a:r>
              <a:rPr lang="en-GB" b="1" dirty="0" err="1"/>
              <a:t>SH</a:t>
            </a:r>
            <a:r>
              <a:rPr lang="en-GB" dirty="0" err="1"/>
              <a:t>effield</a:t>
            </a:r>
            <a:r>
              <a:rPr lang="en-GB" dirty="0"/>
              <a:t> </a:t>
            </a:r>
            <a:r>
              <a:rPr lang="en-GB" b="1" dirty="0" err="1"/>
              <a:t>EL</a:t>
            </a:r>
            <a:r>
              <a:rPr lang="en-GB" dirty="0" err="1"/>
              <a:t>icitation</a:t>
            </a:r>
            <a:r>
              <a:rPr lang="en-GB" dirty="0"/>
              <a:t> </a:t>
            </a:r>
            <a:r>
              <a:rPr lang="en-GB" b="1" dirty="0"/>
              <a:t>F</a:t>
            </a:r>
            <a:r>
              <a:rPr lang="en-GB" dirty="0"/>
              <a:t>ramework (SHELF) is a tool used for eliciting a probability distribution from an expert or a group of experts</a:t>
            </a:r>
            <a:endParaRPr dirty="0"/>
          </a:p>
        </p:txBody>
      </p:sp>
      <p:cxnSp>
        <p:nvCxnSpPr>
          <p:cNvPr id="211" name="Google Shape;211;g12960383d61_2_121"/>
          <p:cNvCxnSpPr/>
          <p:nvPr/>
        </p:nvCxnSpPr>
        <p:spPr>
          <a:xfrm>
            <a:off x="673768" y="1450057"/>
            <a:ext cx="10118558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10E532BA-C55F-47FF-86B8-A593D29934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4" t="11166" r="63002" b="7583"/>
          <a:stretch/>
        </p:blipFill>
        <p:spPr>
          <a:xfrm>
            <a:off x="10694955" y="274902"/>
            <a:ext cx="1116945" cy="10849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1C28B6-0212-4705-83F1-9ECEC353F642}"/>
              </a:ext>
            </a:extLst>
          </p:cNvPr>
          <p:cNvSpPr txBox="1"/>
          <p:nvPr/>
        </p:nvSpPr>
        <p:spPr>
          <a:xfrm>
            <a:off x="1" y="6509809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Slide 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960383d61_2_1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300" dirty="0"/>
              <a:t>Probability of Success (</a:t>
            </a:r>
            <a:r>
              <a:rPr lang="en-GB" sz="4300" dirty="0" err="1"/>
              <a:t>PoS</a:t>
            </a:r>
            <a:r>
              <a:rPr lang="en-GB" sz="4300" dirty="0"/>
              <a:t>) at Novartis</a:t>
            </a:r>
            <a:endParaRPr sz="4300" dirty="0"/>
          </a:p>
        </p:txBody>
      </p:sp>
      <p:cxnSp>
        <p:nvCxnSpPr>
          <p:cNvPr id="211" name="Google Shape;211;g12960383d61_2_121"/>
          <p:cNvCxnSpPr/>
          <p:nvPr/>
        </p:nvCxnSpPr>
        <p:spPr>
          <a:xfrm>
            <a:off x="673768" y="1450057"/>
            <a:ext cx="10118558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A3C59802-5346-43F5-AA85-D8F6B68A4D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4" t="11166" r="63002" b="7583"/>
          <a:stretch/>
        </p:blipFill>
        <p:spPr>
          <a:xfrm>
            <a:off x="9780555" y="302519"/>
            <a:ext cx="1116945" cy="1084932"/>
          </a:xfrm>
          <a:prstGeom prst="rect">
            <a:avLst/>
          </a:prstGeom>
        </p:spPr>
      </p:pic>
      <p:pic>
        <p:nvPicPr>
          <p:cNvPr id="8" name="Google Shape;161;g12960383d61_2_75" descr="Logo, company name&#10;&#10;Description automatically generated">
            <a:extLst>
              <a:ext uri="{FF2B5EF4-FFF2-40B4-BE49-F238E27FC236}">
                <a16:creationId xmlns:a16="http://schemas.microsoft.com/office/drawing/2014/main" id="{C0F054A3-55D4-4501-B4ED-76F9E136791D}"/>
              </a:ext>
            </a:extLst>
          </p:cNvPr>
          <p:cNvPicPr preferRelativeResize="0"/>
          <p:nvPr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75" b="90000" l="3556" r="97111">
                        <a14:foregroundMark x1="3667" y1="29063" x2="4614" y2="33058"/>
                        <a14:foregroundMark x1="8143" y1="46180" x2="8135" y2="46579"/>
                        <a14:foregroundMark x1="8238" y1="41371" x2="8158" y2="45406"/>
                        <a14:foregroundMark x1="8653" y1="20373" x2="8248" y2="40855"/>
                        <a14:foregroundMark x1="8276" y1="41090" x2="7979" y2="20884"/>
                        <a14:foregroundMark x1="8358" y1="46684" x2="8296" y2="42449"/>
                        <a14:foregroundMark x1="30300" y1="45423" x2="30623" y2="44305"/>
                        <a14:foregroundMark x1="30513" y1="44686" x2="30520" y2="44661"/>
                        <a14:foregroundMark x1="28706" y1="50957" x2="28986" y2="49985"/>
                        <a14:foregroundMark x1="41609" y1="38790" x2="42111" y2="39688"/>
                        <a14:foregroundMark x1="48427" y1="36315" x2="48562" y2="36301"/>
                        <a14:foregroundMark x1="46375" y1="36525" x2="48343" y2="36324"/>
                        <a14:foregroundMark x1="82779" y1="36887" x2="83000" y2="36875"/>
                        <a14:foregroundMark x1="78941" y1="37091" x2="80145" y2="37027"/>
                        <a14:foregroundMark x1="88401" y1="45103" x2="88504" y2="48258"/>
                        <a14:foregroundMark x1="88111" y1="36250" x2="88329" y2="42904"/>
                        <a14:foregroundMark x1="96189" y1="46209" x2="95668" y2="49659"/>
                        <a14:foregroundMark x1="25111" y1="49063" x2="25111" y2="49063"/>
                        <a14:foregroundMark x1="25171" y1="50038" x2="25192" y2="51044"/>
                        <a14:foregroundMark x1="25111" y1="47188" x2="25106" y2="46972"/>
                        <a14:foregroundMark x1="8144" y1="46588" x2="8111" y2="44375"/>
                        <a14:foregroundMark x1="8118" y1="46562" x2="8222" y2="41875"/>
                        <a14:foregroundMark x1="8111" y1="44688" x2="8136" y2="46580"/>
                        <a14:foregroundMark x1="13778" y1="50938" x2="14614" y2="53291"/>
                        <a14:foregroundMark x1="13111" y1="39688" x2="14662" y2="51318"/>
                        <a14:foregroundMark x1="9333" y1="61563" x2="14778" y2="54688"/>
                        <a14:foregroundMark x1="79444" y1="38750" x2="78889" y2="37188"/>
                        <a14:foregroundMark x1="79889" y1="38125" x2="80778" y2="36563"/>
                        <a14:foregroundMark x1="80667" y1="35938" x2="81778" y2="35313"/>
                        <a14:foregroundMark x1="30889" y1="54063" x2="29444" y2="50000"/>
                        <a14:foregroundMark x1="30778" y1="55000" x2="30333" y2="50313"/>
                        <a14:foregroundMark x1="25111" y1="50313" x2="24889" y2="45938"/>
                        <a14:foregroundMark x1="25000" y1="48438" x2="25222" y2="45938"/>
                        <a14:foregroundMark x1="31556" y1="42188" x2="31556" y2="35313"/>
                        <a14:foregroundMark x1="79111" y1="39063" x2="78889" y2="36563"/>
                        <a14:foregroundMark x1="78778" y1="40938" x2="78556" y2="36875"/>
                        <a14:foregroundMark x1="54556" y1="60938" x2="56444" y2="60313"/>
                        <a14:foregroundMark x1="25111" y1="45625" x2="25111" y2="45625"/>
                        <a14:foregroundMark x1="25111" y1="43750" x2="25111" y2="47188"/>
                        <a14:foregroundMark x1="25000" y1="46875" x2="25333" y2="56563"/>
                        <a14:foregroundMark x1="3889" y1="42813" x2="4222" y2="36563"/>
                        <a14:foregroundMark x1="4222" y1="40625" x2="4222" y2="35938"/>
                        <a14:foregroundMark x1="3556" y1="41875" x2="5111" y2="36250"/>
                        <a14:backgroundMark x1="5778" y1="46250" x2="5778" y2="46250"/>
                        <a14:backgroundMark x1="5889" y1="44375" x2="6260" y2="47720"/>
                        <a14:backgroundMark x1="10105" y1="52491" x2="10667" y2="50625"/>
                        <a14:backgroundMark x1="9444" y1="54688" x2="9969" y2="52943"/>
                        <a14:backgroundMark x1="10122" y1="52927" x2="10556" y2="50000"/>
                        <a14:backgroundMark x1="9444" y1="57500" x2="10112" y2="52995"/>
                        <a14:backgroundMark x1="10090" y1="56927" x2="12000" y2="52188"/>
                        <a14:backgroundMark x1="11000" y1="63438" x2="13333" y2="61563"/>
                        <a14:backgroundMark x1="6222" y1="32188" x2="6000" y2="43750"/>
                        <a14:backgroundMark x1="6556" y1="10938" x2="9444" y2="11250"/>
                        <a14:backgroundMark x1="6333" y1="15937" x2="9556" y2="16563"/>
                        <a14:backgroundMark x1="27444" y1="60625" x2="26620" y2="56213"/>
                        <a14:backgroundMark x1="23444" y1="64688" x2="26556" y2="64375"/>
                        <a14:backgroundMark x1="27150" y1="54196" x2="29111" y2="58438"/>
                        <a14:backgroundMark x1="30444" y1="48125" x2="30444" y2="48125"/>
                        <a14:backgroundMark x1="29889" y1="45938" x2="29889" y2="45938"/>
                        <a14:backgroundMark x1="29330" y1="43729" x2="29556" y2="45000"/>
                        <a14:backgroundMark x1="30444" y1="50000" x2="30442" y2="49988"/>
                        <a14:backgroundMark x1="30111" y1="49688" x2="29778" y2="41250"/>
                        <a14:backgroundMark x1="30444" y1="49063" x2="30333" y2="43125"/>
                        <a14:backgroundMark x1="31889" y1="39063" x2="32111" y2="43750"/>
                        <a14:backgroundMark x1="30889" y1="53125" x2="29778" y2="45625"/>
                        <a14:backgroundMark x1="50667" y1="46563" x2="50667" y2="46563"/>
                        <a14:backgroundMark x1="50000" y1="41875" x2="50000" y2="41875"/>
                        <a14:backgroundMark x1="49889" y1="37500" x2="49889" y2="37500"/>
                        <a14:backgroundMark x1="50333" y1="37813" x2="49889" y2="33750"/>
                        <a14:backgroundMark x1="51222" y1="41563" x2="50667" y2="34063"/>
                        <a14:backgroundMark x1="51111" y1="38438" x2="50667" y2="32188"/>
                        <a14:backgroundMark x1="51333" y1="38750" x2="51000" y2="32500"/>
                        <a14:backgroundMark x1="49778" y1="39375" x2="49222" y2="32188"/>
                        <a14:backgroundMark x1="48556" y1="36875" x2="51444" y2="37188"/>
                        <a14:backgroundMark x1="58667" y1="62813" x2="58111" y2="55313"/>
                        <a14:backgroundMark x1="57889" y1="59688" x2="58222" y2="65625"/>
                        <a14:backgroundMark x1="89111" y1="58750" x2="88889" y2="51563"/>
                        <a14:backgroundMark x1="95778" y1="57813" x2="92333" y2="51875"/>
                        <a14:backgroundMark x1="96778" y1="44063" x2="93889" y2="38438"/>
                        <a14:backgroundMark x1="92778" y1="65625" x2="94667" y2="65000"/>
                        <a14:backgroundMark x1="93778" y1="57813" x2="94889" y2="59062"/>
                        <a14:backgroundMark x1="94556" y1="54375" x2="95667" y2="54688"/>
                        <a14:backgroundMark x1="94889" y1="52812" x2="96000" y2="55000"/>
                        <a14:backgroundMark x1="96000" y1="40938" x2="97444" y2="44063"/>
                        <a14:backgroundMark x1="78111" y1="39688" x2="77667" y2="37188"/>
                        <a14:backgroundMark x1="77444" y1="36875" x2="78556" y2="37500"/>
                        <a14:backgroundMark x1="81196" y1="38203" x2="81889" y2="37813"/>
                        <a14:backgroundMark x1="6000" y1="43438" x2="6222" y2="35625"/>
                        <a14:backgroundMark x1="6222" y1="45625" x2="6889" y2="40313"/>
                        <a14:backgroundMark x1="4444" y1="40313" x2="5556" y2="35000"/>
                        <a14:backgroundMark x1="9333" y1="55625" x2="9233" y2="53764"/>
                        <a14:backgroundMark x1="12222" y1="54022" x2="12581" y2="50848"/>
                        <a14:backgroundMark x1="10000" y1="54063" x2="9921" y2="52948"/>
                        <a14:backgroundMark x1="10249" y1="56989" x2="9370" y2="53283"/>
                        <a14:backgroundMark x1="9333" y1="53750" x2="9299" y2="53533"/>
                        <a14:backgroundMark x1="7221" y1="44780" x2="5333" y2="35000"/>
                        <a14:backgroundMark x1="11556" y1="51563" x2="12256" y2="48412"/>
                        <a14:backgroundMark x1="5778" y1="38438" x2="5556" y2="32500"/>
                        <a14:backgroundMark x1="10667" y1="55625" x2="11111" y2="50313"/>
                        <a14:backgroundMark x1="9778" y1="58438" x2="9970" y2="57997"/>
                        <a14:backgroundMark x1="11111" y1="51875" x2="10956" y2="47728"/>
                        <a14:backgroundMark x1="12222" y1="50313" x2="11942" y2="46056"/>
                        <a14:backgroundMark x1="11841" y1="45297" x2="11444" y2="43438"/>
                        <a14:backgroundMark x1="11778" y1="52812" x2="11609" y2="45440"/>
                        <a14:backgroundMark x1="12333" y1="51875" x2="11561" y2="45606"/>
                        <a14:backgroundMark x1="10904" y1="47909" x2="11000" y2="52500"/>
                        <a14:backgroundMark x1="12111" y1="48750" x2="10667" y2="55313"/>
                        <a14:backgroundMark x1="12778" y1="38125" x2="13344" y2="39453"/>
                        <a14:backgroundMark x1="9667" y1="52500" x2="9111" y2="45000"/>
                        <a14:backgroundMark x1="8444" y1="55313" x2="9667" y2="45313"/>
                        <a14:backgroundMark x1="9444" y1="53125" x2="9556" y2="45313"/>
                        <a14:backgroundMark x1="9444" y1="54375" x2="9889" y2="44063"/>
                        <a14:backgroundMark x1="9444" y1="51563" x2="11667" y2="45313"/>
                        <a14:backgroundMark x1="7667" y1="58750" x2="10000" y2="50313"/>
                        <a14:backgroundMark x1="7333" y1="58750" x2="8333" y2="55313"/>
                        <a14:backgroundMark x1="6556" y1="58125" x2="7444" y2="58125"/>
                        <a14:backgroundMark x1="26222" y1="59375" x2="26667" y2="59375"/>
                        <a14:backgroundMark x1="30556" y1="45938" x2="30333" y2="43125"/>
                        <a14:backgroundMark x1="30111" y1="46563" x2="30111" y2="43438"/>
                        <a14:backgroundMark x1="29889" y1="47813" x2="29556" y2="45938"/>
                        <a14:backgroundMark x1="29889" y1="47135" x2="29333" y2="45313"/>
                        <a14:backgroundMark x1="30000" y1="47500" x2="29977" y2="47426"/>
                        <a14:backgroundMark x1="41000" y1="39063" x2="40444" y2="36875"/>
                        <a14:backgroundMark x1="41222" y1="40625" x2="40333" y2="36563"/>
                        <a14:backgroundMark x1="41222" y1="39688" x2="40111" y2="36563"/>
                        <a14:backgroundMark x1="41333" y1="40000" x2="40778" y2="36875"/>
                        <a14:backgroundMark x1="41444" y1="40313" x2="41222" y2="38125"/>
                        <a14:backgroundMark x1="39444" y1="36563" x2="40333" y2="36563"/>
                        <a14:backgroundMark x1="51778" y1="37500" x2="51444" y2="34375"/>
                        <a14:backgroundMark x1="52333" y1="37188" x2="51333" y2="35625"/>
                        <a14:backgroundMark x1="48667" y1="38125" x2="48333" y2="36250"/>
                        <a14:backgroundMark x1="48889" y1="38125" x2="48556" y2="36250"/>
                        <a14:backgroundMark x1="41778" y1="41250" x2="41222" y2="38438"/>
                        <a14:backgroundMark x1="29884" y1="47083" x2="29333" y2="45313"/>
                        <a14:backgroundMark x1="30111" y1="47813" x2="29969" y2="47356"/>
                        <a14:backgroundMark x1="30556" y1="45938" x2="30556" y2="41250"/>
                        <a14:backgroundMark x1="29701" y1="46184" x2="29333" y2="44375"/>
                        <a14:backgroundMark x1="30222" y1="48750" x2="30516" y2="50196"/>
                        <a14:backgroundMark x1="29778" y1="45938" x2="30054" y2="48524"/>
                        <a14:backgroundMark x1="45889" y1="39063" x2="45889" y2="36563"/>
                        <a14:backgroundMark x1="60111" y1="62813" x2="62222" y2="62813"/>
                        <a14:backgroundMark x1="59778" y1="62500" x2="61000" y2="63125"/>
                        <a14:backgroundMark x1="59778" y1="63750" x2="59778" y2="61875"/>
                        <a14:backgroundMark x1="59222" y1="66250" x2="61778" y2="66250"/>
                        <a14:backgroundMark x1="59556" y1="63438" x2="60778" y2="64375"/>
                        <a14:backgroundMark x1="95556" y1="54375" x2="94556" y2="50313"/>
                        <a14:backgroundMark x1="96111" y1="54375" x2="95222" y2="50938"/>
                        <a14:backgroundMark x1="95778" y1="52188" x2="95333" y2="50938"/>
                        <a14:backgroundMark x1="95222" y1="51875" x2="94667" y2="49688"/>
                        <a14:backgroundMark x1="95333" y1="50938" x2="96000" y2="52188"/>
                        <a14:backgroundMark x1="95444" y1="51563" x2="95444" y2="50000"/>
                        <a14:backgroundMark x1="95667" y1="52812" x2="95778" y2="50625"/>
                        <a14:backgroundMark x1="77667" y1="39063" x2="77111" y2="37500"/>
                        <a14:backgroundMark x1="77889" y1="38125" x2="78667" y2="37500"/>
                        <a14:backgroundMark x1="78778" y1="38125" x2="78778" y2="36875"/>
                        <a14:backgroundMark x1="81889" y1="39063" x2="82000" y2="36563"/>
                        <a14:backgroundMark x1="82333" y1="39688" x2="82333" y2="36875"/>
                        <a14:backgroundMark x1="81111" y1="40313" x2="80660" y2="37266"/>
                        <a14:backgroundMark x1="81556" y1="38750" x2="82667" y2="37500"/>
                        <a14:backgroundMark x1="89111" y1="59062" x2="88778" y2="56250"/>
                        <a14:backgroundMark x1="89000" y1="54688" x2="88889" y2="58125"/>
                        <a14:backgroundMark x1="88778" y1="48438" x2="88778" y2="46875"/>
                        <a14:backgroundMark x1="89222" y1="59375" x2="88667" y2="58125"/>
                        <a14:backgroundMark x1="96111" y1="52500" x2="95333" y2="50625"/>
                        <a14:backgroundMark x1="46222" y1="38750" x2="46111" y2="37500"/>
                        <a14:backgroundMark x1="45556" y1="39063" x2="46222" y2="37500"/>
                        <a14:backgroundMark x1="41778" y1="40625" x2="41333" y2="39063"/>
                        <a14:backgroundMark x1="41444" y1="40313" x2="41333" y2="38750"/>
                        <a14:backgroundMark x1="40667" y1="39688" x2="41556" y2="39063"/>
                        <a14:backgroundMark x1="81333" y1="38438" x2="81209" y2="38139"/>
                        <a14:backgroundMark x1="78667" y1="37813" x2="78778" y2="37813"/>
                        <a14:backgroundMark x1="77889" y1="37813" x2="78406" y2="37813"/>
                        <a14:backgroundMark x1="15000" y1="56563" x2="15333" y2="54688"/>
                        <a14:backgroundMark x1="15778" y1="56875" x2="14889" y2="55000"/>
                        <a14:backgroundMark x1="60556" y1="63438" x2="59778" y2="61563"/>
                      </a14:backgroundRemoval>
                    </a14:imgEffect>
                  </a14:imgLayer>
                </a14:imgProps>
              </a:ext>
            </a:extLst>
          </a:blip>
          <a:srcRect r="81083"/>
          <a:stretch/>
        </p:blipFill>
        <p:spPr>
          <a:xfrm>
            <a:off x="11148819" y="190985"/>
            <a:ext cx="866263" cy="1499703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lide Number Placeholder 4">
            <a:extLst>
              <a:ext uri="{FF2B5EF4-FFF2-40B4-BE49-F238E27FC236}">
                <a16:creationId xmlns:a16="http://schemas.microsoft.com/office/drawing/2014/main" id="{6272131D-0F41-4AE3-880A-97799EA2C13D}"/>
              </a:ext>
            </a:extLst>
          </p:cNvPr>
          <p:cNvSpPr txBox="1">
            <a:spLocks/>
          </p:cNvSpPr>
          <p:nvPr/>
        </p:nvSpPr>
        <p:spPr>
          <a:xfrm>
            <a:off x="612563" y="6922410"/>
            <a:ext cx="304800" cy="304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lang="en-US" sz="1200" b="0" i="0" u="none" strike="noStrike" cap="none" spc="0" baseline="0" smtClean="0">
                <a:solidFill>
                  <a:srgbClr val="7F7F7F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fld id="{47547CF9-5B10-D24F-A8D7-45A9778164F7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/>
                <a:ea typeface="+mn-ea"/>
                <a:cs typeface="Arial"/>
                <a:sym typeface="Arial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t>7</a:t>
            </a:fld>
            <a:endParaRPr kumimoji="0" lang="uk-UA" sz="12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 panose="020B0604020202020204"/>
              <a:ea typeface="+mn-ea"/>
              <a:cs typeface="Arial"/>
              <a:sym typeface="Arial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92B4D28-A4C8-44D4-A674-3278453C0040}"/>
              </a:ext>
            </a:extLst>
          </p:cNvPr>
          <p:cNvGrpSpPr/>
          <p:nvPr/>
        </p:nvGrpSpPr>
        <p:grpSpPr>
          <a:xfrm>
            <a:off x="43385" y="5758032"/>
            <a:ext cx="3027019" cy="922095"/>
            <a:chOff x="270314" y="3338102"/>
            <a:chExt cx="2483071" cy="64828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5327196-57D9-47E1-AE21-9CE1F4986BA9}"/>
                </a:ext>
              </a:extLst>
            </p:cNvPr>
            <p:cNvSpPr/>
            <p:nvPr/>
          </p:nvSpPr>
          <p:spPr>
            <a:xfrm>
              <a:off x="284505" y="3338102"/>
              <a:ext cx="2468880" cy="196522"/>
            </a:xfrm>
            <a:prstGeom prst="rect">
              <a:avLst/>
            </a:prstGeom>
            <a:noFill/>
            <a:ln w="19050" cap="sq" cmpd="sng" algn="ctr">
              <a:noFill/>
              <a:prstDash val="solid"/>
            </a:ln>
            <a:effectLst/>
          </p:spPr>
          <p:txBody>
            <a:bodyPr lIns="96000" tIns="0" rIns="96000" bIns="0" rtlCol="0" anchor="ctr"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Within a Phase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3E94E9C-5F05-43E0-9FD9-075BFF423433}"/>
                </a:ext>
              </a:extLst>
            </p:cNvPr>
            <p:cNvSpPr/>
            <p:nvPr/>
          </p:nvSpPr>
          <p:spPr>
            <a:xfrm>
              <a:off x="270314" y="3539288"/>
              <a:ext cx="2468880" cy="196522"/>
            </a:xfrm>
            <a:prstGeom prst="rect">
              <a:avLst/>
            </a:prstGeom>
            <a:noFill/>
            <a:ln w="19050" cap="sq" cmpd="sng" algn="ctr">
              <a:noFill/>
              <a:prstDash val="solid"/>
            </a:ln>
            <a:effectLst/>
          </p:spPr>
          <p:txBody>
            <a:bodyPr lIns="96000" tIns="0" rIns="96000" bIns="0" rtlCol="0" anchor="ctr"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Probability of Approval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455A219-7BF7-4C5C-BB9F-C377FCC15A61}"/>
                </a:ext>
              </a:extLst>
            </p:cNvPr>
            <p:cNvSpPr/>
            <p:nvPr/>
          </p:nvSpPr>
          <p:spPr>
            <a:xfrm>
              <a:off x="284505" y="3725704"/>
              <a:ext cx="2282400" cy="260678"/>
            </a:xfrm>
            <a:prstGeom prst="rect">
              <a:avLst/>
            </a:prstGeom>
            <a:noFill/>
            <a:ln w="19050" cap="sq" cmpd="sng" algn="ctr">
              <a:noFill/>
              <a:prstDash val="solid"/>
            </a:ln>
            <a:effectLst/>
          </p:spPr>
          <p:txBody>
            <a:bodyPr lIns="96000" tIns="0" rIns="96000" bIns="0" rtlCol="0" anchor="ctr"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Probability of Success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8E06DFC-9551-4468-BBDC-3D541F25A92D}"/>
              </a:ext>
            </a:extLst>
          </p:cNvPr>
          <p:cNvGrpSpPr/>
          <p:nvPr/>
        </p:nvGrpSpPr>
        <p:grpSpPr>
          <a:xfrm>
            <a:off x="1184787" y="2859901"/>
            <a:ext cx="4347248" cy="3755835"/>
            <a:chOff x="2267194" y="1187712"/>
            <a:chExt cx="3420229" cy="2955521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D04B6E6-770A-45B3-AB02-153C44C5ACC2}"/>
                </a:ext>
              </a:extLst>
            </p:cNvPr>
            <p:cNvGrpSpPr/>
            <p:nvPr/>
          </p:nvGrpSpPr>
          <p:grpSpPr>
            <a:xfrm>
              <a:off x="2615301" y="1422484"/>
              <a:ext cx="3072122" cy="2720749"/>
              <a:chOff x="2622309" y="1276206"/>
              <a:chExt cx="3072122" cy="2720749"/>
            </a:xfrm>
          </p:grpSpPr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0B009B85-C17E-4E03-A54A-27BAEBC87A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91426" y="1733405"/>
                <a:ext cx="2803948" cy="1753221"/>
              </a:xfrm>
              <a:prstGeom prst="rect">
                <a:avLst/>
              </a:prstGeom>
            </p:spPr>
          </p:pic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95F9633-9757-4A22-82BA-30079FE94442}"/>
                  </a:ext>
                </a:extLst>
              </p:cNvPr>
              <p:cNvSpPr/>
              <p:nvPr/>
            </p:nvSpPr>
            <p:spPr>
              <a:xfrm>
                <a:off x="2698509" y="1422057"/>
                <a:ext cx="2971803" cy="196522"/>
              </a:xfrm>
              <a:prstGeom prst="rect">
                <a:avLst/>
              </a:prstGeom>
              <a:solidFill>
                <a:srgbClr val="0460A9">
                  <a:lumMod val="75000"/>
                </a:srgbClr>
              </a:solidFill>
              <a:ln w="12700" cap="sq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lIns="96000" tIns="0" rIns="96000" bIns="0"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33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Probability of “Success”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ABFCE43-8336-477F-B352-D34F735077D3}"/>
                  </a:ext>
                </a:extLst>
              </p:cNvPr>
              <p:cNvSpPr/>
              <p:nvPr/>
            </p:nvSpPr>
            <p:spPr>
              <a:xfrm rot="180000">
                <a:off x="3090891" y="2794241"/>
                <a:ext cx="414261" cy="112973"/>
              </a:xfrm>
              <a:prstGeom prst="rect">
                <a:avLst/>
              </a:prstGeom>
              <a:noFill/>
              <a:ln w="19050" cap="sq" cmpd="sng" algn="ctr">
                <a:noFill/>
                <a:prstDash val="solid"/>
              </a:ln>
              <a:effectLst/>
            </p:spPr>
            <p:txBody>
              <a:bodyPr wrap="none" lIns="48000" tIns="0" rIns="48000" bIns="0" rtlCol="0" anchor="ctr">
                <a:spAutoFit/>
              </a:bodyPr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33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(pivotal)</a:t>
                </a:r>
              </a:p>
            </p:txBody>
          </p:sp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0314DDAD-B186-4D45-BEFF-BDF242666FD7}"/>
                  </a:ext>
                </a:extLst>
              </p:cNvPr>
              <p:cNvSpPr/>
              <p:nvPr/>
            </p:nvSpPr>
            <p:spPr>
              <a:xfrm flipV="1">
                <a:off x="2622309" y="1276206"/>
                <a:ext cx="175260" cy="114560"/>
              </a:xfrm>
              <a:prstGeom prst="triangle">
                <a:avLst/>
              </a:prstGeom>
              <a:solidFill>
                <a:srgbClr val="0460A9">
                  <a:lumMod val="50000"/>
                </a:srgbClr>
              </a:solidFill>
              <a:ln w="12700" cap="sq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33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460C0060-4281-4B1F-AA55-B46C1B7247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3287" y="1695566"/>
                <a:ext cx="620484" cy="381000"/>
              </a:xfrm>
              <a:prstGeom prst="rect">
                <a:avLst/>
              </a:prstGeom>
            </p:spPr>
          </p:pic>
          <p:sp>
            <p:nvSpPr>
              <p:cNvPr id="57" name="Pentagon 33">
                <a:extLst>
                  <a:ext uri="{FF2B5EF4-FFF2-40B4-BE49-F238E27FC236}">
                    <a16:creationId xmlns:a16="http://schemas.microsoft.com/office/drawing/2014/main" id="{8EAF6357-3E1F-421C-AA9B-98AB0DBA4611}"/>
                  </a:ext>
                </a:extLst>
              </p:cNvPr>
              <p:cNvSpPr/>
              <p:nvPr/>
            </p:nvSpPr>
            <p:spPr>
              <a:xfrm>
                <a:off x="4539371" y="3539755"/>
                <a:ext cx="1143000" cy="196522"/>
              </a:xfrm>
              <a:prstGeom prst="homePlate">
                <a:avLst/>
              </a:prstGeom>
              <a:solidFill>
                <a:srgbClr val="FFFFFF">
                  <a:lumMod val="85000"/>
                </a:srgbClr>
              </a:solidFill>
              <a:ln w="12700" cap="sq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lIns="96000" tIns="0" rIns="96000" bIns="0"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CH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 (potential gap)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8" name="Pentagon 18">
                <a:extLst>
                  <a:ext uri="{FF2B5EF4-FFF2-40B4-BE49-F238E27FC236}">
                    <a16:creationId xmlns:a16="http://schemas.microsoft.com/office/drawing/2014/main" id="{A895417C-FAB8-420D-B828-3102AE396BC7}"/>
                  </a:ext>
                </a:extLst>
              </p:cNvPr>
              <p:cNvSpPr/>
              <p:nvPr/>
            </p:nvSpPr>
            <p:spPr>
              <a:xfrm>
                <a:off x="4539371" y="3311155"/>
                <a:ext cx="1143000" cy="196522"/>
              </a:xfrm>
              <a:prstGeom prst="homePlate">
                <a:avLst/>
              </a:prstGeom>
              <a:solidFill>
                <a:srgbClr val="0460A9">
                  <a:lumMod val="75000"/>
                </a:srgbClr>
              </a:solidFill>
              <a:ln w="12700" cap="sq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lIns="96000" tIns="0" rIns="96000" bIns="0"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70%</a:t>
                </a:r>
              </a:p>
            </p:txBody>
          </p:sp>
          <p:sp>
            <p:nvSpPr>
              <p:cNvPr id="59" name="Pentagon 17">
                <a:extLst>
                  <a:ext uri="{FF2B5EF4-FFF2-40B4-BE49-F238E27FC236}">
                    <a16:creationId xmlns:a16="http://schemas.microsoft.com/office/drawing/2014/main" id="{C2389E25-34E2-4457-B059-16E524C5494E}"/>
                  </a:ext>
                </a:extLst>
              </p:cNvPr>
              <p:cNvSpPr/>
              <p:nvPr/>
            </p:nvSpPr>
            <p:spPr>
              <a:xfrm>
                <a:off x="3547122" y="3311155"/>
                <a:ext cx="1132587" cy="196522"/>
              </a:xfrm>
              <a:prstGeom prst="homePlate">
                <a:avLst/>
              </a:prstGeom>
              <a:solidFill>
                <a:srgbClr val="0460A9"/>
              </a:solidFill>
              <a:ln w="12700" cap="sq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lIns="96000" tIns="0" rIns="96000" bIns="0"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95%</a:t>
                </a:r>
              </a:p>
            </p:txBody>
          </p:sp>
          <p:sp>
            <p:nvSpPr>
              <p:cNvPr id="60" name="Pentagon 23">
                <a:extLst>
                  <a:ext uri="{FF2B5EF4-FFF2-40B4-BE49-F238E27FC236}">
                    <a16:creationId xmlns:a16="http://schemas.microsoft.com/office/drawing/2014/main" id="{42239F05-D72E-4B4A-9944-2B6BE78130EE}"/>
                  </a:ext>
                </a:extLst>
              </p:cNvPr>
              <p:cNvSpPr/>
              <p:nvPr/>
            </p:nvSpPr>
            <p:spPr>
              <a:xfrm>
                <a:off x="2710571" y="3539755"/>
                <a:ext cx="1981202" cy="196522"/>
              </a:xfrm>
              <a:prstGeom prst="homePlate">
                <a:avLst/>
              </a:prstGeom>
              <a:solidFill>
                <a:srgbClr val="0460A9"/>
              </a:solidFill>
              <a:ln w="12700" cap="sq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lIns="96000" tIns="0" rIns="96000" bIns="0"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60%  *  95%  =  </a:t>
                </a:r>
                <a:r>
                  <a:rPr kumimoji="0" 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57%</a:t>
                </a:r>
              </a:p>
            </p:txBody>
          </p:sp>
          <p:sp>
            <p:nvSpPr>
              <p:cNvPr id="61" name="Pentagon 27">
                <a:extLst>
                  <a:ext uri="{FF2B5EF4-FFF2-40B4-BE49-F238E27FC236}">
                    <a16:creationId xmlns:a16="http://schemas.microsoft.com/office/drawing/2014/main" id="{1F5FA34F-6499-4494-AC21-6F1DFCF12AF6}"/>
                  </a:ext>
                </a:extLst>
              </p:cNvPr>
              <p:cNvSpPr/>
              <p:nvPr/>
            </p:nvSpPr>
            <p:spPr>
              <a:xfrm>
                <a:off x="2710571" y="3768355"/>
                <a:ext cx="2983860" cy="196522"/>
              </a:xfrm>
              <a:prstGeom prst="homePlate">
                <a:avLst/>
              </a:prstGeom>
              <a:solidFill>
                <a:srgbClr val="0460A9">
                  <a:lumMod val="75000"/>
                </a:srgbClr>
              </a:solidFill>
              <a:ln w="12700" cap="sq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lIns="96000" tIns="0" rIns="96000" bIns="0"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60%  *  95%  *  70%  =   </a:t>
                </a:r>
                <a:r>
                  <a:rPr kumimoji="0" 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40%</a:t>
                </a:r>
              </a:p>
            </p:txBody>
          </p:sp>
          <p:sp>
            <p:nvSpPr>
              <p:cNvPr id="62" name="Pentagon 19">
                <a:extLst>
                  <a:ext uri="{FF2B5EF4-FFF2-40B4-BE49-F238E27FC236}">
                    <a16:creationId xmlns:a16="http://schemas.microsoft.com/office/drawing/2014/main" id="{A974DB90-0DB0-4874-91C7-0AC5A934D4D9}"/>
                  </a:ext>
                </a:extLst>
              </p:cNvPr>
              <p:cNvSpPr/>
              <p:nvPr/>
            </p:nvSpPr>
            <p:spPr>
              <a:xfrm>
                <a:off x="2710571" y="3311155"/>
                <a:ext cx="990603" cy="196522"/>
              </a:xfrm>
              <a:prstGeom prst="homePlate">
                <a:avLst/>
              </a:prstGeom>
              <a:solidFill>
                <a:srgbClr val="0460A9">
                  <a:lumMod val="60000"/>
                  <a:lumOff val="40000"/>
                </a:srgbClr>
              </a:solidFill>
              <a:ln w="12700" cap="sq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lIns="96000" tIns="0" rIns="96000" bIns="0"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60%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AB89C01-EC7E-46B3-B4F6-176A93BC8992}"/>
                  </a:ext>
                </a:extLst>
              </p:cNvPr>
              <p:cNvSpPr/>
              <p:nvPr/>
            </p:nvSpPr>
            <p:spPr>
              <a:xfrm>
                <a:off x="4615571" y="3736277"/>
                <a:ext cx="393062" cy="260678"/>
              </a:xfrm>
              <a:prstGeom prst="ellipse">
                <a:avLst/>
              </a:prstGeom>
              <a:noFill/>
              <a:ln w="19050" cap="sq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6C71BBD-D0AB-48C4-862A-67EFF0B3A88D}"/>
                  </a:ext>
                </a:extLst>
              </p:cNvPr>
              <p:cNvSpPr txBox="1"/>
              <p:nvPr/>
            </p:nvSpPr>
            <p:spPr>
              <a:xfrm>
                <a:off x="4931225" y="2542575"/>
                <a:ext cx="455731" cy="201879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67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+mn-ea"/>
                  </a:rPr>
                  <a:t>TPP</a:t>
                </a: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283B2D2-8E6F-4B4B-978B-66B09D72B94C}"/>
                </a:ext>
              </a:extLst>
            </p:cNvPr>
            <p:cNvSpPr/>
            <p:nvPr/>
          </p:nvSpPr>
          <p:spPr>
            <a:xfrm>
              <a:off x="2267194" y="1187712"/>
              <a:ext cx="883417" cy="199554"/>
            </a:xfrm>
            <a:prstGeom prst="rect">
              <a:avLst/>
            </a:prstGeom>
            <a:noFill/>
            <a:ln w="12700" cap="sq" cmpd="sng" algn="ctr">
              <a:noFill/>
              <a:prstDash val="solid"/>
            </a:ln>
            <a:effectLst/>
          </p:spPr>
          <p:txBody>
            <a:bodyPr wrap="none" lIns="48000" tIns="0" rIns="48000" bIns="48000" rtlCol="0" anchor="b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33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END OF PH2</a:t>
              </a:r>
              <a:endParaRPr kumimoji="0" lang="en-US" sz="13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09D3E67-926B-49D8-B41C-49926E815B94}"/>
              </a:ext>
            </a:extLst>
          </p:cNvPr>
          <p:cNvGrpSpPr/>
          <p:nvPr/>
        </p:nvGrpSpPr>
        <p:grpSpPr>
          <a:xfrm>
            <a:off x="5658575" y="1880468"/>
            <a:ext cx="6400477" cy="3151660"/>
            <a:chOff x="423082" y="1019874"/>
            <a:chExt cx="7993038" cy="3442445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CE3E88F-54DF-4FB1-AF5F-BC1A168101D7}"/>
                </a:ext>
              </a:extLst>
            </p:cNvPr>
            <p:cNvCxnSpPr/>
            <p:nvPr/>
          </p:nvCxnSpPr>
          <p:spPr>
            <a:xfrm>
              <a:off x="6511808" y="1902750"/>
              <a:ext cx="0" cy="288000"/>
            </a:xfrm>
            <a:prstGeom prst="straightConnector1">
              <a:avLst/>
            </a:prstGeom>
            <a:noFill/>
            <a:ln w="38100" cap="sq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80483E5B-89F0-4C2D-B617-639B896F1487}"/>
                </a:ext>
              </a:extLst>
            </p:cNvPr>
            <p:cNvCxnSpPr/>
            <p:nvPr/>
          </p:nvCxnSpPr>
          <p:spPr>
            <a:xfrm>
              <a:off x="6511808" y="2740950"/>
              <a:ext cx="0" cy="288000"/>
            </a:xfrm>
            <a:prstGeom prst="straightConnector1">
              <a:avLst/>
            </a:prstGeom>
            <a:noFill/>
            <a:ln w="38100" cap="sq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01BD1EA-BCC7-4D9A-8841-EC02BC1827E0}"/>
                </a:ext>
              </a:extLst>
            </p:cNvPr>
            <p:cNvCxnSpPr/>
            <p:nvPr/>
          </p:nvCxnSpPr>
          <p:spPr>
            <a:xfrm>
              <a:off x="6511808" y="3579150"/>
              <a:ext cx="0" cy="288000"/>
            </a:xfrm>
            <a:prstGeom prst="straightConnector1">
              <a:avLst/>
            </a:prstGeom>
            <a:noFill/>
            <a:ln w="38100" cap="sq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  <p:sp>
          <p:nvSpPr>
            <p:cNvPr id="69" name="Right Arrow 50">
              <a:extLst>
                <a:ext uri="{FF2B5EF4-FFF2-40B4-BE49-F238E27FC236}">
                  <a16:creationId xmlns:a16="http://schemas.microsoft.com/office/drawing/2014/main" id="{F43C6BFE-A9C4-47FF-95B0-1A043A9748B8}"/>
                </a:ext>
              </a:extLst>
            </p:cNvPr>
            <p:cNvSpPr/>
            <p:nvPr/>
          </p:nvSpPr>
          <p:spPr>
            <a:xfrm rot="5400000">
              <a:off x="6594124" y="2639873"/>
              <a:ext cx="3082782" cy="561211"/>
            </a:xfrm>
            <a:prstGeom prst="rightArrow">
              <a:avLst>
                <a:gd name="adj1" fmla="val 65845"/>
                <a:gd name="adj2" fmla="val 50000"/>
              </a:avLst>
            </a:prstGeom>
            <a:gradFill flip="none" rotWithShape="1">
              <a:gsLst>
                <a:gs pos="75000">
                  <a:srgbClr val="CC9900"/>
                </a:gs>
                <a:gs pos="50000">
                  <a:srgbClr val="669900"/>
                </a:gs>
                <a:gs pos="0">
                  <a:srgbClr val="0460A9"/>
                </a:gs>
                <a:gs pos="100000">
                  <a:srgbClr val="FF6600"/>
                </a:gs>
              </a:gsLst>
              <a:lin ang="0" scaled="1"/>
              <a:tileRect/>
            </a:gradFill>
            <a:ln w="12700" cap="sq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33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Incremental </a:t>
              </a:r>
              <a:r>
                <a:rPr kumimoji="0" lang="en-GB" sz="1333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PoS</a:t>
              </a:r>
              <a:r>
                <a:rPr kumimoji="0" lang="en-GB" sz="1333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adjustment</a:t>
              </a:r>
              <a:endPara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F640130-B1F4-4E61-A9B1-2861192D1709}"/>
                </a:ext>
              </a:extLst>
            </p:cNvPr>
            <p:cNvCxnSpPr>
              <a:cxnSpLocks/>
              <a:stCxn id="77" idx="3"/>
              <a:endCxn id="109" idx="1"/>
            </p:cNvCxnSpPr>
            <p:nvPr/>
          </p:nvCxnSpPr>
          <p:spPr>
            <a:xfrm>
              <a:off x="5053785" y="1740719"/>
              <a:ext cx="562622" cy="0"/>
            </a:xfrm>
            <a:prstGeom prst="straightConnector1">
              <a:avLst/>
            </a:prstGeom>
            <a:noFill/>
            <a:ln w="19050" cap="sq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428D15F-9542-47DE-B2C5-D861FF16E5D6}"/>
                </a:ext>
              </a:extLst>
            </p:cNvPr>
            <p:cNvCxnSpPr>
              <a:stCxn id="79" idx="3"/>
              <a:endCxn id="105" idx="1"/>
            </p:cNvCxnSpPr>
            <p:nvPr/>
          </p:nvCxnSpPr>
          <p:spPr>
            <a:xfrm>
              <a:off x="5053785" y="3417119"/>
              <a:ext cx="562622" cy="0"/>
            </a:xfrm>
            <a:prstGeom prst="straightConnector1">
              <a:avLst/>
            </a:prstGeom>
            <a:noFill/>
            <a:ln w="19050" cap="sq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55B7B7D-6FA7-4028-A489-D823107F26B6}"/>
                </a:ext>
              </a:extLst>
            </p:cNvPr>
            <p:cNvCxnSpPr/>
            <p:nvPr/>
          </p:nvCxnSpPr>
          <p:spPr>
            <a:xfrm flipV="1">
              <a:off x="2553015" y="3416894"/>
              <a:ext cx="556270" cy="450"/>
            </a:xfrm>
            <a:prstGeom prst="straightConnector1">
              <a:avLst/>
            </a:prstGeom>
            <a:noFill/>
            <a:ln w="19050" cap="sq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FE150AE-BDF8-460F-9377-E65C90D1CB5B}"/>
                </a:ext>
              </a:extLst>
            </p:cNvPr>
            <p:cNvCxnSpPr/>
            <p:nvPr/>
          </p:nvCxnSpPr>
          <p:spPr>
            <a:xfrm flipV="1">
              <a:off x="2553015" y="2578694"/>
              <a:ext cx="556270" cy="450"/>
            </a:xfrm>
            <a:prstGeom prst="straightConnector1">
              <a:avLst/>
            </a:prstGeom>
            <a:noFill/>
            <a:ln w="19050" cap="sq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E848FDF-6994-4D25-B0A7-088205268433}"/>
                </a:ext>
              </a:extLst>
            </p:cNvPr>
            <p:cNvCxnSpPr/>
            <p:nvPr/>
          </p:nvCxnSpPr>
          <p:spPr>
            <a:xfrm flipV="1">
              <a:off x="2553015" y="1740494"/>
              <a:ext cx="556270" cy="450"/>
            </a:xfrm>
            <a:prstGeom prst="straightConnector1">
              <a:avLst/>
            </a:prstGeom>
            <a:noFill/>
            <a:ln w="19050" cap="sq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19F4941-7893-41F4-A8C5-409BBB8FDDA4}"/>
                </a:ext>
              </a:extLst>
            </p:cNvPr>
            <p:cNvCxnSpPr>
              <a:stCxn id="83" idx="3"/>
              <a:endCxn id="103" idx="1"/>
            </p:cNvCxnSpPr>
            <p:nvPr/>
          </p:nvCxnSpPr>
          <p:spPr>
            <a:xfrm>
              <a:off x="5053785" y="4255319"/>
              <a:ext cx="562622" cy="0"/>
            </a:xfrm>
            <a:prstGeom prst="straightConnector1">
              <a:avLst/>
            </a:prstGeom>
            <a:noFill/>
            <a:ln w="19050" cap="sq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64234A4-7255-46B4-99F5-89C7E6597230}"/>
                </a:ext>
              </a:extLst>
            </p:cNvPr>
            <p:cNvCxnSpPr/>
            <p:nvPr/>
          </p:nvCxnSpPr>
          <p:spPr>
            <a:xfrm flipV="1">
              <a:off x="2553015" y="4255094"/>
              <a:ext cx="556270" cy="450"/>
            </a:xfrm>
            <a:prstGeom prst="straightConnector1">
              <a:avLst/>
            </a:prstGeom>
            <a:noFill/>
            <a:ln w="19050" cap="sq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09F7022-4276-4B7F-ABFE-75345B820477}"/>
                </a:ext>
              </a:extLst>
            </p:cNvPr>
            <p:cNvSpPr/>
            <p:nvPr/>
          </p:nvSpPr>
          <p:spPr>
            <a:xfrm>
              <a:off x="3109284" y="1534170"/>
              <a:ext cx="1944500" cy="413100"/>
            </a:xfrm>
            <a:prstGeom prst="rect">
              <a:avLst/>
            </a:prstGeom>
            <a:solidFill>
              <a:srgbClr val="0460A9"/>
            </a:solidFill>
            <a:ln w="12700" cap="sq" cmpd="sng" algn="ctr">
              <a:solidFill>
                <a:srgbClr val="0460A9">
                  <a:lumMod val="50000"/>
                </a:srgbClr>
              </a:solidFill>
              <a:prstDash val="solid"/>
            </a:ln>
            <a:effectLst/>
          </p:spPr>
          <p:txBody>
            <a:bodyPr wrap="square" lIns="72000" tIns="72000" rIns="72000" bIns="72000" rtlCol="0" anchor="ctr">
              <a:no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67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Predictive model fitted to industry data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A769615-19C7-4FAC-9FEC-E666B5E4B8DB}"/>
                </a:ext>
              </a:extLst>
            </p:cNvPr>
            <p:cNvSpPr/>
            <p:nvPr/>
          </p:nvSpPr>
          <p:spPr>
            <a:xfrm>
              <a:off x="3109285" y="2372369"/>
              <a:ext cx="1944500" cy="413100"/>
            </a:xfrm>
            <a:prstGeom prst="rect">
              <a:avLst/>
            </a:prstGeom>
            <a:solidFill>
              <a:srgbClr val="669900"/>
            </a:solidFill>
            <a:ln w="12700" cap="sq" cmpd="sng" algn="ctr">
              <a:solidFill>
                <a:srgbClr val="003300"/>
              </a:solidFill>
              <a:prstDash val="solid"/>
            </a:ln>
            <a:effectLst/>
          </p:spPr>
          <p:txBody>
            <a:bodyPr wrap="square" lIns="72000" tIns="72000" rIns="72000" bIns="72000" rtlCol="0" anchor="ctr">
              <a:no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67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Bayesian analysis: prob of meeting TPP</a:t>
              </a:r>
              <a:endParaRPr kumimoji="0" lang="en-GB" sz="1067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626454-3690-48AB-9F2F-15B8B4D022D2}"/>
                </a:ext>
              </a:extLst>
            </p:cNvPr>
            <p:cNvSpPr/>
            <p:nvPr/>
          </p:nvSpPr>
          <p:spPr>
            <a:xfrm>
              <a:off x="3109285" y="3210569"/>
              <a:ext cx="1944500" cy="413100"/>
            </a:xfrm>
            <a:prstGeom prst="rect">
              <a:avLst/>
            </a:prstGeom>
            <a:solidFill>
              <a:srgbClr val="CC9900"/>
            </a:solidFill>
            <a:ln w="12700" cap="sq" cmpd="sng" algn="ctr">
              <a:solidFill>
                <a:srgbClr val="664400"/>
              </a:solidFill>
              <a:prstDash val="solid"/>
            </a:ln>
            <a:effectLst/>
          </p:spPr>
          <p:txBody>
            <a:bodyPr wrap="square" lIns="72000" tIns="72000" rIns="72000" bIns="72000" rtlCol="0" anchor="ctr">
              <a:no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67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Adjustment algorithm</a:t>
              </a:r>
            </a:p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67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calibrated by experts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6BDCB0B-05CE-42C7-87F2-150B188B0874}"/>
                </a:ext>
              </a:extLst>
            </p:cNvPr>
            <p:cNvSpPr/>
            <p:nvPr/>
          </p:nvSpPr>
          <p:spPr>
            <a:xfrm>
              <a:off x="607105" y="1533719"/>
              <a:ext cx="1945911" cy="414000"/>
            </a:xfrm>
            <a:prstGeom prst="rect">
              <a:avLst/>
            </a:prstGeom>
            <a:solidFill>
              <a:srgbClr val="0460A9"/>
            </a:solidFill>
            <a:ln w="12700" cap="sq" cmpd="sng" algn="ctr">
              <a:solidFill>
                <a:srgbClr val="0460A9">
                  <a:lumMod val="50000"/>
                </a:srgbClr>
              </a:solidFill>
              <a:prstDash val="solid"/>
            </a:ln>
            <a:effectLst/>
          </p:spPr>
          <p:txBody>
            <a:bodyPr wrap="square" lIns="72000" tIns="72000" rIns="72000" bIns="72000" rtlCol="0" anchor="ctr">
              <a:no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67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7 program characteristics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BC30BC-7A77-487D-8D27-FBDABF977E25}"/>
                </a:ext>
              </a:extLst>
            </p:cNvPr>
            <p:cNvSpPr/>
            <p:nvPr/>
          </p:nvSpPr>
          <p:spPr>
            <a:xfrm>
              <a:off x="607105" y="2371919"/>
              <a:ext cx="1945911" cy="414000"/>
            </a:xfrm>
            <a:prstGeom prst="rect">
              <a:avLst/>
            </a:prstGeom>
            <a:solidFill>
              <a:srgbClr val="669900"/>
            </a:solidFill>
            <a:ln w="12700" cap="sq" cmpd="sng" algn="ctr">
              <a:solidFill>
                <a:srgbClr val="003300"/>
              </a:solidFill>
              <a:prstDash val="solid"/>
            </a:ln>
            <a:effectLst/>
          </p:spPr>
          <p:txBody>
            <a:bodyPr wrap="square" lIns="72000" tIns="72000" rIns="72000" bIns="72000" rtlCol="0" anchor="ctr">
              <a:noAutofit/>
            </a:bodyPr>
            <a:lstStyle/>
            <a:p>
              <a:pPr marL="0" marR="0" lvl="0" indent="0" algn="ctr" defTabSz="191553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67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Pivotal / Phase 3 risks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40EB99B-54E0-4E85-BD85-D339CD205595}"/>
                </a:ext>
              </a:extLst>
            </p:cNvPr>
            <p:cNvSpPr/>
            <p:nvPr/>
          </p:nvSpPr>
          <p:spPr>
            <a:xfrm>
              <a:off x="607105" y="3210119"/>
              <a:ext cx="1945911" cy="414000"/>
            </a:xfrm>
            <a:prstGeom prst="rect">
              <a:avLst/>
            </a:prstGeom>
            <a:solidFill>
              <a:srgbClr val="CC9900"/>
            </a:solidFill>
            <a:ln w="12700" cap="sq" cmpd="sng" algn="ctr">
              <a:solidFill>
                <a:srgbClr val="664400"/>
              </a:solidFill>
              <a:prstDash val="solid"/>
            </a:ln>
            <a:effectLst/>
          </p:spPr>
          <p:txBody>
            <a:bodyPr wrap="square" lIns="72000" tIns="72000" rIns="72000" bIns="72000" rtlCol="0" anchor="ctr">
              <a:noAutofit/>
            </a:bodyPr>
            <a:lstStyle/>
            <a:p>
              <a:pPr marL="0" marR="0" lvl="0" indent="0" algn="ctr" defTabSz="191553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67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Beyond Pivotal / Ph 3 risks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2B3AA32-3CEF-40A1-8A4E-3F31AE9A26AE}"/>
                </a:ext>
              </a:extLst>
            </p:cNvPr>
            <p:cNvSpPr/>
            <p:nvPr/>
          </p:nvSpPr>
          <p:spPr>
            <a:xfrm>
              <a:off x="3109285" y="4048769"/>
              <a:ext cx="1944500" cy="413100"/>
            </a:xfrm>
            <a:prstGeom prst="rect">
              <a:avLst/>
            </a:prstGeom>
            <a:solidFill>
              <a:srgbClr val="FF6600"/>
            </a:solidFill>
            <a:ln w="12700" cap="sq" cmpd="sng" algn="ctr">
              <a:solidFill>
                <a:srgbClr val="663300"/>
              </a:solidFill>
              <a:prstDash val="solid"/>
            </a:ln>
            <a:effectLst/>
          </p:spPr>
          <p:txBody>
            <a:bodyPr wrap="square" lIns="72000" tIns="72000" rIns="72000" bIns="72000" rtlCol="0" anchor="ctr">
              <a:no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67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Subjective adjustment</a:t>
              </a:r>
              <a:endPara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7CA84FA-0E79-4D53-BD52-E7336B6CFC88}"/>
                </a:ext>
              </a:extLst>
            </p:cNvPr>
            <p:cNvSpPr/>
            <p:nvPr/>
          </p:nvSpPr>
          <p:spPr>
            <a:xfrm>
              <a:off x="607105" y="4048319"/>
              <a:ext cx="1945911" cy="414000"/>
            </a:xfrm>
            <a:prstGeom prst="rect">
              <a:avLst/>
            </a:prstGeom>
            <a:solidFill>
              <a:srgbClr val="FF6600"/>
            </a:solidFill>
            <a:ln w="12700" cap="sq" cmpd="sng" algn="ctr">
              <a:solidFill>
                <a:srgbClr val="663300"/>
              </a:solidFill>
              <a:prstDash val="solid"/>
            </a:ln>
            <a:effectLst/>
          </p:spPr>
          <p:txBody>
            <a:bodyPr wrap="square" lIns="72000" tIns="72000" rIns="72000" bIns="72000" rtlCol="0" anchor="ctr">
              <a:no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67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Unaccounted risks / data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D348205-842B-4BE9-B2C3-A66B050D6D3A}"/>
                </a:ext>
              </a:extLst>
            </p:cNvPr>
            <p:cNvSpPr/>
            <p:nvPr/>
          </p:nvSpPr>
          <p:spPr>
            <a:xfrm>
              <a:off x="602159" y="1019875"/>
              <a:ext cx="1945912" cy="285245"/>
            </a:xfrm>
            <a:prstGeom prst="rect">
              <a:avLst/>
            </a:prstGeom>
            <a:noFill/>
            <a:ln w="12700" cap="sq" cmpd="sng" algn="ctr">
              <a:noFill/>
              <a:prstDash val="solid"/>
            </a:ln>
            <a:effectLst/>
          </p:spPr>
          <p:txBody>
            <a:bodyPr wrap="square" lIns="48000" tIns="48000" rIns="48000" bIns="48000" rtlCol="0" anchor="b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67" b="1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Information added</a:t>
              </a:r>
              <a:endParaRPr kumimoji="0" lang="en-US" sz="1067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8ACC288-F147-4382-9CF2-5806CF4C4C5B}"/>
                </a:ext>
              </a:extLst>
            </p:cNvPr>
            <p:cNvSpPr/>
            <p:nvPr/>
          </p:nvSpPr>
          <p:spPr>
            <a:xfrm>
              <a:off x="3109287" y="1019875"/>
              <a:ext cx="1944501" cy="285245"/>
            </a:xfrm>
            <a:prstGeom prst="rect">
              <a:avLst/>
            </a:prstGeom>
            <a:noFill/>
            <a:ln w="12700" cap="sq" cmpd="sng" algn="ctr">
              <a:noFill/>
              <a:prstDash val="solid"/>
            </a:ln>
            <a:effectLst/>
          </p:spPr>
          <p:txBody>
            <a:bodyPr wrap="square" lIns="48000" tIns="48000" rIns="48000" bIns="48000" rtlCol="0" anchor="b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67" b="1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How</a:t>
              </a:r>
              <a:endParaRPr kumimoji="0" lang="en-US" sz="1067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013E485-C9C5-4A19-BF9A-B984EF166487}"/>
                </a:ext>
              </a:extLst>
            </p:cNvPr>
            <p:cNvSpPr/>
            <p:nvPr/>
          </p:nvSpPr>
          <p:spPr>
            <a:xfrm>
              <a:off x="5616407" y="1019874"/>
              <a:ext cx="1945912" cy="285245"/>
            </a:xfrm>
            <a:prstGeom prst="rect">
              <a:avLst/>
            </a:prstGeom>
            <a:noFill/>
            <a:ln w="12700" cap="sq" cmpd="sng" algn="ctr">
              <a:noFill/>
              <a:prstDash val="solid"/>
            </a:ln>
            <a:effectLst/>
          </p:spPr>
          <p:txBody>
            <a:bodyPr wrap="square" lIns="48000" tIns="48000" rIns="48000" bIns="48000" rtlCol="0" anchor="b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67" b="1" i="0" u="sng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PoS</a:t>
              </a:r>
              <a:r>
                <a:rPr kumimoji="0" lang="en-GB" sz="1067" b="1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at end of Ph2</a:t>
              </a:r>
              <a:endParaRPr kumimoji="0" lang="en-US" sz="1067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B6F2C59-F40C-4DFD-B5CD-06E6AD11A5BE}"/>
                </a:ext>
              </a:extLst>
            </p:cNvPr>
            <p:cNvSpPr/>
            <p:nvPr/>
          </p:nvSpPr>
          <p:spPr>
            <a:xfrm>
              <a:off x="5616407" y="2167903"/>
              <a:ext cx="1945912" cy="280215"/>
            </a:xfrm>
            <a:prstGeom prst="rect">
              <a:avLst/>
            </a:prstGeom>
            <a:noFill/>
            <a:ln w="12700" cap="sq" cmpd="sng" algn="ctr">
              <a:noFill/>
              <a:prstDash val="solid"/>
            </a:ln>
            <a:effectLst/>
          </p:spPr>
          <p:txBody>
            <a:bodyPr wrap="square" rtlCol="0" anchor="b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67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Step 2 estimate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A31F2D13-6C61-4F86-9D3D-84ED16FB9969}"/>
                </a:ext>
              </a:extLst>
            </p:cNvPr>
            <p:cNvCxnSpPr>
              <a:stCxn id="78" idx="3"/>
              <a:endCxn id="107" idx="1"/>
            </p:cNvCxnSpPr>
            <p:nvPr/>
          </p:nvCxnSpPr>
          <p:spPr>
            <a:xfrm>
              <a:off x="5053785" y="2578919"/>
              <a:ext cx="562622" cy="0"/>
            </a:xfrm>
            <a:prstGeom prst="straightConnector1">
              <a:avLst/>
            </a:prstGeom>
            <a:noFill/>
            <a:ln w="19050" cap="sq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4417FEB-7990-4B6E-B74F-9BFBF64438AD}"/>
                </a:ext>
              </a:extLst>
            </p:cNvPr>
            <p:cNvGrpSpPr/>
            <p:nvPr/>
          </p:nvGrpSpPr>
          <p:grpSpPr>
            <a:xfrm>
              <a:off x="5616407" y="1632719"/>
              <a:ext cx="1945911" cy="216000"/>
              <a:chOff x="4644008" y="1788200"/>
              <a:chExt cx="1296144" cy="180000"/>
            </a:xfrm>
          </p:grpSpPr>
          <p:sp>
            <p:nvSpPr>
              <p:cNvPr id="108" name="Pentagon 165">
                <a:extLst>
                  <a:ext uri="{FF2B5EF4-FFF2-40B4-BE49-F238E27FC236}">
                    <a16:creationId xmlns:a16="http://schemas.microsoft.com/office/drawing/2014/main" id="{693C2167-4947-44A6-A6F1-58FA2BC7A301}"/>
                  </a:ext>
                </a:extLst>
              </p:cNvPr>
              <p:cNvSpPr/>
              <p:nvPr/>
            </p:nvSpPr>
            <p:spPr>
              <a:xfrm>
                <a:off x="5040080" y="1788200"/>
                <a:ext cx="900072" cy="180000"/>
              </a:xfrm>
              <a:prstGeom prst="homePlate">
                <a:avLst/>
              </a:prstGeom>
              <a:solidFill>
                <a:srgbClr val="0460A9"/>
              </a:solidFill>
              <a:ln w="12700" cap="sq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lIns="108000" rIns="108000" rtlCol="0" anchor="ctr"/>
              <a:lstStyle/>
              <a:p>
                <a:pPr marL="0" marR="0" lvl="0" indent="0" algn="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09" name="Pentagon 166">
                <a:extLst>
                  <a:ext uri="{FF2B5EF4-FFF2-40B4-BE49-F238E27FC236}">
                    <a16:creationId xmlns:a16="http://schemas.microsoft.com/office/drawing/2014/main" id="{B87969BC-3602-46D3-B595-76D3CD5AE05A}"/>
                  </a:ext>
                </a:extLst>
              </p:cNvPr>
              <p:cNvSpPr/>
              <p:nvPr/>
            </p:nvSpPr>
            <p:spPr>
              <a:xfrm>
                <a:off x="4644008" y="1788200"/>
                <a:ext cx="504000" cy="180000"/>
              </a:xfrm>
              <a:prstGeom prst="homePlate">
                <a:avLst/>
              </a:prstGeom>
              <a:solidFill>
                <a:srgbClr val="FFFFFF">
                  <a:lumMod val="75000"/>
                </a:srgbClr>
              </a:solidFill>
              <a:ln w="12700" cap="sq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lIns="108000" rIns="108000" rtlCol="0" anchor="ctr"/>
              <a:lstStyle/>
              <a:p>
                <a:pPr marL="0" marR="0" lvl="0" indent="0" algn="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AE1AEA06-871F-4031-9C83-4AD52F35FDD8}"/>
                </a:ext>
              </a:extLst>
            </p:cNvPr>
            <p:cNvGrpSpPr/>
            <p:nvPr/>
          </p:nvGrpSpPr>
          <p:grpSpPr>
            <a:xfrm>
              <a:off x="5616407" y="2470919"/>
              <a:ext cx="1945911" cy="216000"/>
              <a:chOff x="4644008" y="1788200"/>
              <a:chExt cx="1296144" cy="180000"/>
            </a:xfrm>
          </p:grpSpPr>
          <p:sp>
            <p:nvSpPr>
              <p:cNvPr id="106" name="Pentagon 171">
                <a:extLst>
                  <a:ext uri="{FF2B5EF4-FFF2-40B4-BE49-F238E27FC236}">
                    <a16:creationId xmlns:a16="http://schemas.microsoft.com/office/drawing/2014/main" id="{D53395B0-C8DB-475C-9271-5A96E4FDB842}"/>
                  </a:ext>
                </a:extLst>
              </p:cNvPr>
              <p:cNvSpPr/>
              <p:nvPr/>
            </p:nvSpPr>
            <p:spPr>
              <a:xfrm>
                <a:off x="5040080" y="1788200"/>
                <a:ext cx="900072" cy="180000"/>
              </a:xfrm>
              <a:prstGeom prst="homePlate">
                <a:avLst/>
              </a:prstGeom>
              <a:solidFill>
                <a:srgbClr val="669900"/>
              </a:solidFill>
              <a:ln w="12700" cap="sq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lIns="108000" rIns="108000" rtlCol="0" anchor="ctr"/>
              <a:lstStyle/>
              <a:p>
                <a:pPr marL="0" marR="0" lvl="0" indent="0" algn="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07" name="Pentagon 172">
                <a:extLst>
                  <a:ext uri="{FF2B5EF4-FFF2-40B4-BE49-F238E27FC236}">
                    <a16:creationId xmlns:a16="http://schemas.microsoft.com/office/drawing/2014/main" id="{3D3BAC60-EDB0-40E5-8AD0-FAC8E98C14A8}"/>
                  </a:ext>
                </a:extLst>
              </p:cNvPr>
              <p:cNvSpPr/>
              <p:nvPr/>
            </p:nvSpPr>
            <p:spPr>
              <a:xfrm>
                <a:off x="4644008" y="1788200"/>
                <a:ext cx="504000" cy="180000"/>
              </a:xfrm>
              <a:prstGeom prst="homePlate">
                <a:avLst/>
              </a:prstGeom>
              <a:solidFill>
                <a:srgbClr val="FFFFFF">
                  <a:lumMod val="75000"/>
                </a:srgbClr>
              </a:solidFill>
              <a:ln w="12700" cap="sq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lIns="108000" rIns="108000" rtlCol="0" anchor="ctr"/>
              <a:lstStyle/>
              <a:p>
                <a:pPr marL="0" marR="0" lvl="0" indent="0" algn="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28D78C2-14C4-477F-BD76-61A7A58C782E}"/>
                </a:ext>
              </a:extLst>
            </p:cNvPr>
            <p:cNvSpPr/>
            <p:nvPr/>
          </p:nvSpPr>
          <p:spPr>
            <a:xfrm>
              <a:off x="5616407" y="1329704"/>
              <a:ext cx="1945912" cy="280215"/>
            </a:xfrm>
            <a:prstGeom prst="rect">
              <a:avLst/>
            </a:prstGeom>
            <a:noFill/>
            <a:ln w="12700" cap="sq" cmpd="sng" algn="ctr">
              <a:noFill/>
              <a:prstDash val="solid"/>
            </a:ln>
            <a:effectLst/>
          </p:spPr>
          <p:txBody>
            <a:bodyPr wrap="square" rtlCol="0" anchor="b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67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Step 1 estimate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71138E9-14DF-49A2-8701-DADC7AEBB0F7}"/>
                </a:ext>
              </a:extLst>
            </p:cNvPr>
            <p:cNvSpPr/>
            <p:nvPr/>
          </p:nvSpPr>
          <p:spPr>
            <a:xfrm>
              <a:off x="5616407" y="3006104"/>
              <a:ext cx="1945912" cy="280215"/>
            </a:xfrm>
            <a:prstGeom prst="rect">
              <a:avLst/>
            </a:prstGeom>
            <a:noFill/>
            <a:ln w="12700" cap="sq" cmpd="sng" algn="ctr">
              <a:noFill/>
              <a:prstDash val="solid"/>
            </a:ln>
            <a:effectLst/>
          </p:spPr>
          <p:txBody>
            <a:bodyPr wrap="square" rtlCol="0" anchor="b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67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Step 3 estimate</a:t>
              </a: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DDF6B783-67D5-4ECE-9DF8-B4688F32872B}"/>
                </a:ext>
              </a:extLst>
            </p:cNvPr>
            <p:cNvGrpSpPr/>
            <p:nvPr/>
          </p:nvGrpSpPr>
          <p:grpSpPr>
            <a:xfrm>
              <a:off x="5616407" y="3309119"/>
              <a:ext cx="1945911" cy="216000"/>
              <a:chOff x="4644008" y="1788200"/>
              <a:chExt cx="1296144" cy="180000"/>
            </a:xfrm>
          </p:grpSpPr>
          <p:sp>
            <p:nvSpPr>
              <p:cNvPr id="104" name="Pentagon 181">
                <a:extLst>
                  <a:ext uri="{FF2B5EF4-FFF2-40B4-BE49-F238E27FC236}">
                    <a16:creationId xmlns:a16="http://schemas.microsoft.com/office/drawing/2014/main" id="{1BE2C0FF-39AD-433C-9468-D9A4E020A9E8}"/>
                  </a:ext>
                </a:extLst>
              </p:cNvPr>
              <p:cNvSpPr/>
              <p:nvPr/>
            </p:nvSpPr>
            <p:spPr>
              <a:xfrm>
                <a:off x="5040080" y="1788200"/>
                <a:ext cx="900072" cy="180000"/>
              </a:xfrm>
              <a:prstGeom prst="homePlate">
                <a:avLst/>
              </a:prstGeom>
              <a:solidFill>
                <a:srgbClr val="CC9900"/>
              </a:solidFill>
              <a:ln w="12700" cap="sq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lIns="108000" rIns="108000" rtlCol="0" anchor="ctr"/>
              <a:lstStyle/>
              <a:p>
                <a:pPr marL="0" marR="0" lvl="0" indent="0" algn="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05" name="Pentagon 182">
                <a:extLst>
                  <a:ext uri="{FF2B5EF4-FFF2-40B4-BE49-F238E27FC236}">
                    <a16:creationId xmlns:a16="http://schemas.microsoft.com/office/drawing/2014/main" id="{9843C2F7-AC20-4F6B-82CD-B2319324DAEE}"/>
                  </a:ext>
                </a:extLst>
              </p:cNvPr>
              <p:cNvSpPr/>
              <p:nvPr/>
            </p:nvSpPr>
            <p:spPr>
              <a:xfrm>
                <a:off x="4644008" y="1788200"/>
                <a:ext cx="504000" cy="180000"/>
              </a:xfrm>
              <a:prstGeom prst="homePlate">
                <a:avLst/>
              </a:prstGeom>
              <a:solidFill>
                <a:srgbClr val="FFFFFF">
                  <a:lumMod val="75000"/>
                </a:srgbClr>
              </a:solidFill>
              <a:ln w="12700" cap="sq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lIns="108000" rIns="108000" rtlCol="0" anchor="ctr"/>
              <a:lstStyle/>
              <a:p>
                <a:pPr marL="0" marR="0" lvl="0" indent="0" algn="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708F51-A18D-42DB-9006-2519DCAEAFBA}"/>
                </a:ext>
              </a:extLst>
            </p:cNvPr>
            <p:cNvSpPr/>
            <p:nvPr/>
          </p:nvSpPr>
          <p:spPr>
            <a:xfrm>
              <a:off x="5616407" y="3844306"/>
              <a:ext cx="1945912" cy="280215"/>
            </a:xfrm>
            <a:prstGeom prst="rect">
              <a:avLst/>
            </a:prstGeom>
            <a:noFill/>
            <a:ln w="12700" cap="sq" cmpd="sng" algn="ctr">
              <a:noFill/>
              <a:prstDash val="solid"/>
            </a:ln>
            <a:effectLst/>
          </p:spPr>
          <p:txBody>
            <a:bodyPr wrap="square" rtlCol="0" anchor="b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67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Final estimate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C3877395-F34B-4E0F-9917-AD55F58D9850}"/>
                </a:ext>
              </a:extLst>
            </p:cNvPr>
            <p:cNvGrpSpPr/>
            <p:nvPr/>
          </p:nvGrpSpPr>
          <p:grpSpPr>
            <a:xfrm>
              <a:off x="5616407" y="4147319"/>
              <a:ext cx="1945911" cy="216000"/>
              <a:chOff x="4644008" y="1788200"/>
              <a:chExt cx="1296144" cy="180000"/>
            </a:xfrm>
          </p:grpSpPr>
          <p:sp>
            <p:nvSpPr>
              <p:cNvPr id="102" name="Pentagon 185">
                <a:extLst>
                  <a:ext uri="{FF2B5EF4-FFF2-40B4-BE49-F238E27FC236}">
                    <a16:creationId xmlns:a16="http://schemas.microsoft.com/office/drawing/2014/main" id="{62F82598-9042-4A89-8A41-AE0A254F8653}"/>
                  </a:ext>
                </a:extLst>
              </p:cNvPr>
              <p:cNvSpPr/>
              <p:nvPr/>
            </p:nvSpPr>
            <p:spPr>
              <a:xfrm>
                <a:off x="5040080" y="1788200"/>
                <a:ext cx="900072" cy="180000"/>
              </a:xfrm>
              <a:prstGeom prst="homePlate">
                <a:avLst/>
              </a:prstGeom>
              <a:solidFill>
                <a:srgbClr val="FF6600"/>
              </a:solidFill>
              <a:ln w="12700" cap="sq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lIns="108000" rIns="108000" rtlCol="0" anchor="ctr"/>
              <a:lstStyle/>
              <a:p>
                <a:pPr marL="0" marR="0" lvl="0" indent="0" algn="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03" name="Pentagon 186">
                <a:extLst>
                  <a:ext uri="{FF2B5EF4-FFF2-40B4-BE49-F238E27FC236}">
                    <a16:creationId xmlns:a16="http://schemas.microsoft.com/office/drawing/2014/main" id="{1CDE6C1D-0619-4EB7-943B-18D906B3FD7B}"/>
                  </a:ext>
                </a:extLst>
              </p:cNvPr>
              <p:cNvSpPr/>
              <p:nvPr/>
            </p:nvSpPr>
            <p:spPr>
              <a:xfrm>
                <a:off x="4644008" y="1788200"/>
                <a:ext cx="504000" cy="180000"/>
              </a:xfrm>
              <a:prstGeom prst="homePlate">
                <a:avLst/>
              </a:prstGeom>
              <a:solidFill>
                <a:srgbClr val="FFFFFF">
                  <a:lumMod val="75000"/>
                </a:srgbClr>
              </a:solidFill>
              <a:ln w="12700" cap="sq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lIns="108000" rIns="108000" rtlCol="0" anchor="ctr"/>
              <a:lstStyle/>
              <a:p>
                <a:pPr marL="0" marR="0" lvl="0" indent="0" algn="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364BFFE-6629-4773-869D-DFC448A2FECA}"/>
                </a:ext>
              </a:extLst>
            </p:cNvPr>
            <p:cNvSpPr/>
            <p:nvPr/>
          </p:nvSpPr>
          <p:spPr>
            <a:xfrm>
              <a:off x="3109287" y="3726793"/>
              <a:ext cx="1926957" cy="280215"/>
            </a:xfrm>
            <a:prstGeom prst="rect">
              <a:avLst/>
            </a:prstGeom>
            <a:noFill/>
            <a:ln w="12700" cap="sq" cmpd="sng" algn="ctr">
              <a:noFill/>
              <a:prstDash val="solid"/>
            </a:ln>
            <a:effectLst/>
          </p:spPr>
          <p:txBody>
            <a:bodyPr wrap="square" rtlCol="0" anchor="b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67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Exceptions only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609B9017-C211-4614-9452-14C52198B63E}"/>
                </a:ext>
              </a:extLst>
            </p:cNvPr>
            <p:cNvSpPr/>
            <p:nvPr/>
          </p:nvSpPr>
          <p:spPr>
            <a:xfrm>
              <a:off x="423082" y="1428750"/>
              <a:ext cx="319734" cy="311743"/>
            </a:xfrm>
            <a:prstGeom prst="ellipse">
              <a:avLst/>
            </a:prstGeom>
            <a:solidFill>
              <a:srgbClr val="0460A9">
                <a:lumMod val="50000"/>
              </a:srgbClr>
            </a:solidFill>
            <a:ln w="19050" cap="sq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33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1</a:t>
              </a:r>
              <a:endParaRPr kumimoji="0" lang="en-US" sz="1333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669D638-5BAD-4064-8B88-A7862CD8C049}"/>
                </a:ext>
              </a:extLst>
            </p:cNvPr>
            <p:cNvSpPr/>
            <p:nvPr/>
          </p:nvSpPr>
          <p:spPr>
            <a:xfrm>
              <a:off x="423082" y="2266950"/>
              <a:ext cx="319734" cy="311743"/>
            </a:xfrm>
            <a:prstGeom prst="ellipse">
              <a:avLst/>
            </a:prstGeom>
            <a:solidFill>
              <a:srgbClr val="003300"/>
            </a:solidFill>
            <a:ln w="19050" cap="sq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33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2</a:t>
              </a:r>
              <a:endParaRPr kumimoji="0" lang="en-US" sz="1333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5F5E39CA-C25B-4693-A61D-77CF1CC1E916}"/>
                </a:ext>
              </a:extLst>
            </p:cNvPr>
            <p:cNvSpPr/>
            <p:nvPr/>
          </p:nvSpPr>
          <p:spPr>
            <a:xfrm>
              <a:off x="423082" y="3105150"/>
              <a:ext cx="319734" cy="311743"/>
            </a:xfrm>
            <a:prstGeom prst="ellipse">
              <a:avLst/>
            </a:prstGeom>
            <a:solidFill>
              <a:srgbClr val="664400"/>
            </a:solidFill>
            <a:ln w="19050" cap="sq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33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3</a:t>
              </a:r>
              <a:endParaRPr kumimoji="0" lang="en-US" sz="1333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676BF63-1DD9-46D8-BA84-BB2B98B7964E}"/>
                </a:ext>
              </a:extLst>
            </p:cNvPr>
            <p:cNvSpPr/>
            <p:nvPr/>
          </p:nvSpPr>
          <p:spPr>
            <a:xfrm>
              <a:off x="423082" y="3943350"/>
              <a:ext cx="319734" cy="311743"/>
            </a:xfrm>
            <a:prstGeom prst="ellipse">
              <a:avLst/>
            </a:prstGeom>
            <a:solidFill>
              <a:srgbClr val="663300"/>
            </a:solidFill>
            <a:ln w="19050" cap="sq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33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4</a:t>
              </a:r>
              <a:endParaRPr kumimoji="0" lang="en-US" sz="1333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23C6EAE8-C16B-4D7F-8145-B272F7841B95}"/>
              </a:ext>
            </a:extLst>
          </p:cNvPr>
          <p:cNvSpPr txBox="1"/>
          <p:nvPr/>
        </p:nvSpPr>
        <p:spPr>
          <a:xfrm>
            <a:off x="7400036" y="5727420"/>
            <a:ext cx="4565085" cy="882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rPr>
              <a:t>Hampson LV, Bornkamp B, Holzhauer B et al.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rPr>
              <a:t>Pharmaceutical Statistics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rPr>
              <a:t>2022; 21:439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rPr>
              <a:t>Holzhauer B, Hampson LV, Gosling JP et al.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rPr>
              <a:t>Pharmaceutical Statistics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rPr>
              <a:t>2022. In press. 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12FC513-9FCB-497D-AD9F-529BFBAE191B}"/>
              </a:ext>
            </a:extLst>
          </p:cNvPr>
          <p:cNvSpPr txBox="1"/>
          <p:nvPr/>
        </p:nvSpPr>
        <p:spPr>
          <a:xfrm>
            <a:off x="1" y="6509809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Slide 6</a:t>
            </a:r>
          </a:p>
        </p:txBody>
      </p:sp>
    </p:spTree>
    <p:extLst>
      <p:ext uri="{BB962C8B-B14F-4D97-AF65-F5344CB8AC3E}">
        <p14:creationId xmlns:p14="http://schemas.microsoft.com/office/powerpoint/2010/main" val="122284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960383d61_2_1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dirty="0"/>
              <a:t>Trial with Normal endpoints</a:t>
            </a:r>
            <a:endParaRPr dirty="0"/>
          </a:p>
        </p:txBody>
      </p:sp>
      <p:cxnSp>
        <p:nvCxnSpPr>
          <p:cNvPr id="219" name="Google Shape;219;g12960383d61_2_128"/>
          <p:cNvCxnSpPr/>
          <p:nvPr/>
        </p:nvCxnSpPr>
        <p:spPr>
          <a:xfrm>
            <a:off x="673768" y="1450057"/>
            <a:ext cx="10118558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210;g12960383d61_2_121">
                <a:extLst>
                  <a:ext uri="{FF2B5EF4-FFF2-40B4-BE49-F238E27FC236}">
                    <a16:creationId xmlns:a16="http://schemas.microsoft.com/office/drawing/2014/main" id="{E83A8788-1655-BA25-F5E8-5169D58274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2120" y="1806408"/>
                <a:ext cx="12029880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228600" indent="-228600">
                  <a:spcBef>
                    <a:spcPts val="0"/>
                  </a:spcBef>
                  <a:buSzPts val="2800"/>
                </a:pPr>
                <a:r>
                  <a:rPr lang="en-GB" dirty="0"/>
                  <a:t>Trial to lower diastolic blood pressure</a:t>
                </a:r>
              </a:p>
              <a:p>
                <a:pPr marL="228600" indent="-228600">
                  <a:spcBef>
                    <a:spcPts val="0"/>
                  </a:spcBef>
                  <a:buSzPts val="2800"/>
                </a:pPr>
                <a:endParaRPr lang="en-GB" dirty="0"/>
              </a:p>
              <a:p>
                <a:pPr marL="228600" indent="-228600">
                  <a:spcBef>
                    <a:spcPts val="0"/>
                  </a:spcBef>
                  <a:buSzPts val="2800"/>
                </a:pPr>
                <a:r>
                  <a:rPr lang="en-GB" dirty="0"/>
                  <a:t>Control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GB" dirty="0"/>
                  <a:t> and treatment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GB" dirty="0"/>
              </a:p>
              <a:p>
                <a:pPr marL="228600" indent="-228600">
                  <a:spcBef>
                    <a:spcPts val="0"/>
                  </a:spcBef>
                  <a:buSzPts val="2800"/>
                </a:pPr>
                <a:endParaRPr lang="en-GB" dirty="0"/>
              </a:p>
              <a:p>
                <a:pPr marL="228600" indent="-228600">
                  <a:spcBef>
                    <a:spcPts val="0"/>
                  </a:spcBef>
                  <a:buSzPts val="2800"/>
                </a:pPr>
                <a:r>
                  <a:rPr lang="en-GB" dirty="0"/>
                  <a:t>We define the mean difference between control and treatment 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dirty="0"/>
              </a:p>
              <a:p>
                <a:pPr marL="228600" indent="-228600">
                  <a:spcBef>
                    <a:spcPts val="0"/>
                  </a:spcBef>
                  <a:buSzPts val="2800"/>
                </a:pPr>
                <a:endParaRPr lang="en-GB" dirty="0"/>
              </a:p>
              <a:p>
                <a:pPr marL="228600" indent="-228600">
                  <a:spcBef>
                    <a:spcPts val="0"/>
                  </a:spcBef>
                  <a:buSzPts val="2800"/>
                </a:pPr>
                <a:r>
                  <a:rPr lang="en-GB" dirty="0"/>
                  <a:t>There is a lot of literature on eliciting judgments about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GB" dirty="0"/>
              </a:p>
              <a:p>
                <a:pPr marL="228600" indent="-228600">
                  <a:spcBef>
                    <a:spcPts val="0"/>
                  </a:spcBef>
                  <a:buSzPts val="2800"/>
                </a:pPr>
                <a:endParaRPr lang="en-GB" dirty="0"/>
              </a:p>
              <a:p>
                <a:pPr marL="228600" indent="-228600">
                  <a:spcBef>
                    <a:spcPts val="0"/>
                  </a:spcBef>
                  <a:buSzPts val="2800"/>
                </a:pPr>
                <a:r>
                  <a:rPr lang="en-GB" dirty="0"/>
                  <a:t>However, little work has been done on eliciting beliefs about variances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228600" indent="-228600">
                  <a:spcBef>
                    <a:spcPts val="0"/>
                  </a:spcBef>
                  <a:buSzPts val="2800"/>
                </a:pPr>
                <a:endParaRPr lang="en-GB" dirty="0"/>
              </a:p>
              <a:p>
                <a:pPr marL="228600" indent="-228600">
                  <a:spcBef>
                    <a:spcPts val="0"/>
                  </a:spcBef>
                  <a:buSzPts val="2800"/>
                </a:pPr>
                <a:endParaRPr lang="en-GB" dirty="0"/>
              </a:p>
            </p:txBody>
          </p:sp>
        </mc:Choice>
        <mc:Fallback xmlns="">
          <p:sp>
            <p:nvSpPr>
              <p:cNvPr id="6" name="Google Shape;210;g12960383d61_2_121">
                <a:extLst>
                  <a:ext uri="{FF2B5EF4-FFF2-40B4-BE49-F238E27FC236}">
                    <a16:creationId xmlns:a16="http://schemas.microsoft.com/office/drawing/2014/main" id="{E83A8788-1655-BA25-F5E8-5169D5827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20" y="1806408"/>
                <a:ext cx="12029880" cy="4351338"/>
              </a:xfrm>
              <a:prstGeom prst="rect">
                <a:avLst/>
              </a:prstGeom>
              <a:blipFill>
                <a:blip r:embed="rId3"/>
                <a:stretch>
                  <a:fillRect l="-912" t="-22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EEAE7CF9-F9ED-47E9-A40D-6633F5D379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04" t="11166" r="63002" b="7583"/>
          <a:stretch/>
        </p:blipFill>
        <p:spPr>
          <a:xfrm>
            <a:off x="10694955" y="274902"/>
            <a:ext cx="1116945" cy="10849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649D57-66BF-4ABA-AB10-6E982A611956}"/>
              </a:ext>
            </a:extLst>
          </p:cNvPr>
          <p:cNvSpPr txBox="1"/>
          <p:nvPr/>
        </p:nvSpPr>
        <p:spPr>
          <a:xfrm>
            <a:off x="1" y="6509809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Slide 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960383d61_2_1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dirty="0"/>
              <a:t>Why does the variance matter? (1/2)</a:t>
            </a:r>
            <a:endParaRPr dirty="0"/>
          </a:p>
        </p:txBody>
      </p:sp>
      <p:cxnSp>
        <p:nvCxnSpPr>
          <p:cNvPr id="219" name="Google Shape;219;g12960383d61_2_128"/>
          <p:cNvCxnSpPr/>
          <p:nvPr/>
        </p:nvCxnSpPr>
        <p:spPr>
          <a:xfrm>
            <a:off x="673768" y="1450057"/>
            <a:ext cx="10118558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Google Shape;210;g12960383d61_2_121">
                <a:extLst>
                  <a:ext uri="{FF2B5EF4-FFF2-40B4-BE49-F238E27FC236}">
                    <a16:creationId xmlns:a16="http://schemas.microsoft.com/office/drawing/2014/main" id="{125321AD-28B0-F6E2-AC63-C934CEC01A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768" y="5144415"/>
                <a:ext cx="10515600" cy="16844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228600" indent="-228600">
                  <a:spcBef>
                    <a:spcPts val="0"/>
                  </a:spcBef>
                  <a:buSzPts val="28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is the same in all three plots</a:t>
                </a:r>
              </a:p>
              <a:p>
                <a:pPr marL="228600" indent="-228600">
                  <a:spcBef>
                    <a:spcPts val="0"/>
                  </a:spcBef>
                  <a:buSzPts val="2800"/>
                </a:pPr>
                <a:r>
                  <a:rPr lang="en-GB" dirty="0"/>
                  <a:t>Only difference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GB" dirty="0"/>
              </a:p>
              <a:p>
                <a:pPr marL="228600" indent="-228600">
                  <a:spcBef>
                    <a:spcPts val="0"/>
                  </a:spcBef>
                  <a:buSzPts val="2800"/>
                </a:pPr>
                <a:r>
                  <a:rPr lang="en-GB" dirty="0"/>
                  <a:t>How can we specify the spread around the mean?</a:t>
                </a:r>
              </a:p>
              <a:p>
                <a:pPr marL="228600" indent="-228600">
                  <a:spcBef>
                    <a:spcPts val="0"/>
                  </a:spcBef>
                  <a:buSzPts val="2800"/>
                </a:pPr>
                <a:endParaRPr lang="en-GB" dirty="0"/>
              </a:p>
              <a:p>
                <a:pPr marL="228600" indent="-228600">
                  <a:spcBef>
                    <a:spcPts val="0"/>
                  </a:spcBef>
                  <a:buSzPts val="2800"/>
                </a:pPr>
                <a:endParaRPr lang="en-GB" dirty="0"/>
              </a:p>
            </p:txBody>
          </p:sp>
        </mc:Choice>
        <mc:Fallback xmlns="">
          <p:sp>
            <p:nvSpPr>
              <p:cNvPr id="17" name="Google Shape;210;g12960383d61_2_121">
                <a:extLst>
                  <a:ext uri="{FF2B5EF4-FFF2-40B4-BE49-F238E27FC236}">
                    <a16:creationId xmlns:a16="http://schemas.microsoft.com/office/drawing/2014/main" id="{125321AD-28B0-F6E2-AC63-C934CEC01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68" y="5144415"/>
                <a:ext cx="10515600" cy="1684474"/>
              </a:xfrm>
              <a:prstGeom prst="rect">
                <a:avLst/>
              </a:prstGeom>
              <a:blipFill>
                <a:blip r:embed="rId3"/>
                <a:stretch>
                  <a:fillRect l="-1043" t="-61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278BB63C-FAED-4420-BE1E-2A390983B0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04" t="11166" r="63002" b="7583"/>
          <a:stretch/>
        </p:blipFill>
        <p:spPr>
          <a:xfrm>
            <a:off x="10694955" y="274902"/>
            <a:ext cx="1116945" cy="10849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A40A84-0544-4D17-A987-0CBA5281FCD1}"/>
                  </a:ext>
                </a:extLst>
              </p:cNvPr>
              <p:cNvSpPr txBox="1"/>
              <p:nvPr/>
            </p:nvSpPr>
            <p:spPr>
              <a:xfrm>
                <a:off x="4218102" y="1902241"/>
                <a:ext cx="37737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Control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90, 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Treatment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88, 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b="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A40A84-0544-4D17-A987-0CBA5281F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102" y="1902241"/>
                <a:ext cx="3773790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AF18DE-F784-46DD-A95A-06076772E16D}"/>
                  </a:ext>
                </a:extLst>
              </p:cNvPr>
              <p:cNvSpPr txBox="1"/>
              <p:nvPr/>
            </p:nvSpPr>
            <p:spPr>
              <a:xfrm>
                <a:off x="339464" y="1916310"/>
                <a:ext cx="37737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Control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90, 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Treatment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88, 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b="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AF18DE-F784-46DD-A95A-06076772E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64" y="1916310"/>
                <a:ext cx="3773790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AE857EC-663B-4298-888C-B4FB228953E0}"/>
                  </a:ext>
                </a:extLst>
              </p:cNvPr>
              <p:cNvSpPr txBox="1"/>
              <p:nvPr/>
            </p:nvSpPr>
            <p:spPr>
              <a:xfrm>
                <a:off x="8140266" y="1920522"/>
                <a:ext cx="37737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Control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90, 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Treatment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88, 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b="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AE857EC-663B-4298-888C-B4FB22895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266" y="1920522"/>
                <a:ext cx="3773790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BE1D9AD-541A-4F40-966C-74F131D55DB7}"/>
              </a:ext>
            </a:extLst>
          </p:cNvPr>
          <p:cNvSpPr txBox="1"/>
          <p:nvPr/>
        </p:nvSpPr>
        <p:spPr>
          <a:xfrm>
            <a:off x="1" y="6509809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Slide 8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78C8A966-C3BE-4C34-893A-0EEC1C46906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97686" y="2251376"/>
            <a:ext cx="3209982" cy="2646709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730A8B8A-DB68-4C5A-BDCF-E460D947E00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21769" y="2219662"/>
            <a:ext cx="3209982" cy="2646708"/>
          </a:xfrm>
          <a:prstGeom prst="rect">
            <a:avLst/>
          </a:prstGeom>
        </p:spPr>
      </p:pic>
      <p:pic>
        <p:nvPicPr>
          <p:cNvPr id="10" name="Picture 9" descr="Chart, line chart, histogram&#10;&#10;Description automatically generated">
            <a:extLst>
              <a:ext uri="{FF2B5EF4-FFF2-40B4-BE49-F238E27FC236}">
                <a16:creationId xmlns:a16="http://schemas.microsoft.com/office/drawing/2014/main" id="{79490D24-2BEE-4FD8-808F-25BBD94A3E5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4332" y="2275753"/>
            <a:ext cx="3209981" cy="264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4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5355</TotalTime>
  <Words>1278</Words>
  <Application>Microsoft Office PowerPoint</Application>
  <PresentationFormat>Widescreen</PresentationFormat>
  <Paragraphs>215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 Math</vt:lpstr>
      <vt:lpstr>Consolas</vt:lpstr>
      <vt:lpstr>Wingdings</vt:lpstr>
      <vt:lpstr>Office Theme</vt:lpstr>
      <vt:lpstr>Office Theme</vt:lpstr>
      <vt:lpstr>Assurance Methods for Clinical Trials: practical tools and new developments</vt:lpstr>
      <vt:lpstr>Introduction</vt:lpstr>
      <vt:lpstr>What is assurance?</vt:lpstr>
      <vt:lpstr>What is assurance?</vt:lpstr>
      <vt:lpstr>How do you calculate assurance?</vt:lpstr>
      <vt:lpstr>What are the barriers of using assurance in practice?</vt:lpstr>
      <vt:lpstr>Probability of Success (PoS) at Novartis</vt:lpstr>
      <vt:lpstr>Trial with Normal endpoints</vt:lpstr>
      <vt:lpstr>Why does the variance matter? (1/2)</vt:lpstr>
      <vt:lpstr>Why does the variance matter? (2/2)</vt:lpstr>
      <vt:lpstr>Choosing the interval </vt:lpstr>
      <vt:lpstr>What this interval corresponds to</vt:lpstr>
      <vt:lpstr>Eliciting σ_t^2</vt:lpstr>
      <vt:lpstr>Calculating assurance</vt:lpstr>
      <vt:lpstr>Shiny app (1/3)</vt:lpstr>
      <vt:lpstr>Shiny app (2/3)</vt:lpstr>
      <vt:lpstr>Shiny app (3/3)</vt:lpstr>
      <vt:lpstr>My current research</vt:lpstr>
      <vt:lpstr>What makes DTE hard?</vt:lpstr>
      <vt:lpstr>DTE assurance</vt:lpstr>
      <vt:lpstr>DTE assurance shiny app (1/3)</vt:lpstr>
      <vt:lpstr>DTE assurance shiny app (2/3)</vt:lpstr>
      <vt:lpstr>DTE assurance shiny app (3/3)</vt:lpstr>
      <vt:lpstr>Thank you! Any 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Assurance Methods for Clinical Trials: practical tools and new developments</dc:title>
  <dc:creator>James Salsbury</dc:creator>
  <cp:lastModifiedBy>James Salsbury</cp:lastModifiedBy>
  <cp:revision>39</cp:revision>
  <dcterms:created xsi:type="dcterms:W3CDTF">2022-05-03T14:15:48Z</dcterms:created>
  <dcterms:modified xsi:type="dcterms:W3CDTF">2022-06-07T12:23:17Z</dcterms:modified>
</cp:coreProperties>
</file>