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erriweather-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167800"/>
            <a:ext cx="8520600" cy="691500"/>
          </a:xfrm>
          <a:prstGeom prst="rect">
            <a:avLst/>
          </a:prstGeom>
        </p:spPr>
        <p:txBody>
          <a:bodyPr anchorCtr="0" anchor="b" bIns="91425" lIns="91425" rIns="91425" wrap="square" tIns="91425">
            <a:noAutofit/>
          </a:bodyPr>
          <a:lstStyle/>
          <a:p>
            <a:pPr lvl="0">
              <a:spcBef>
                <a:spcPts val="0"/>
              </a:spcBef>
              <a:buNone/>
            </a:pPr>
            <a:r>
              <a:rPr lang="en">
                <a:solidFill>
                  <a:srgbClr val="980000"/>
                </a:solidFill>
                <a:latin typeface="Merriweather"/>
                <a:ea typeface="Merriweather"/>
                <a:cs typeface="Merriweather"/>
                <a:sym typeface="Merriweather"/>
              </a:rPr>
              <a:t>Wells Fargo Campus Analytics Challenge</a:t>
            </a:r>
          </a:p>
        </p:txBody>
      </p:sp>
      <p:sp>
        <p:nvSpPr>
          <p:cNvPr id="55" name="Shape 55"/>
          <p:cNvSpPr txBox="1"/>
          <p:nvPr>
            <p:ph idx="1" type="subTitle"/>
          </p:nvPr>
        </p:nvSpPr>
        <p:spPr>
          <a:xfrm>
            <a:off x="311700" y="2472500"/>
            <a:ext cx="8520600" cy="792600"/>
          </a:xfrm>
          <a:prstGeom prst="rect">
            <a:avLst/>
          </a:prstGeom>
        </p:spPr>
        <p:txBody>
          <a:bodyPr anchorCtr="0" anchor="t" bIns="91425" lIns="91425" rIns="91425" wrap="square" tIns="91425">
            <a:noAutofit/>
          </a:bodyPr>
          <a:lstStyle/>
          <a:p>
            <a:pPr indent="0" lvl="0" marL="0" rtl="0" algn="l">
              <a:lnSpc>
                <a:spcPct val="200000"/>
              </a:lnSpc>
              <a:spcBef>
                <a:spcPts val="0"/>
              </a:spcBef>
              <a:buNone/>
            </a:pPr>
            <a:r>
              <a:rPr b="1" lang="en" sz="1200">
                <a:solidFill>
                  <a:schemeClr val="dk1"/>
                </a:solidFill>
                <a:latin typeface="Times New Roman"/>
                <a:ea typeface="Times New Roman"/>
                <a:cs typeface="Times New Roman"/>
                <a:sym typeface="Times New Roman"/>
              </a:rPr>
              <a:t>Objective:</a:t>
            </a:r>
          </a:p>
          <a:p>
            <a:pPr indent="387350" lvl="0" rtl="0" algn="l">
              <a:lnSpc>
                <a:spcPct val="20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Our idea for the Wells Fargo Campus Analytics Challenge is to gamify the app by using trends we found in the data to predict future spending habits. Wells Fargo would offer personalized “challenges”encouraging Wells Fargo credit card users to get out and spend more money on their card, in categories we can predict they will be more likely to spend in. Completions of these challennges would result in a reward if they spend enough in the given category. Goals would be given a set time to complete, causing the customer to spend before they lose the opportunity. Our overall objective is to use our correlation and predictive methods to create a better customer experience.</a:t>
            </a:r>
          </a:p>
          <a:p>
            <a:pPr lvl="0">
              <a:spcBef>
                <a:spcPts val="0"/>
              </a:spcBef>
              <a:buNone/>
            </a:pPr>
            <a:r>
              <a:t/>
            </a:r>
            <a:endParaRPr/>
          </a:p>
        </p:txBody>
      </p:sp>
      <p:sp>
        <p:nvSpPr>
          <p:cNvPr id="56" name="Shape 56"/>
          <p:cNvSpPr txBox="1"/>
          <p:nvPr/>
        </p:nvSpPr>
        <p:spPr>
          <a:xfrm>
            <a:off x="974550" y="1859300"/>
            <a:ext cx="7194900" cy="613200"/>
          </a:xfrm>
          <a:prstGeom prst="rect">
            <a:avLst/>
          </a:prstGeom>
          <a:noFill/>
          <a:ln>
            <a:noFill/>
          </a:ln>
        </p:spPr>
        <p:txBody>
          <a:bodyPr anchorCtr="0" anchor="t" bIns="91425" lIns="91425" rIns="91425" wrap="square" tIns="91425">
            <a:noAutofit/>
          </a:bodyPr>
          <a:lstStyle/>
          <a:p>
            <a:pPr lvl="0" algn="ctr">
              <a:spcBef>
                <a:spcPts val="0"/>
              </a:spcBef>
              <a:buNone/>
            </a:pPr>
            <a:r>
              <a:rPr lang="en"/>
              <a:t>By Avi Miller, James Rundle, and Bradley Odac</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179208" y="-909675"/>
            <a:ext cx="8520600" cy="2052600"/>
          </a:xfrm>
          <a:prstGeom prst="rect">
            <a:avLst/>
          </a:prstGeom>
        </p:spPr>
        <p:txBody>
          <a:bodyPr anchorCtr="0" anchor="b" bIns="91425" lIns="91425" rIns="91425" wrap="square" tIns="91425">
            <a:noAutofit/>
          </a:bodyPr>
          <a:lstStyle/>
          <a:p>
            <a:pPr lvl="0" algn="l">
              <a:spcBef>
                <a:spcPts val="0"/>
              </a:spcBef>
              <a:buNone/>
            </a:pPr>
            <a:r>
              <a:rPr lang="en">
                <a:solidFill>
                  <a:srgbClr val="980000"/>
                </a:solidFill>
                <a:latin typeface="Merriweather"/>
                <a:ea typeface="Merriweather"/>
                <a:cs typeface="Merriweather"/>
                <a:sym typeface="Merriweather"/>
              </a:rPr>
              <a:t>Using the Data</a:t>
            </a:r>
          </a:p>
        </p:txBody>
      </p:sp>
      <p:sp>
        <p:nvSpPr>
          <p:cNvPr id="62" name="Shape 62"/>
          <p:cNvSpPr txBox="1"/>
          <p:nvPr/>
        </p:nvSpPr>
        <p:spPr>
          <a:xfrm>
            <a:off x="179200" y="1272050"/>
            <a:ext cx="8646600" cy="2738400"/>
          </a:xfrm>
          <a:prstGeom prst="rect">
            <a:avLst/>
          </a:prstGeom>
          <a:noFill/>
          <a:ln>
            <a:noFill/>
          </a:ln>
        </p:spPr>
        <p:txBody>
          <a:bodyPr anchorCtr="0" anchor="t" bIns="91425" lIns="91425" rIns="91425" wrap="square" tIns="91425">
            <a:noAutofit/>
          </a:bodyPr>
          <a:lstStyle/>
          <a:p>
            <a:pPr lvl="0">
              <a:lnSpc>
                <a:spcPct val="115000"/>
              </a:lnSpc>
              <a:spcBef>
                <a:spcPts val="0"/>
              </a:spcBef>
              <a:buNone/>
            </a:pPr>
            <a:r>
              <a:rPr lang="en">
                <a:latin typeface="Times New Roman"/>
                <a:ea typeface="Times New Roman"/>
                <a:cs typeface="Times New Roman"/>
                <a:sym typeface="Times New Roman"/>
              </a:rPr>
              <a:t>Our particular concept relies totally on data gathered just from regular use of a Wells Fargo credit card. The concept can be expanded to debit card use. </a:t>
            </a:r>
            <a:r>
              <a:rPr lang="en">
                <a:latin typeface="Times New Roman"/>
                <a:ea typeface="Times New Roman"/>
                <a:cs typeface="Times New Roman"/>
                <a:sym typeface="Times New Roman"/>
              </a:rPr>
              <a:t>The customer is not directly interacting with Wells Fargo but t</a:t>
            </a:r>
            <a:r>
              <a:rPr lang="en">
                <a:latin typeface="Times New Roman"/>
                <a:ea typeface="Times New Roman"/>
                <a:cs typeface="Times New Roman"/>
                <a:sym typeface="Times New Roman"/>
              </a:rPr>
              <a:t>he predictive modeling will be affected the more a customer uses the card, and thusly the “challenges” will be ever changing and always align to the </a:t>
            </a:r>
            <a:r>
              <a:rPr lang="en">
                <a:latin typeface="Times New Roman"/>
                <a:ea typeface="Times New Roman"/>
                <a:cs typeface="Times New Roman"/>
                <a:sym typeface="Times New Roman"/>
              </a:rPr>
              <a:t>customer's</a:t>
            </a:r>
            <a:r>
              <a:rPr lang="en">
                <a:latin typeface="Times New Roman"/>
                <a:ea typeface="Times New Roman"/>
                <a:cs typeface="Times New Roman"/>
                <a:sym typeface="Times New Roman"/>
              </a:rPr>
              <a:t> current spending habits. Referencing data obtained from customers associated bank accounts can be used to provide more personally tailored challenges to the customers.</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t/>
            </a:r>
            <a:endParaRPr b="1">
              <a:latin typeface="Times New Roman"/>
              <a:ea typeface="Times New Roman"/>
              <a:cs typeface="Times New Roman"/>
              <a:sym typeface="Times New Roman"/>
            </a:endParaRPr>
          </a:p>
          <a:p>
            <a:pPr lvl="0">
              <a:spcBef>
                <a:spcPts val="0"/>
              </a:spcBef>
              <a:buNone/>
            </a:pPr>
            <a:r>
              <a:t/>
            </a:r>
            <a:endParaRPr b="1">
              <a:latin typeface="Times New Roman"/>
              <a:ea typeface="Times New Roman"/>
              <a:cs typeface="Times New Roman"/>
              <a:sym typeface="Times New Roman"/>
            </a:endParaRPr>
          </a:p>
          <a:p>
            <a:pPr lvl="0">
              <a:spcBef>
                <a:spcPts val="0"/>
              </a:spcBef>
              <a:buNone/>
            </a:pPr>
            <a:r>
              <a:rPr b="1" lang="en">
                <a:latin typeface="Times New Roman"/>
                <a:ea typeface="Times New Roman"/>
                <a:cs typeface="Times New Roman"/>
                <a:sym typeface="Times New Roman"/>
              </a:rPr>
              <a:t>Examples of challenges:</a:t>
            </a:r>
          </a:p>
          <a:p>
            <a:pPr lvl="0">
              <a:spcBef>
                <a:spcPts val="0"/>
              </a:spcBef>
              <a:buNone/>
            </a:pPr>
            <a:r>
              <a:t/>
            </a:r>
            <a:endParaRPr sz="1200">
              <a:latin typeface="Times New Roman"/>
              <a:ea typeface="Times New Roman"/>
              <a:cs typeface="Times New Roman"/>
              <a:sym typeface="Times New Roman"/>
            </a:endParaRPr>
          </a:p>
          <a:p>
            <a:pPr lvl="0" algn="ctr">
              <a:spcBef>
                <a:spcPts val="0"/>
              </a:spcBef>
              <a:buNone/>
            </a:pPr>
            <a:r>
              <a:rPr b="1" lang="en" sz="1200">
                <a:latin typeface="Times New Roman"/>
                <a:ea typeface="Times New Roman"/>
                <a:cs typeface="Times New Roman"/>
                <a:sym typeface="Times New Roman"/>
              </a:rPr>
              <a:t>You’ve been a homebody and </a:t>
            </a:r>
            <a:r>
              <a:rPr b="1" lang="en" sz="1200">
                <a:latin typeface="Times New Roman"/>
                <a:ea typeface="Times New Roman"/>
                <a:cs typeface="Times New Roman"/>
                <a:sym typeface="Times New Roman"/>
              </a:rPr>
              <a:t>visited</a:t>
            </a:r>
            <a:r>
              <a:rPr b="1" lang="en" sz="1200">
                <a:latin typeface="Times New Roman"/>
                <a:ea typeface="Times New Roman"/>
                <a:cs typeface="Times New Roman"/>
                <a:sym typeface="Times New Roman"/>
              </a:rPr>
              <a:t> *particular retail store* a lot lately! Mix things up by visiting Target 3 times next week and get an extra 3% cash back on your next retail purchase.</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i="1" lang="en" sz="1200">
                <a:solidFill>
                  <a:srgbClr val="434343"/>
                </a:solidFill>
                <a:latin typeface="Times New Roman"/>
                <a:ea typeface="Times New Roman"/>
                <a:cs typeface="Times New Roman"/>
                <a:sym typeface="Times New Roman"/>
              </a:rPr>
              <a:t>*Customer who has been </a:t>
            </a:r>
            <a:r>
              <a:rPr i="1" lang="en" sz="1200">
                <a:solidFill>
                  <a:srgbClr val="434343"/>
                </a:solidFill>
                <a:latin typeface="Times New Roman"/>
                <a:ea typeface="Times New Roman"/>
                <a:cs typeface="Times New Roman"/>
                <a:sym typeface="Times New Roman"/>
              </a:rPr>
              <a:t>consistently</a:t>
            </a:r>
            <a:r>
              <a:rPr i="1" lang="en" sz="1200">
                <a:solidFill>
                  <a:srgbClr val="434343"/>
                </a:solidFill>
                <a:latin typeface="Times New Roman"/>
                <a:ea typeface="Times New Roman"/>
                <a:cs typeface="Times New Roman"/>
                <a:sym typeface="Times New Roman"/>
              </a:rPr>
              <a:t> making relatively large deposits into savings and shows a history of electronic purchases*</a:t>
            </a:r>
          </a:p>
          <a:p>
            <a:pPr lvl="0" algn="ctr">
              <a:spcBef>
                <a:spcPts val="0"/>
              </a:spcBef>
              <a:buNone/>
            </a:pPr>
            <a:r>
              <a:rPr b="1" lang="en" sz="1200">
                <a:latin typeface="Times New Roman"/>
                <a:ea typeface="Times New Roman"/>
                <a:cs typeface="Times New Roman"/>
                <a:sym typeface="Times New Roman"/>
              </a:rPr>
              <a:t>You’ve been a champ on your savings game lately! Treat yoself! Here is an extra 5% cash back on a purchase over $500 at BestBuy.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1" type="body"/>
          </p:nvPr>
        </p:nvSpPr>
        <p:spPr>
          <a:xfrm>
            <a:off x="6860575" y="1085575"/>
            <a:ext cx="2138700" cy="3819600"/>
          </a:xfrm>
          <a:prstGeom prst="rect">
            <a:avLst/>
          </a:prstGeom>
        </p:spPr>
        <p:txBody>
          <a:bodyPr anchorCtr="0" anchor="t" bIns="91425" lIns="91425" rIns="91425" wrap="square" tIns="91425">
            <a:noAutofit/>
          </a:bodyPr>
          <a:lstStyle/>
          <a:p>
            <a:pPr lvl="0">
              <a:spcBef>
                <a:spcPts val="0"/>
              </a:spcBef>
              <a:buNone/>
            </a:pPr>
            <a:r>
              <a:rPr lang="en" sz="2000">
                <a:latin typeface="Times New Roman"/>
                <a:ea typeface="Times New Roman"/>
                <a:cs typeface="Times New Roman"/>
                <a:sym typeface="Times New Roman"/>
              </a:rPr>
              <a:t>These Results show how we are able to predict how much a person will spend on retail, based on several categories of their past spendings.</a:t>
            </a:r>
          </a:p>
        </p:txBody>
      </p:sp>
      <p:pic>
        <p:nvPicPr>
          <p:cNvPr descr="Retail regression VarimpPlot.PNG" id="68" name="Shape 68"/>
          <p:cNvPicPr preferRelativeResize="0"/>
          <p:nvPr/>
        </p:nvPicPr>
        <p:blipFill rotWithShape="1">
          <a:blip r:embed="rId3">
            <a:alphaModFix/>
          </a:blip>
          <a:srcRect b="0" l="0" r="-1440" t="13479"/>
          <a:stretch/>
        </p:blipFill>
        <p:spPr>
          <a:xfrm>
            <a:off x="62625" y="950575"/>
            <a:ext cx="6839775" cy="4089601"/>
          </a:xfrm>
          <a:prstGeom prst="rect">
            <a:avLst/>
          </a:prstGeom>
          <a:noFill/>
          <a:ln>
            <a:noFill/>
          </a:ln>
        </p:spPr>
      </p:pic>
      <p:sp>
        <p:nvSpPr>
          <p:cNvPr id="69" name="Shape 69"/>
          <p:cNvSpPr txBox="1"/>
          <p:nvPr>
            <p:ph type="title"/>
          </p:nvPr>
        </p:nvSpPr>
        <p:spPr>
          <a:xfrm>
            <a:off x="539050" y="216950"/>
            <a:ext cx="4038000" cy="651000"/>
          </a:xfrm>
          <a:prstGeom prst="rect">
            <a:avLst/>
          </a:prstGeom>
        </p:spPr>
        <p:txBody>
          <a:bodyPr anchorCtr="0" anchor="t" bIns="91425" lIns="91425" rIns="91425" wrap="square" tIns="91425">
            <a:noAutofit/>
          </a:bodyPr>
          <a:lstStyle/>
          <a:p>
            <a:pPr lvl="0">
              <a:spcBef>
                <a:spcPts val="0"/>
              </a:spcBef>
              <a:buNone/>
            </a:pPr>
            <a:r>
              <a:rPr lang="en">
                <a:solidFill>
                  <a:srgbClr val="980000"/>
                </a:solidFill>
                <a:latin typeface="Merriweather"/>
                <a:ea typeface="Merriweather"/>
                <a:cs typeface="Merriweather"/>
                <a:sym typeface="Merriweather"/>
              </a:rPr>
              <a:t>Retail Correlations: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Retail regression.PNG" id="74" name="Shape 74"/>
          <p:cNvPicPr preferRelativeResize="0"/>
          <p:nvPr/>
        </p:nvPicPr>
        <p:blipFill>
          <a:blip r:embed="rId3">
            <a:alphaModFix/>
          </a:blip>
          <a:stretch>
            <a:fillRect/>
          </a:stretch>
        </p:blipFill>
        <p:spPr>
          <a:xfrm>
            <a:off x="0" y="0"/>
            <a:ext cx="6683276" cy="4876801"/>
          </a:xfrm>
          <a:prstGeom prst="rect">
            <a:avLst/>
          </a:prstGeom>
          <a:noFill/>
          <a:ln>
            <a:noFill/>
          </a:ln>
        </p:spPr>
      </p:pic>
      <p:sp>
        <p:nvSpPr>
          <p:cNvPr id="75" name="Shape 75"/>
          <p:cNvSpPr txBox="1"/>
          <p:nvPr>
            <p:ph idx="1" type="body"/>
          </p:nvPr>
        </p:nvSpPr>
        <p:spPr>
          <a:xfrm>
            <a:off x="805900" y="3440625"/>
            <a:ext cx="5527800" cy="1074600"/>
          </a:xfrm>
          <a:prstGeom prst="rect">
            <a:avLst/>
          </a:prstGeom>
        </p:spPr>
        <p:txBody>
          <a:bodyPr anchorCtr="0" anchor="t" bIns="91425" lIns="91425" rIns="91425" wrap="square" tIns="91425">
            <a:noAutofit/>
          </a:bodyPr>
          <a:lstStyle/>
          <a:p>
            <a:pPr lvl="0">
              <a:spcBef>
                <a:spcPts val="0"/>
              </a:spcBef>
              <a:buNone/>
            </a:pPr>
            <a:r>
              <a:rPr i="1" lang="en" sz="2000">
                <a:solidFill>
                  <a:srgbClr val="000000"/>
                </a:solidFill>
                <a:latin typeface="Times New Roman"/>
                <a:ea typeface="Times New Roman"/>
                <a:cs typeface="Times New Roman"/>
                <a:sym typeface="Times New Roman"/>
              </a:rPr>
              <a:t>Here it shown that the data we found can accurately predict retail spending about 30% of the time</a:t>
            </a:r>
          </a:p>
        </p:txBody>
      </p:sp>
      <p:sp>
        <p:nvSpPr>
          <p:cNvPr id="76" name="Shape 76"/>
          <p:cNvSpPr txBox="1"/>
          <p:nvPr/>
        </p:nvSpPr>
        <p:spPr>
          <a:xfrm>
            <a:off x="6777925" y="144650"/>
            <a:ext cx="2283600" cy="4814700"/>
          </a:xfrm>
          <a:prstGeom prst="rect">
            <a:avLst/>
          </a:prstGeom>
          <a:noFill/>
          <a:ln>
            <a:noFill/>
          </a:ln>
        </p:spPr>
        <p:txBody>
          <a:bodyPr anchorCtr="0" anchor="t" bIns="91425" lIns="91425" rIns="91425" wrap="square" tIns="91425">
            <a:noAutofit/>
          </a:bodyPr>
          <a:lstStyle/>
          <a:p>
            <a:pPr lvl="0">
              <a:spcBef>
                <a:spcPts val="0"/>
              </a:spcBef>
              <a:buNone/>
            </a:pPr>
            <a:r>
              <a:rPr lang="en" sz="1800">
                <a:latin typeface="Times New Roman"/>
                <a:ea typeface="Times New Roman"/>
                <a:cs typeface="Times New Roman"/>
                <a:sym typeface="Times New Roman"/>
              </a:rPr>
              <a:t>We used the correlation plots for guidance on choosing our prediction factors, but alot of trial and error is involved.</a:t>
            </a:r>
          </a:p>
          <a:p>
            <a:pPr lvl="0">
              <a:spcBef>
                <a:spcPts val="0"/>
              </a:spcBef>
              <a:buNone/>
            </a:pPr>
            <a:r>
              <a:rPr lang="en" sz="1800">
                <a:latin typeface="Times New Roman"/>
                <a:ea typeface="Times New Roman"/>
                <a:cs typeface="Times New Roman"/>
                <a:sym typeface="Times New Roman"/>
              </a:rPr>
              <a:t>The randomForest regression uses factors from the merged_data_percs dataframe and tries to predict the number of purchases a customer will make in the catagory “Retail and Department Stores”</a:t>
            </a:r>
          </a:p>
        </p:txBody>
      </p:sp>
      <p:cxnSp>
        <p:nvCxnSpPr>
          <p:cNvPr id="77" name="Shape 77"/>
          <p:cNvCxnSpPr/>
          <p:nvPr/>
        </p:nvCxnSpPr>
        <p:spPr>
          <a:xfrm>
            <a:off x="1855425" y="3158900"/>
            <a:ext cx="481500" cy="0"/>
          </a:xfrm>
          <a:prstGeom prst="straightConnector1">
            <a:avLst/>
          </a:prstGeom>
          <a:noFill/>
          <a:ln cap="flat" cmpd="sng" w="28575">
            <a:solidFill>
              <a:srgbClr val="9900FF"/>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idx="1" type="body"/>
          </p:nvPr>
        </p:nvSpPr>
        <p:spPr>
          <a:xfrm>
            <a:off x="5538050" y="299625"/>
            <a:ext cx="3294600" cy="4566900"/>
          </a:xfrm>
          <a:prstGeom prst="rect">
            <a:avLst/>
          </a:prstGeom>
        </p:spPr>
        <p:txBody>
          <a:bodyPr anchorCtr="0" anchor="t" bIns="91425" lIns="91425" rIns="91425" wrap="square" tIns="91425">
            <a:noAutofit/>
          </a:bodyPr>
          <a:lstStyle/>
          <a:p>
            <a:pPr indent="457200" lvl="0">
              <a:spcBef>
                <a:spcPts val="0"/>
              </a:spcBef>
              <a:buNone/>
            </a:pPr>
            <a:r>
              <a:rPr lang="en">
                <a:latin typeface="Times New Roman"/>
                <a:ea typeface="Times New Roman"/>
                <a:cs typeface="Times New Roman"/>
                <a:sym typeface="Times New Roman"/>
              </a:rPr>
              <a:t>This chart shows how the different categories are correlated to each other based on the percentage of money customers spent in each category.</a:t>
            </a:r>
          </a:p>
          <a:p>
            <a:pPr lvl="0">
              <a:spcBef>
                <a:spcPts val="0"/>
              </a:spcBef>
              <a:buNone/>
            </a:pPr>
            <a:r>
              <a:rPr lang="en">
                <a:latin typeface="Times New Roman"/>
                <a:ea typeface="Times New Roman"/>
                <a:cs typeface="Times New Roman"/>
                <a:sym typeface="Times New Roman"/>
              </a:rPr>
              <a:t>	One things that stands out is how much education is negatively correlated to almost every category. This is likely due to the expensiveness of college education and how it leaves less spending money for other categories such as entertainment.</a:t>
            </a:r>
          </a:p>
        </p:txBody>
      </p:sp>
      <p:pic>
        <p:nvPicPr>
          <p:cNvPr descr="Correlation plot.PNG" id="83" name="Shape 83"/>
          <p:cNvPicPr preferRelativeResize="0"/>
          <p:nvPr/>
        </p:nvPicPr>
        <p:blipFill>
          <a:blip r:embed="rId3">
            <a:alphaModFix/>
          </a:blip>
          <a:stretch>
            <a:fillRect/>
          </a:stretch>
        </p:blipFill>
        <p:spPr>
          <a:xfrm>
            <a:off x="0" y="445025"/>
            <a:ext cx="5427000" cy="4687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5507075" y="423625"/>
            <a:ext cx="3324900" cy="4443000"/>
          </a:xfrm>
          <a:prstGeom prst="rect">
            <a:avLst/>
          </a:prstGeom>
        </p:spPr>
        <p:txBody>
          <a:bodyPr anchorCtr="0" anchor="t" bIns="91425" lIns="91425" rIns="91425" wrap="square" tIns="91425">
            <a:noAutofit/>
          </a:bodyPr>
          <a:lstStyle/>
          <a:p>
            <a:pPr indent="457200" lvl="0">
              <a:spcBef>
                <a:spcPts val="0"/>
              </a:spcBef>
              <a:buNone/>
            </a:pPr>
            <a:r>
              <a:rPr lang="en">
                <a:latin typeface="Times New Roman"/>
                <a:ea typeface="Times New Roman"/>
                <a:cs typeface="Times New Roman"/>
                <a:sym typeface="Times New Roman"/>
              </a:rPr>
              <a:t>Like the last slide, this chart shows correlations between spending categories. This Chart is different because on this one the values on the left are based on number of transactions and the top is base on the percent of money spent in each category. More negative correlations were found showing that customers often must choose to make purchases in whatever category is most important to them.</a:t>
            </a:r>
          </a:p>
        </p:txBody>
      </p:sp>
      <p:pic>
        <p:nvPicPr>
          <p:cNvPr descr="Count vs Percent correlation.PNG" id="89" name="Shape 89"/>
          <p:cNvPicPr preferRelativeResize="0"/>
          <p:nvPr/>
        </p:nvPicPr>
        <p:blipFill>
          <a:blip r:embed="rId3">
            <a:alphaModFix/>
          </a:blip>
          <a:stretch>
            <a:fillRect/>
          </a:stretch>
        </p:blipFill>
        <p:spPr>
          <a:xfrm>
            <a:off x="47625" y="196300"/>
            <a:ext cx="5459449" cy="494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61450"/>
            <a:ext cx="8520600" cy="572700"/>
          </a:xfrm>
          <a:prstGeom prst="rect">
            <a:avLst/>
          </a:prstGeom>
        </p:spPr>
        <p:txBody>
          <a:bodyPr anchorCtr="0" anchor="t" bIns="91425" lIns="91425" rIns="91425" wrap="square" tIns="91425">
            <a:noAutofit/>
          </a:bodyPr>
          <a:lstStyle/>
          <a:p>
            <a:pPr lvl="0">
              <a:spcBef>
                <a:spcPts val="0"/>
              </a:spcBef>
              <a:buNone/>
            </a:pPr>
            <a:r>
              <a:rPr lang="en">
                <a:solidFill>
                  <a:srgbClr val="980000"/>
                </a:solidFill>
                <a:latin typeface="Merriweather"/>
                <a:ea typeface="Merriweather"/>
                <a:cs typeface="Merriweather"/>
                <a:sym typeface="Merriweather"/>
              </a:rPr>
              <a:t>The effect of Education:</a:t>
            </a:r>
          </a:p>
        </p:txBody>
      </p:sp>
      <p:sp>
        <p:nvSpPr>
          <p:cNvPr id="95" name="Shape 95"/>
          <p:cNvSpPr txBox="1"/>
          <p:nvPr>
            <p:ph idx="1" type="body"/>
          </p:nvPr>
        </p:nvSpPr>
        <p:spPr>
          <a:xfrm>
            <a:off x="5801100" y="904225"/>
            <a:ext cx="3136800" cy="3358800"/>
          </a:xfrm>
          <a:prstGeom prst="rect">
            <a:avLst/>
          </a:prstGeom>
        </p:spPr>
        <p:txBody>
          <a:bodyPr anchorCtr="0" anchor="t" bIns="91425" lIns="91425" rIns="91425" wrap="square" tIns="91425">
            <a:noAutofit/>
          </a:bodyPr>
          <a:lstStyle/>
          <a:p>
            <a:pPr indent="457200" lvl="0">
              <a:spcBef>
                <a:spcPts val="0"/>
              </a:spcBef>
              <a:buNone/>
            </a:pPr>
            <a:r>
              <a:rPr lang="en" sz="2000">
                <a:latin typeface="Times New Roman"/>
                <a:ea typeface="Times New Roman"/>
                <a:cs typeface="Times New Roman"/>
                <a:sym typeface="Times New Roman"/>
              </a:rPr>
              <a:t>Because we found there was so much correlation between education and the other categories, we ran the same tests that we did for retail but for education.</a:t>
            </a:r>
          </a:p>
        </p:txBody>
      </p:sp>
      <p:pic>
        <p:nvPicPr>
          <p:cNvPr descr="Education regression.PNG" id="96" name="Shape 96"/>
          <p:cNvPicPr preferRelativeResize="0"/>
          <p:nvPr/>
        </p:nvPicPr>
        <p:blipFill>
          <a:blip r:embed="rId3">
            <a:alphaModFix/>
          </a:blip>
          <a:stretch>
            <a:fillRect/>
          </a:stretch>
        </p:blipFill>
        <p:spPr>
          <a:xfrm>
            <a:off x="63700" y="634150"/>
            <a:ext cx="5529160" cy="4509351"/>
          </a:xfrm>
          <a:prstGeom prst="rect">
            <a:avLst/>
          </a:prstGeom>
          <a:noFill/>
          <a:ln>
            <a:noFill/>
          </a:ln>
        </p:spPr>
      </p:pic>
      <p:sp>
        <p:nvSpPr>
          <p:cNvPr id="97" name="Shape 97"/>
          <p:cNvSpPr txBox="1"/>
          <p:nvPr/>
        </p:nvSpPr>
        <p:spPr>
          <a:xfrm>
            <a:off x="2055050" y="4356725"/>
            <a:ext cx="6411600" cy="4788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Clr>
                <a:schemeClr val="dk1"/>
              </a:buClr>
              <a:buSzPct val="61111"/>
              <a:buFont typeface="Arial"/>
              <a:buNone/>
            </a:pPr>
            <a:r>
              <a:rPr i="1" lang="en" sz="1800">
                <a:solidFill>
                  <a:schemeClr val="dk1"/>
                </a:solidFill>
                <a:latin typeface="Times New Roman"/>
                <a:ea typeface="Times New Roman"/>
                <a:cs typeface="Times New Roman"/>
                <a:sym typeface="Times New Roman"/>
              </a:rPr>
              <a:t>Here it shown that with the data we used we can accurately predict the amount of education transactions about 52% of the time.</a:t>
            </a:r>
          </a:p>
          <a:p>
            <a:pPr lvl="0">
              <a:spcBef>
                <a:spcPts val="0"/>
              </a:spcBef>
              <a:buNone/>
            </a:pPr>
            <a:r>
              <a:t/>
            </a:r>
            <a:endParaRPr/>
          </a:p>
        </p:txBody>
      </p:sp>
      <p:cxnSp>
        <p:nvCxnSpPr>
          <p:cNvPr id="98" name="Shape 98"/>
          <p:cNvCxnSpPr/>
          <p:nvPr/>
        </p:nvCxnSpPr>
        <p:spPr>
          <a:xfrm>
            <a:off x="1538350" y="4861675"/>
            <a:ext cx="363900" cy="0"/>
          </a:xfrm>
          <a:prstGeom prst="straightConnector1">
            <a:avLst/>
          </a:prstGeom>
          <a:noFill/>
          <a:ln cap="flat" cmpd="sng" w="28575">
            <a:solidFill>
              <a:srgbClr val="9900FF"/>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ctrTitle"/>
          </p:nvPr>
        </p:nvSpPr>
        <p:spPr>
          <a:xfrm>
            <a:off x="135550" y="180875"/>
            <a:ext cx="5700900" cy="923100"/>
          </a:xfrm>
          <a:prstGeom prst="rect">
            <a:avLst/>
          </a:prstGeom>
        </p:spPr>
        <p:txBody>
          <a:bodyPr anchorCtr="0" anchor="b" bIns="91425" lIns="91425" rIns="91425" wrap="square" tIns="91425">
            <a:noAutofit/>
          </a:bodyPr>
          <a:lstStyle/>
          <a:p>
            <a:pPr lvl="0">
              <a:spcBef>
                <a:spcPts val="0"/>
              </a:spcBef>
              <a:buNone/>
            </a:pPr>
            <a:r>
              <a:rPr lang="en" sz="4000">
                <a:solidFill>
                  <a:srgbClr val="980000"/>
                </a:solidFill>
                <a:latin typeface="Merriweather"/>
                <a:ea typeface="Merriweather"/>
                <a:cs typeface="Merriweather"/>
                <a:sym typeface="Merriweather"/>
              </a:rPr>
              <a:t>In Conclusion:</a:t>
            </a:r>
          </a:p>
        </p:txBody>
      </p:sp>
      <p:sp>
        <p:nvSpPr>
          <p:cNvPr id="104" name="Shape 104"/>
          <p:cNvSpPr txBox="1"/>
          <p:nvPr>
            <p:ph idx="1" type="subTitle"/>
          </p:nvPr>
        </p:nvSpPr>
        <p:spPr>
          <a:xfrm>
            <a:off x="690900" y="939450"/>
            <a:ext cx="7762200" cy="3898800"/>
          </a:xfrm>
          <a:prstGeom prst="rect">
            <a:avLst/>
          </a:prstGeom>
        </p:spPr>
        <p:txBody>
          <a:bodyPr anchorCtr="0" anchor="t" bIns="91425" lIns="91425" rIns="91425" wrap="square" tIns="91425">
            <a:noAutofit/>
          </a:bodyPr>
          <a:lstStyle/>
          <a:p>
            <a:pPr lvl="0" rtl="0" algn="l">
              <a:spcBef>
                <a:spcPts val="0"/>
              </a:spcBef>
              <a:buNone/>
            </a:pPr>
            <a:r>
              <a:rPr lang="en"/>
              <a:t>	</a:t>
            </a:r>
            <a:r>
              <a:rPr lang="en" sz="1800">
                <a:latin typeface="Times New Roman"/>
                <a:ea typeface="Times New Roman"/>
                <a:cs typeface="Times New Roman"/>
                <a:sym typeface="Times New Roman"/>
              </a:rPr>
              <a:t>In conclusion we would use the data found to create goals for the customer. If we are able to predict that there is a significant chance the customer will make a retail purchase, we would give them a chance to receive a reward if they spent x amount of dollars on retail by the end of that week. The rewards could range from wells fargo points to 1% extra cashback on retail purchases for a month.</a:t>
            </a:r>
          </a:p>
          <a:p>
            <a:pPr lvl="0" algn="l">
              <a:spcBef>
                <a:spcPts val="0"/>
              </a:spcBef>
              <a:buNone/>
            </a:pPr>
            <a:r>
              <a:rPr lang="en" sz="1800">
                <a:latin typeface="Times New Roman"/>
                <a:ea typeface="Times New Roman"/>
                <a:cs typeface="Times New Roman"/>
                <a:sym typeface="Times New Roman"/>
              </a:rPr>
              <a:t>	The gamification model has been proven to work and increase spending with the </a:t>
            </a:r>
            <a:r>
              <a:rPr i="1" lang="en" sz="1800">
                <a:latin typeface="Times New Roman"/>
                <a:ea typeface="Times New Roman"/>
                <a:cs typeface="Times New Roman"/>
                <a:sym typeface="Times New Roman"/>
              </a:rPr>
              <a:t>Starbucks App</a:t>
            </a:r>
            <a:r>
              <a:rPr lang="en" sz="1800">
                <a:latin typeface="Times New Roman"/>
                <a:ea typeface="Times New Roman"/>
                <a:cs typeface="Times New Roman"/>
                <a:sym typeface="Times New Roman"/>
              </a:rPr>
              <a:t>. According to an article written by Luke Dormehl on the </a:t>
            </a:r>
            <a:r>
              <a:rPr i="1" lang="en" sz="1800">
                <a:latin typeface="Times New Roman"/>
                <a:ea typeface="Times New Roman"/>
                <a:cs typeface="Times New Roman"/>
                <a:sym typeface="Times New Roman"/>
              </a:rPr>
              <a:t>Fast Company</a:t>
            </a:r>
            <a:r>
              <a:rPr lang="en" sz="1800">
                <a:latin typeface="Times New Roman"/>
                <a:ea typeface="Times New Roman"/>
                <a:cs typeface="Times New Roman"/>
                <a:sym typeface="Times New Roman"/>
              </a:rPr>
              <a:t> website,</a:t>
            </a:r>
            <a:r>
              <a:rPr i="1"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16% of all starbucks transactions are used with the starbucks app, because the customers appreciate rewards for their spendings. These rewards cause the customers to go back to starbucks more, and spend more money there. Using this model, Wells Fargo app users would have a more positive customer experience, while also increasing spendings made on their Wells Fargo credit card.</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