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sldIdLst>
    <p:sldId id="258" r:id="rId5"/>
    <p:sldId id="257" r:id="rId6"/>
    <p:sldId id="259" r:id="rId7"/>
    <p:sldId id="261" r:id="rId8"/>
    <p:sldId id="262" r:id="rId9"/>
    <p:sldId id="291" r:id="rId10"/>
    <p:sldId id="263" r:id="rId11"/>
    <p:sldId id="264" r:id="rId12"/>
    <p:sldId id="266" r:id="rId13"/>
    <p:sldId id="269" r:id="rId14"/>
    <p:sldId id="267" r:id="rId15"/>
    <p:sldId id="268" r:id="rId16"/>
    <p:sldId id="270" r:id="rId17"/>
    <p:sldId id="273" r:id="rId18"/>
    <p:sldId id="293" r:id="rId19"/>
    <p:sldId id="260" r:id="rId20"/>
    <p:sldId id="271" r:id="rId21"/>
    <p:sldId id="284" r:id="rId22"/>
    <p:sldId id="272" r:id="rId23"/>
    <p:sldId id="281" r:id="rId24"/>
    <p:sldId id="282" r:id="rId25"/>
    <p:sldId id="280" r:id="rId26"/>
    <p:sldId id="279" r:id="rId27"/>
    <p:sldId id="277" r:id="rId28"/>
    <p:sldId id="278" r:id="rId29"/>
    <p:sldId id="294" r:id="rId30"/>
    <p:sldId id="304" r:id="rId31"/>
    <p:sldId id="285" r:id="rId32"/>
    <p:sldId id="287" r:id="rId33"/>
    <p:sldId id="289" r:id="rId34"/>
    <p:sldId id="290" r:id="rId35"/>
    <p:sldId id="295" r:id="rId36"/>
    <p:sldId id="296" r:id="rId37"/>
    <p:sldId id="298" r:id="rId38"/>
    <p:sldId id="300" r:id="rId39"/>
    <p:sldId id="303" r:id="rId40"/>
    <p:sldId id="302" r:id="rId41"/>
    <p:sldId id="276" r:id="rId42"/>
    <p:sldId id="28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BDC8B8-A685-4790-8A75-0903386E3FBE}" v="674" dt="2020-03-14T10:47:33.6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62" autoAdjust="0"/>
    <p:restoredTop sz="85512" autoAdjust="0"/>
  </p:normalViewPr>
  <p:slideViewPr>
    <p:cSldViewPr snapToGrid="0">
      <p:cViewPr varScale="1">
        <p:scale>
          <a:sx n="72" d="100"/>
          <a:sy n="72"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lib\Desktop\BillieEilishTicke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[BillieEilishTickets.xlsx]Pivot Table of Ticket Prices!PivotTable1</c:name>
    <c:fmtId val="-1"/>
  </c:pivotSource>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dirty="0"/>
              <a:t>Minimum Resale Price</a:t>
            </a:r>
            <a:r>
              <a:rPr lang="en-US" sz="2400" b="1" baseline="0" dirty="0"/>
              <a:t> By Venue and then by Ticket Type</a:t>
            </a:r>
            <a:endParaRPr lang="en-US" sz="2400" b="1" dirty="0"/>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of Ticket Prices'!$B$3</c:f>
              <c:strCache>
                <c:ptCount val="1"/>
                <c:pt idx="0">
                  <c:v>Total</c:v>
                </c:pt>
              </c:strCache>
            </c:strRef>
          </c:tx>
          <c:spPr>
            <a:solidFill>
              <a:schemeClr val="accent1"/>
            </a:solidFill>
            <a:ln>
              <a:noFill/>
            </a:ln>
            <a:effectLst/>
          </c:spPr>
          <c:invertIfNegative val="0"/>
          <c:cat>
            <c:multiLvlStrRef>
              <c:f>'Pivot Table of Ticket Prices'!$A$4:$A$118</c:f>
              <c:multiLvlStrCache>
                <c:ptCount val="101"/>
                <c:lvl>
                  <c:pt idx="0">
                    <c:v>100A</c:v>
                  </c:pt>
                  <c:pt idx="1">
                    <c:v>100B</c:v>
                  </c:pt>
                  <c:pt idx="2">
                    <c:v>200A</c:v>
                  </c:pt>
                  <c:pt idx="3">
                    <c:v>200B</c:v>
                  </c:pt>
                  <c:pt idx="4">
                    <c:v>Floor</c:v>
                  </c:pt>
                  <c:pt idx="5">
                    <c:v>Pit</c:v>
                  </c:pt>
                  <c:pt idx="6">
                    <c:v>SuiteA</c:v>
                  </c:pt>
                  <c:pt idx="7">
                    <c:v>SuiteB</c:v>
                  </c:pt>
                  <c:pt idx="8">
                    <c:v>100A</c:v>
                  </c:pt>
                  <c:pt idx="9">
                    <c:v>100B</c:v>
                  </c:pt>
                  <c:pt idx="10">
                    <c:v>200A</c:v>
                  </c:pt>
                  <c:pt idx="11">
                    <c:v>200B</c:v>
                  </c:pt>
                  <c:pt idx="12">
                    <c:v>300A</c:v>
                  </c:pt>
                  <c:pt idx="13">
                    <c:v>300B</c:v>
                  </c:pt>
                  <c:pt idx="14">
                    <c:v>Floor</c:v>
                  </c:pt>
                  <c:pt idx="15">
                    <c:v>Pit</c:v>
                  </c:pt>
                  <c:pt idx="16">
                    <c:v>100A</c:v>
                  </c:pt>
                  <c:pt idx="17">
                    <c:v>100B</c:v>
                  </c:pt>
                  <c:pt idx="18">
                    <c:v>200A</c:v>
                  </c:pt>
                  <c:pt idx="19">
                    <c:v>200B</c:v>
                  </c:pt>
                  <c:pt idx="20">
                    <c:v>300A</c:v>
                  </c:pt>
                  <c:pt idx="21">
                    <c:v>300B</c:v>
                  </c:pt>
                  <c:pt idx="22">
                    <c:v>Floor</c:v>
                  </c:pt>
                  <c:pt idx="23">
                    <c:v>Pit</c:v>
                  </c:pt>
                  <c:pt idx="24">
                    <c:v>SuiteA</c:v>
                  </c:pt>
                  <c:pt idx="25">
                    <c:v>SuiteB</c:v>
                  </c:pt>
                  <c:pt idx="26">
                    <c:v>100A</c:v>
                  </c:pt>
                  <c:pt idx="27">
                    <c:v>100B</c:v>
                  </c:pt>
                  <c:pt idx="28">
                    <c:v>200A</c:v>
                  </c:pt>
                  <c:pt idx="29">
                    <c:v>200B</c:v>
                  </c:pt>
                  <c:pt idx="30">
                    <c:v>300A</c:v>
                  </c:pt>
                  <c:pt idx="31">
                    <c:v>300B</c:v>
                  </c:pt>
                  <c:pt idx="32">
                    <c:v>Floor</c:v>
                  </c:pt>
                  <c:pt idx="33">
                    <c:v>Pit</c:v>
                  </c:pt>
                  <c:pt idx="34">
                    <c:v>100A</c:v>
                  </c:pt>
                  <c:pt idx="35">
                    <c:v>100B</c:v>
                  </c:pt>
                  <c:pt idx="36">
                    <c:v>200A</c:v>
                  </c:pt>
                  <c:pt idx="37">
                    <c:v>200B</c:v>
                  </c:pt>
                  <c:pt idx="38">
                    <c:v>300A</c:v>
                  </c:pt>
                  <c:pt idx="39">
                    <c:v>300B</c:v>
                  </c:pt>
                  <c:pt idx="40">
                    <c:v>Floor</c:v>
                  </c:pt>
                  <c:pt idx="41">
                    <c:v>Pit</c:v>
                  </c:pt>
                  <c:pt idx="42">
                    <c:v>100A</c:v>
                  </c:pt>
                  <c:pt idx="43">
                    <c:v>100B</c:v>
                  </c:pt>
                  <c:pt idx="44">
                    <c:v>200A</c:v>
                  </c:pt>
                  <c:pt idx="45">
                    <c:v>200B</c:v>
                  </c:pt>
                  <c:pt idx="46">
                    <c:v>300A</c:v>
                  </c:pt>
                  <c:pt idx="47">
                    <c:v>300B</c:v>
                  </c:pt>
                  <c:pt idx="48">
                    <c:v>Floor</c:v>
                  </c:pt>
                  <c:pt idx="49">
                    <c:v>Pit</c:v>
                  </c:pt>
                  <c:pt idx="50">
                    <c:v>SuiteA</c:v>
                  </c:pt>
                  <c:pt idx="51">
                    <c:v>100A</c:v>
                  </c:pt>
                  <c:pt idx="52">
                    <c:v>100B</c:v>
                  </c:pt>
                  <c:pt idx="53">
                    <c:v>200A</c:v>
                  </c:pt>
                  <c:pt idx="54">
                    <c:v>200B</c:v>
                  </c:pt>
                  <c:pt idx="55">
                    <c:v>Floor</c:v>
                  </c:pt>
                  <c:pt idx="56">
                    <c:v>Pit</c:v>
                  </c:pt>
                  <c:pt idx="57">
                    <c:v>SuiteA</c:v>
                  </c:pt>
                  <c:pt idx="58">
                    <c:v>SuiteB</c:v>
                  </c:pt>
                  <c:pt idx="59">
                    <c:v>100A</c:v>
                  </c:pt>
                  <c:pt idx="60">
                    <c:v>100B</c:v>
                  </c:pt>
                  <c:pt idx="61">
                    <c:v>200A</c:v>
                  </c:pt>
                  <c:pt idx="62">
                    <c:v>200B</c:v>
                  </c:pt>
                  <c:pt idx="63">
                    <c:v>300A</c:v>
                  </c:pt>
                  <c:pt idx="64">
                    <c:v>300B</c:v>
                  </c:pt>
                  <c:pt idx="65">
                    <c:v>Floor</c:v>
                  </c:pt>
                  <c:pt idx="66">
                    <c:v>Pit</c:v>
                  </c:pt>
                  <c:pt idx="67">
                    <c:v>100A</c:v>
                  </c:pt>
                  <c:pt idx="68">
                    <c:v>100B</c:v>
                  </c:pt>
                  <c:pt idx="69">
                    <c:v>200A</c:v>
                  </c:pt>
                  <c:pt idx="70">
                    <c:v>200B</c:v>
                  </c:pt>
                  <c:pt idx="71">
                    <c:v>300A</c:v>
                  </c:pt>
                  <c:pt idx="72">
                    <c:v>Floor</c:v>
                  </c:pt>
                  <c:pt idx="73">
                    <c:v>Pit</c:v>
                  </c:pt>
                  <c:pt idx="74">
                    <c:v>SuiteA</c:v>
                  </c:pt>
                  <c:pt idx="75">
                    <c:v>SuiteB</c:v>
                  </c:pt>
                  <c:pt idx="76">
                    <c:v>100A</c:v>
                  </c:pt>
                  <c:pt idx="77">
                    <c:v>100B</c:v>
                  </c:pt>
                  <c:pt idx="78">
                    <c:v>200B</c:v>
                  </c:pt>
                  <c:pt idx="79">
                    <c:v>300A</c:v>
                  </c:pt>
                  <c:pt idx="80">
                    <c:v>300B</c:v>
                  </c:pt>
                  <c:pt idx="81">
                    <c:v>Floor</c:v>
                  </c:pt>
                  <c:pt idx="82">
                    <c:v>Pit</c:v>
                  </c:pt>
                  <c:pt idx="83">
                    <c:v>100A</c:v>
                  </c:pt>
                  <c:pt idx="84">
                    <c:v>100B</c:v>
                  </c:pt>
                  <c:pt idx="85">
                    <c:v>200A</c:v>
                  </c:pt>
                  <c:pt idx="86">
                    <c:v>200B</c:v>
                  </c:pt>
                  <c:pt idx="87">
                    <c:v>Floor</c:v>
                  </c:pt>
                  <c:pt idx="88">
                    <c:v>Pit</c:v>
                  </c:pt>
                  <c:pt idx="89">
                    <c:v>100A</c:v>
                  </c:pt>
                  <c:pt idx="90">
                    <c:v>100B</c:v>
                  </c:pt>
                  <c:pt idx="91">
                    <c:v>200A</c:v>
                  </c:pt>
                  <c:pt idx="92">
                    <c:v>200B</c:v>
                  </c:pt>
                  <c:pt idx="93">
                    <c:v>Floor</c:v>
                  </c:pt>
                  <c:pt idx="94">
                    <c:v>Pit</c:v>
                  </c:pt>
                  <c:pt idx="95">
                    <c:v>100A</c:v>
                  </c:pt>
                  <c:pt idx="96">
                    <c:v>100B</c:v>
                  </c:pt>
                  <c:pt idx="97">
                    <c:v>200A</c:v>
                  </c:pt>
                  <c:pt idx="98">
                    <c:v>200B</c:v>
                  </c:pt>
                  <c:pt idx="99">
                    <c:v>Floor</c:v>
                  </c:pt>
                  <c:pt idx="100">
                    <c:v>Pit</c:v>
                  </c:pt>
                </c:lvl>
                <c:lvl>
                  <c:pt idx="0">
                    <c:v>Amway Center</c:v>
                  </c:pt>
                  <c:pt idx="8">
                    <c:v>Bridgestone Arena</c:v>
                  </c:pt>
                  <c:pt idx="16">
                    <c:v>Capital One Arena</c:v>
                  </c:pt>
                  <c:pt idx="26">
                    <c:v>Madison Square Garden</c:v>
                  </c:pt>
                  <c:pt idx="34">
                    <c:v>PNC Arena</c:v>
                  </c:pt>
                  <c:pt idx="42">
                    <c:v>Prudential Center</c:v>
                  </c:pt>
                  <c:pt idx="51">
                    <c:v>TD Garden</c:v>
                  </c:pt>
                  <c:pt idx="59">
                    <c:v>United Center</c:v>
                  </c:pt>
                  <c:pt idx="67">
                    <c:v>Wells Fargo Center</c:v>
                  </c:pt>
                  <c:pt idx="76">
                    <c:v>American Airlines Arena</c:v>
                  </c:pt>
                  <c:pt idx="83">
                    <c:v>The Forum A</c:v>
                  </c:pt>
                  <c:pt idx="89">
                    <c:v>The Forum B</c:v>
                  </c:pt>
                  <c:pt idx="95">
                    <c:v>The Forum C</c:v>
                  </c:pt>
                </c:lvl>
              </c:multiLvlStrCache>
            </c:multiLvlStrRef>
          </c:cat>
          <c:val>
            <c:numRef>
              <c:f>'Pivot Table of Ticket Prices'!$B$4:$B$118</c:f>
              <c:numCache>
                <c:formatCode>"$"#,##0.00_);[Red]\("$"#,##0.00\)</c:formatCode>
                <c:ptCount val="101"/>
                <c:pt idx="0">
                  <c:v>188</c:v>
                </c:pt>
                <c:pt idx="1">
                  <c:v>155</c:v>
                </c:pt>
                <c:pt idx="2">
                  <c:v>89</c:v>
                </c:pt>
                <c:pt idx="3">
                  <c:v>85</c:v>
                </c:pt>
                <c:pt idx="4">
                  <c:v>534</c:v>
                </c:pt>
                <c:pt idx="5">
                  <c:v>161</c:v>
                </c:pt>
                <c:pt idx="6">
                  <c:v>265</c:v>
                </c:pt>
                <c:pt idx="7">
                  <c:v>187</c:v>
                </c:pt>
                <c:pt idx="8">
                  <c:v>141</c:v>
                </c:pt>
                <c:pt idx="9">
                  <c:v>325</c:v>
                </c:pt>
                <c:pt idx="10">
                  <c:v>302</c:v>
                </c:pt>
                <c:pt idx="11">
                  <c:v>90</c:v>
                </c:pt>
                <c:pt idx="12">
                  <c:v>135</c:v>
                </c:pt>
                <c:pt idx="13">
                  <c:v>87</c:v>
                </c:pt>
                <c:pt idx="14">
                  <c:v>421</c:v>
                </c:pt>
                <c:pt idx="15">
                  <c:v>148</c:v>
                </c:pt>
                <c:pt idx="16">
                  <c:v>158</c:v>
                </c:pt>
                <c:pt idx="17">
                  <c:v>188</c:v>
                </c:pt>
                <c:pt idx="18">
                  <c:v>275</c:v>
                </c:pt>
                <c:pt idx="19">
                  <c:v>108</c:v>
                </c:pt>
                <c:pt idx="20">
                  <c:v>154</c:v>
                </c:pt>
                <c:pt idx="21">
                  <c:v>89</c:v>
                </c:pt>
                <c:pt idx="22">
                  <c:v>373</c:v>
                </c:pt>
                <c:pt idx="23">
                  <c:v>186</c:v>
                </c:pt>
                <c:pt idx="24">
                  <c:v>236</c:v>
                </c:pt>
                <c:pt idx="25">
                  <c:v>246</c:v>
                </c:pt>
                <c:pt idx="26">
                  <c:v>238</c:v>
                </c:pt>
                <c:pt idx="27">
                  <c:v>133</c:v>
                </c:pt>
                <c:pt idx="28">
                  <c:v>124</c:v>
                </c:pt>
                <c:pt idx="29">
                  <c:v>95</c:v>
                </c:pt>
                <c:pt idx="30">
                  <c:v>69</c:v>
                </c:pt>
                <c:pt idx="31">
                  <c:v>101</c:v>
                </c:pt>
                <c:pt idx="32">
                  <c:v>180</c:v>
                </c:pt>
                <c:pt idx="33">
                  <c:v>222</c:v>
                </c:pt>
                <c:pt idx="34">
                  <c:v>143</c:v>
                </c:pt>
                <c:pt idx="35">
                  <c:v>114</c:v>
                </c:pt>
                <c:pt idx="36">
                  <c:v>124</c:v>
                </c:pt>
                <c:pt idx="37">
                  <c:v>100</c:v>
                </c:pt>
                <c:pt idx="38">
                  <c:v>112</c:v>
                </c:pt>
                <c:pt idx="39">
                  <c:v>79</c:v>
                </c:pt>
                <c:pt idx="40">
                  <c:v>485</c:v>
                </c:pt>
                <c:pt idx="41">
                  <c:v>219</c:v>
                </c:pt>
                <c:pt idx="42">
                  <c:v>184</c:v>
                </c:pt>
                <c:pt idx="43">
                  <c:v>173</c:v>
                </c:pt>
                <c:pt idx="44">
                  <c:v>142</c:v>
                </c:pt>
                <c:pt idx="45">
                  <c:v>139</c:v>
                </c:pt>
                <c:pt idx="46">
                  <c:v>96</c:v>
                </c:pt>
                <c:pt idx="47">
                  <c:v>81</c:v>
                </c:pt>
                <c:pt idx="48">
                  <c:v>331</c:v>
                </c:pt>
                <c:pt idx="49">
                  <c:v>153</c:v>
                </c:pt>
                <c:pt idx="50">
                  <c:v>222</c:v>
                </c:pt>
                <c:pt idx="51">
                  <c:v>175</c:v>
                </c:pt>
                <c:pt idx="52">
                  <c:v>194</c:v>
                </c:pt>
                <c:pt idx="53">
                  <c:v>260</c:v>
                </c:pt>
                <c:pt idx="54">
                  <c:v>90</c:v>
                </c:pt>
                <c:pt idx="55">
                  <c:v>353</c:v>
                </c:pt>
                <c:pt idx="56">
                  <c:v>204</c:v>
                </c:pt>
                <c:pt idx="57">
                  <c:v>351</c:v>
                </c:pt>
                <c:pt idx="58">
                  <c:v>362</c:v>
                </c:pt>
                <c:pt idx="59">
                  <c:v>373</c:v>
                </c:pt>
                <c:pt idx="60">
                  <c:v>163</c:v>
                </c:pt>
                <c:pt idx="61">
                  <c:v>211</c:v>
                </c:pt>
                <c:pt idx="62">
                  <c:v>173</c:v>
                </c:pt>
                <c:pt idx="63">
                  <c:v>195</c:v>
                </c:pt>
                <c:pt idx="64">
                  <c:v>53</c:v>
                </c:pt>
                <c:pt idx="65">
                  <c:v>391</c:v>
                </c:pt>
                <c:pt idx="66">
                  <c:v>210</c:v>
                </c:pt>
                <c:pt idx="67">
                  <c:v>132</c:v>
                </c:pt>
                <c:pt idx="68">
                  <c:v>111</c:v>
                </c:pt>
                <c:pt idx="69">
                  <c:v>79</c:v>
                </c:pt>
                <c:pt idx="70">
                  <c:v>74</c:v>
                </c:pt>
                <c:pt idx="71">
                  <c:v>96</c:v>
                </c:pt>
                <c:pt idx="72">
                  <c:v>289</c:v>
                </c:pt>
                <c:pt idx="73">
                  <c:v>146</c:v>
                </c:pt>
                <c:pt idx="74">
                  <c:v>149</c:v>
                </c:pt>
                <c:pt idx="75">
                  <c:v>134</c:v>
                </c:pt>
                <c:pt idx="76">
                  <c:v>167</c:v>
                </c:pt>
                <c:pt idx="77">
                  <c:v>133</c:v>
                </c:pt>
                <c:pt idx="78">
                  <c:v>272</c:v>
                </c:pt>
                <c:pt idx="79">
                  <c:v>92</c:v>
                </c:pt>
                <c:pt idx="80">
                  <c:v>100</c:v>
                </c:pt>
                <c:pt idx="81">
                  <c:v>425</c:v>
                </c:pt>
                <c:pt idx="82">
                  <c:v>195</c:v>
                </c:pt>
                <c:pt idx="83">
                  <c:v>425</c:v>
                </c:pt>
                <c:pt idx="84">
                  <c:v>163</c:v>
                </c:pt>
                <c:pt idx="85">
                  <c:v>193</c:v>
                </c:pt>
                <c:pt idx="86">
                  <c:v>92</c:v>
                </c:pt>
                <c:pt idx="87">
                  <c:v>420</c:v>
                </c:pt>
                <c:pt idx="88">
                  <c:v>189</c:v>
                </c:pt>
                <c:pt idx="89">
                  <c:v>442</c:v>
                </c:pt>
                <c:pt idx="90">
                  <c:v>137</c:v>
                </c:pt>
                <c:pt idx="91">
                  <c:v>181</c:v>
                </c:pt>
                <c:pt idx="92">
                  <c:v>90</c:v>
                </c:pt>
                <c:pt idx="93">
                  <c:v>339</c:v>
                </c:pt>
                <c:pt idx="94">
                  <c:v>195</c:v>
                </c:pt>
                <c:pt idx="95">
                  <c:v>310</c:v>
                </c:pt>
                <c:pt idx="96">
                  <c:v>170</c:v>
                </c:pt>
                <c:pt idx="97">
                  <c:v>190</c:v>
                </c:pt>
                <c:pt idx="98">
                  <c:v>90</c:v>
                </c:pt>
                <c:pt idx="99">
                  <c:v>303</c:v>
                </c:pt>
                <c:pt idx="100">
                  <c:v>178</c:v>
                </c:pt>
              </c:numCache>
            </c:numRef>
          </c:val>
          <c:extLst>
            <c:ext xmlns:c16="http://schemas.microsoft.com/office/drawing/2014/chart" uri="{C3380CC4-5D6E-409C-BE32-E72D297353CC}">
              <c16:uniqueId val="{00000000-E17C-4214-9839-534B900AEE98}"/>
            </c:ext>
          </c:extLst>
        </c:ser>
        <c:dLbls>
          <c:showLegendKey val="0"/>
          <c:showVal val="0"/>
          <c:showCatName val="0"/>
          <c:showSerName val="0"/>
          <c:showPercent val="0"/>
          <c:showBubbleSize val="0"/>
        </c:dLbls>
        <c:gapWidth val="219"/>
        <c:overlap val="-27"/>
        <c:axId val="1028678479"/>
        <c:axId val="1012978479"/>
      </c:barChart>
      <c:catAx>
        <c:axId val="1028678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2978479"/>
        <c:crosses val="autoZero"/>
        <c:auto val="1"/>
        <c:lblAlgn val="ctr"/>
        <c:lblOffset val="100"/>
        <c:noMultiLvlLbl val="0"/>
      </c:catAx>
      <c:valAx>
        <c:axId val="1012978479"/>
        <c:scaling>
          <c:orientation val="minMax"/>
          <c:max val="550"/>
          <c:min val="100"/>
        </c:scaling>
        <c:delete val="0"/>
        <c:axPos val="l"/>
        <c:majorGridlines>
          <c:spPr>
            <a:ln w="9525" cap="flat" cmpd="sng" algn="ctr">
              <a:solidFill>
                <a:schemeClr val="tx1">
                  <a:lumMod val="15000"/>
                  <a:lumOff val="85000"/>
                </a:schemeClr>
              </a:solidFill>
              <a:round/>
            </a:ln>
            <a:effectLst/>
          </c:spPr>
        </c:majorGridlines>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8678479"/>
        <c:crosses val="autoZero"/>
        <c:crossBetween val="between"/>
        <c:majorUnit val="100"/>
        <c:minorUnit val="2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B7A54-84E0-415A-93C4-5FF08A8E9591}" type="datetimeFigureOut">
              <a:rPr lang="en-US" smtClean="0"/>
              <a:t>5/28/2021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1B16BA-A9A1-49B6-B8C1-DD85A29F57BA}" type="slidenum">
              <a:rPr lang="en-US" smtClean="0"/>
              <a:t>‹#›</a:t>
            </a:fld>
            <a:endParaRPr lang="en-US"/>
          </a:p>
        </p:txBody>
      </p:sp>
    </p:spTree>
    <p:extLst>
      <p:ext uri="{BB962C8B-B14F-4D97-AF65-F5344CB8AC3E}">
        <p14:creationId xmlns:p14="http://schemas.microsoft.com/office/powerpoint/2010/main" val="394961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of COVID-19 variable may have encapsulated the effect of the </a:t>
            </a:r>
            <a:r>
              <a:rPr lang="en-US" dirty="0" err="1"/>
              <a:t>Days_Until</a:t>
            </a:r>
            <a:r>
              <a:rPr lang="en-US" dirty="0"/>
              <a:t> variable.</a:t>
            </a:r>
          </a:p>
        </p:txBody>
      </p:sp>
      <p:sp>
        <p:nvSpPr>
          <p:cNvPr id="4" name="Slide Number Placeholder 3"/>
          <p:cNvSpPr>
            <a:spLocks noGrp="1"/>
          </p:cNvSpPr>
          <p:nvPr>
            <p:ph type="sldNum" sz="quarter" idx="5"/>
          </p:nvPr>
        </p:nvSpPr>
        <p:spPr/>
        <p:txBody>
          <a:bodyPr/>
          <a:lstStyle/>
          <a:p>
            <a:fld id="{CC1B16BA-A9A1-49B6-B8C1-DD85A29F57BA}" type="slidenum">
              <a:rPr lang="en-US" smtClean="0"/>
              <a:t>18</a:t>
            </a:fld>
            <a:endParaRPr lang="en-US"/>
          </a:p>
        </p:txBody>
      </p:sp>
    </p:spTree>
    <p:extLst>
      <p:ext uri="{BB962C8B-B14F-4D97-AF65-F5344CB8AC3E}">
        <p14:creationId xmlns:p14="http://schemas.microsoft.com/office/powerpoint/2010/main" val="28860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Q-Q Plot may indicate a quadratic trend in the response</a:t>
            </a:r>
          </a:p>
          <a:p>
            <a:pPr marL="171450" indent="-171450">
              <a:buFontTx/>
              <a:buChar char="-"/>
            </a:pPr>
            <a:r>
              <a:rPr lang="en-US" dirty="0"/>
              <a:t>Histogram shows that the response is skewed right</a:t>
            </a:r>
          </a:p>
          <a:p>
            <a:pPr marL="171450" indent="-171450">
              <a:buFontTx/>
              <a:buChar char="-"/>
            </a:pPr>
            <a:r>
              <a:rPr lang="en-US" dirty="0"/>
              <a:t>Boxplot of Residuals has some extreme upper outliers</a:t>
            </a:r>
          </a:p>
          <a:p>
            <a:endParaRPr lang="en-US" dirty="0"/>
          </a:p>
        </p:txBody>
      </p:sp>
      <p:sp>
        <p:nvSpPr>
          <p:cNvPr id="4" name="Slide Number Placeholder 3"/>
          <p:cNvSpPr>
            <a:spLocks noGrp="1"/>
          </p:cNvSpPr>
          <p:nvPr>
            <p:ph type="sldNum" sz="quarter" idx="5"/>
          </p:nvPr>
        </p:nvSpPr>
        <p:spPr/>
        <p:txBody>
          <a:bodyPr/>
          <a:lstStyle/>
          <a:p>
            <a:fld id="{CC1B16BA-A9A1-49B6-B8C1-DD85A29F57BA}" type="slidenum">
              <a:rPr lang="en-US" smtClean="0"/>
              <a:t>23</a:t>
            </a:fld>
            <a:endParaRPr lang="en-US"/>
          </a:p>
        </p:txBody>
      </p:sp>
    </p:spTree>
    <p:extLst>
      <p:ext uri="{BB962C8B-B14F-4D97-AF65-F5344CB8AC3E}">
        <p14:creationId xmlns:p14="http://schemas.microsoft.com/office/powerpoint/2010/main" val="976687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1B16BA-A9A1-49B6-B8C1-DD85A29F57BA}" type="slidenum">
              <a:rPr lang="en-US" smtClean="0"/>
              <a:t>24</a:t>
            </a:fld>
            <a:endParaRPr lang="en-US"/>
          </a:p>
        </p:txBody>
      </p:sp>
    </p:spTree>
    <p:extLst>
      <p:ext uri="{BB962C8B-B14F-4D97-AF65-F5344CB8AC3E}">
        <p14:creationId xmlns:p14="http://schemas.microsoft.com/office/powerpoint/2010/main" val="116667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Q-Q plot is less quadratic than the initial model</a:t>
            </a:r>
          </a:p>
          <a:p>
            <a:pPr marL="171450" indent="-171450">
              <a:buFontTx/>
              <a:buChar char="-"/>
            </a:pPr>
            <a:r>
              <a:rPr lang="en-US" dirty="0"/>
              <a:t>Histogram shows less skew and closer resemblance to the normal distribution.</a:t>
            </a:r>
          </a:p>
          <a:p>
            <a:pPr marL="171450" indent="-171450">
              <a:buFontTx/>
              <a:buChar char="-"/>
            </a:pPr>
            <a:r>
              <a:rPr lang="en-US" dirty="0"/>
              <a:t>Boxplot shows that the extreme upper outliers are much closer to Q3 than before.</a:t>
            </a:r>
          </a:p>
        </p:txBody>
      </p:sp>
      <p:sp>
        <p:nvSpPr>
          <p:cNvPr id="4" name="Slide Number Placeholder 3"/>
          <p:cNvSpPr>
            <a:spLocks noGrp="1"/>
          </p:cNvSpPr>
          <p:nvPr>
            <p:ph type="sldNum" sz="quarter" idx="5"/>
          </p:nvPr>
        </p:nvSpPr>
        <p:spPr/>
        <p:txBody>
          <a:bodyPr/>
          <a:lstStyle/>
          <a:p>
            <a:fld id="{CC1B16BA-A9A1-49B6-B8C1-DD85A29F57BA}" type="slidenum">
              <a:rPr lang="en-US" smtClean="0"/>
              <a:t>33</a:t>
            </a:fld>
            <a:endParaRPr lang="en-US"/>
          </a:p>
        </p:txBody>
      </p:sp>
    </p:spTree>
    <p:extLst>
      <p:ext uri="{BB962C8B-B14F-4D97-AF65-F5344CB8AC3E}">
        <p14:creationId xmlns:p14="http://schemas.microsoft.com/office/powerpoint/2010/main" val="2498283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1B16BA-A9A1-49B6-B8C1-DD85A29F57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309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224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5/28/2021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4514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5/28/2021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4083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7329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153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0058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137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4071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852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22545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8851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26644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55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rammy.com/grammys/artists/billie-eilis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www.sthda.com/english/articles/39-regression-model-diagnostics/161-linear-regression-assumptions-and-diagnostics-in-r-essentials/#regression-assumptions"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Image result for billie eilish background logo">
            <a:extLst>
              <a:ext uri="{FF2B5EF4-FFF2-40B4-BE49-F238E27FC236}">
                <a16:creationId xmlns:a16="http://schemas.microsoft.com/office/drawing/2014/main" id="{08CBF3B3-7418-4A8A-A954-75E90673EC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3249" y="643467"/>
            <a:ext cx="9665502" cy="50502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FEAA4E7-93F0-4E2E-9672-95EB8BD7DABA}"/>
              </a:ext>
            </a:extLst>
          </p:cNvPr>
          <p:cNvSpPr txBox="1"/>
          <p:nvPr/>
        </p:nvSpPr>
        <p:spPr>
          <a:xfrm>
            <a:off x="1263249" y="643467"/>
            <a:ext cx="9808025" cy="892552"/>
          </a:xfrm>
          <a:prstGeom prst="rect">
            <a:avLst/>
          </a:prstGeom>
          <a:noFill/>
        </p:spPr>
        <p:txBody>
          <a:bodyPr wrap="square" rtlCol="0">
            <a:spAutoFit/>
          </a:bodyPr>
          <a:lstStyle/>
          <a:p>
            <a:pPr algn="ctr"/>
            <a:r>
              <a:rPr lang="en-US" sz="3200" dirty="0">
                <a:latin typeface="Kristen ITC" panose="03050502040202030202" pitchFamily="66" charset="0"/>
              </a:rPr>
              <a:t>Billie Eilish Resale Concert Ticket Predictor</a:t>
            </a:r>
          </a:p>
          <a:p>
            <a:pPr algn="ctr"/>
            <a:r>
              <a:rPr lang="en-US" sz="2000" dirty="0">
                <a:latin typeface="Kristen ITC" panose="03050502040202030202" pitchFamily="66" charset="0"/>
              </a:rPr>
              <a:t>Prepared By: James Aniciete</a:t>
            </a:r>
          </a:p>
        </p:txBody>
      </p:sp>
      <p:sp>
        <p:nvSpPr>
          <p:cNvPr id="5" name="TextBox 4">
            <a:extLst>
              <a:ext uri="{FF2B5EF4-FFF2-40B4-BE49-F238E27FC236}">
                <a16:creationId xmlns:a16="http://schemas.microsoft.com/office/drawing/2014/main" id="{2A2978F4-1F63-4C5B-B335-E0AA4BC46344}"/>
              </a:ext>
            </a:extLst>
          </p:cNvPr>
          <p:cNvSpPr txBox="1"/>
          <p:nvPr/>
        </p:nvSpPr>
        <p:spPr>
          <a:xfrm>
            <a:off x="9263270" y="3456262"/>
            <a:ext cx="2067339" cy="369332"/>
          </a:xfrm>
          <a:prstGeom prst="rect">
            <a:avLst/>
          </a:prstGeom>
          <a:noFill/>
        </p:spPr>
        <p:txBody>
          <a:bodyPr wrap="square" rtlCol="0">
            <a:spAutoFit/>
          </a:bodyPr>
          <a:lstStyle/>
          <a:p>
            <a:r>
              <a:rPr lang="en-US" dirty="0"/>
              <a:t>(i.e. Jessie Reyez) </a:t>
            </a:r>
          </a:p>
        </p:txBody>
      </p:sp>
    </p:spTree>
    <p:extLst>
      <p:ext uri="{BB962C8B-B14F-4D97-AF65-F5344CB8AC3E}">
        <p14:creationId xmlns:p14="http://schemas.microsoft.com/office/powerpoint/2010/main" val="37198170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7D3E71-3E00-4E7F-A20C-7C288F1338D5}"/>
              </a:ext>
            </a:extLst>
          </p:cNvPr>
          <p:cNvSpPr/>
          <p:nvPr/>
        </p:nvSpPr>
        <p:spPr>
          <a:xfrm>
            <a:off x="530087" y="458956"/>
            <a:ext cx="10933043" cy="2308324"/>
          </a:xfrm>
          <a:prstGeom prst="rect">
            <a:avLst/>
          </a:prstGeom>
        </p:spPr>
        <p:txBody>
          <a:bodyPr wrap="square">
            <a:spAutoFit/>
          </a:bodyPr>
          <a:lstStyle/>
          <a:p>
            <a:r>
              <a:rPr lang="en-US" sz="3600" b="1" u="sng" dirty="0"/>
              <a:t>Health Variable </a:t>
            </a:r>
            <a:r>
              <a:rPr lang="en-US" sz="3600" b="1" dirty="0"/>
              <a:t> </a:t>
            </a:r>
            <a:endParaRPr lang="en-US" sz="2800" dirty="0">
              <a:solidFill>
                <a:srgbClr val="002060"/>
              </a:solidFill>
            </a:endParaRPr>
          </a:p>
          <a:p>
            <a:pPr marL="457200" indent="-457200">
              <a:buFont typeface="Arial" panose="020B0604020202020204" pitchFamily="34" charset="0"/>
              <a:buChar char="•"/>
            </a:pPr>
            <a:r>
              <a:rPr lang="en-US" sz="2800" dirty="0">
                <a:solidFill>
                  <a:srgbClr val="002060"/>
                </a:solidFill>
              </a:rPr>
              <a:t>Corona </a:t>
            </a:r>
            <a:r>
              <a:rPr lang="en-US" sz="2800" dirty="0"/>
              <a:t>= a measure of COVID-19’s effect on concert-goers</a:t>
            </a:r>
          </a:p>
          <a:p>
            <a:pPr marL="914400" lvl="1" indent="-457200">
              <a:buFont typeface="Wingdings" panose="05000000000000000000" pitchFamily="2" charset="2"/>
              <a:buChar char="Ø"/>
            </a:pPr>
            <a:r>
              <a:rPr lang="en-US" sz="2000" dirty="0">
                <a:solidFill>
                  <a:srgbClr val="FF0000"/>
                </a:solidFill>
              </a:rPr>
              <a:t>On March 12</a:t>
            </a:r>
            <a:r>
              <a:rPr lang="en-US" sz="2000" baseline="30000" dirty="0">
                <a:solidFill>
                  <a:srgbClr val="FF0000"/>
                </a:solidFill>
              </a:rPr>
              <a:t>th</a:t>
            </a:r>
            <a:r>
              <a:rPr lang="en-US" sz="2000" dirty="0">
                <a:solidFill>
                  <a:srgbClr val="FF0000"/>
                </a:solidFill>
              </a:rPr>
              <a:t>, the State and the City of Illinois, acting in the public interest, mandated that all public concerts exceeding 1,000 individuals are postponed or canceled for the next 30 days. Additionally, the State and the City are encouraging that concerts of 250 people or more should be cancelled or postponed until May 1. (via email from The Vic Theatre)</a:t>
            </a:r>
          </a:p>
        </p:txBody>
      </p:sp>
      <p:graphicFrame>
        <p:nvGraphicFramePr>
          <p:cNvPr id="6" name="Table 5">
            <a:extLst>
              <a:ext uri="{FF2B5EF4-FFF2-40B4-BE49-F238E27FC236}">
                <a16:creationId xmlns:a16="http://schemas.microsoft.com/office/drawing/2014/main" id="{A6632EB2-1B9F-43CA-972F-4F6DFDFAAD20}"/>
              </a:ext>
            </a:extLst>
          </p:cNvPr>
          <p:cNvGraphicFramePr>
            <a:graphicFrameLocks noGrp="1"/>
          </p:cNvGraphicFramePr>
          <p:nvPr>
            <p:extLst>
              <p:ext uri="{D42A27DB-BD31-4B8C-83A1-F6EECF244321}">
                <p14:modId xmlns:p14="http://schemas.microsoft.com/office/powerpoint/2010/main" val="3021537557"/>
              </p:ext>
            </p:extLst>
          </p:nvPr>
        </p:nvGraphicFramePr>
        <p:xfrm>
          <a:off x="728870" y="2794575"/>
          <a:ext cx="10257182" cy="3434738"/>
        </p:xfrm>
        <a:graphic>
          <a:graphicData uri="http://schemas.openxmlformats.org/drawingml/2006/table">
            <a:tbl>
              <a:tblPr/>
              <a:tblGrid>
                <a:gridCol w="1596814">
                  <a:extLst>
                    <a:ext uri="{9D8B030D-6E8A-4147-A177-3AD203B41FA5}">
                      <a16:colId xmlns:a16="http://schemas.microsoft.com/office/drawing/2014/main" val="1602462295"/>
                    </a:ext>
                  </a:extLst>
                </a:gridCol>
                <a:gridCol w="1540456">
                  <a:extLst>
                    <a:ext uri="{9D8B030D-6E8A-4147-A177-3AD203B41FA5}">
                      <a16:colId xmlns:a16="http://schemas.microsoft.com/office/drawing/2014/main" val="3172993969"/>
                    </a:ext>
                  </a:extLst>
                </a:gridCol>
                <a:gridCol w="7119912">
                  <a:extLst>
                    <a:ext uri="{9D8B030D-6E8A-4147-A177-3AD203B41FA5}">
                      <a16:colId xmlns:a16="http://schemas.microsoft.com/office/drawing/2014/main" val="2570116416"/>
                    </a:ext>
                  </a:extLst>
                </a:gridCol>
              </a:tblGrid>
              <a:tr h="504539">
                <a:tc>
                  <a:txBody>
                    <a:bodyPr/>
                    <a:lstStyle/>
                    <a:p>
                      <a:pPr algn="ctr" fontAlgn="ctr"/>
                      <a:r>
                        <a:rPr lang="en-US" sz="2000" b="1" i="0" u="none" strike="noStrike">
                          <a:solidFill>
                            <a:srgbClr val="FFFFFF"/>
                          </a:solidFill>
                          <a:effectLst/>
                          <a:latin typeface="Calibri" panose="020F0502020204030204" pitchFamily="34" charset="0"/>
                        </a:rPr>
                        <a:t>Date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2000" b="1" i="0" u="none" strike="noStrike">
                          <a:solidFill>
                            <a:srgbClr val="FFFFFF"/>
                          </a:solidFill>
                          <a:effectLst/>
                          <a:latin typeface="Calibri" panose="020F0502020204030204" pitchFamily="34" charset="0"/>
                        </a:rPr>
                        <a:t>Corona Rank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l" fontAlgn="ctr"/>
                      <a:r>
                        <a:rPr lang="en-US" sz="2000" b="1" i="0" u="none" strike="noStrike" dirty="0">
                          <a:solidFill>
                            <a:srgbClr val="FFFFFF"/>
                          </a:solidFill>
                          <a:effectLst/>
                          <a:latin typeface="Calibri" panose="020F0502020204030204" pitchFamily="34" charset="0"/>
                        </a:rPr>
                        <a:t>Description</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4217287648"/>
                  </a:ext>
                </a:extLst>
              </a:tr>
              <a:tr h="485132">
                <a:tc>
                  <a:txBody>
                    <a:bodyPr/>
                    <a:lstStyle/>
                    <a:p>
                      <a:pPr algn="ctr" fontAlgn="ctr"/>
                      <a:r>
                        <a:rPr lang="en-US" sz="2000" b="0" i="0" u="none" strike="noStrike" dirty="0">
                          <a:solidFill>
                            <a:srgbClr val="000000"/>
                          </a:solidFill>
                          <a:effectLst/>
                          <a:latin typeface="Calibri" panose="020F0502020204030204" pitchFamily="34" charset="0"/>
                        </a:rPr>
                        <a:t>Before 3-Mar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2000" b="0" i="0" u="none" strike="noStrike" dirty="0">
                          <a:solidFill>
                            <a:srgbClr val="000000"/>
                          </a:solidFill>
                          <a:effectLst/>
                          <a:latin typeface="Calibri" panose="020F050202020403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2000" b="0" i="0" u="none" strike="noStrike" dirty="0">
                          <a:solidFill>
                            <a:srgbClr val="000000"/>
                          </a:solidFill>
                          <a:effectLst/>
                          <a:latin typeface="Calibri" panose="020F0502020204030204" pitchFamily="34" charset="0"/>
                        </a:rPr>
                        <a:t>  Coronavirus deemed insignificant to concert-going population</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30788585"/>
                  </a:ext>
                </a:extLst>
              </a:tr>
              <a:tr h="485132">
                <a:tc>
                  <a:txBody>
                    <a:bodyPr/>
                    <a:lstStyle/>
                    <a:p>
                      <a:pPr algn="ctr" fontAlgn="ctr"/>
                      <a:r>
                        <a:rPr lang="en-US" sz="2000" b="0" i="0" u="none" strike="noStrike" dirty="0">
                          <a:solidFill>
                            <a:srgbClr val="000000"/>
                          </a:solidFill>
                          <a:effectLst/>
                          <a:latin typeface="Calibri" panose="020F0502020204030204" pitchFamily="34" charset="0"/>
                        </a:rPr>
                        <a:t>3-Mar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000" b="0" i="0" u="none" strike="noStrike" dirty="0">
                          <a:solidFill>
                            <a:srgbClr val="000000"/>
                          </a:solidFill>
                          <a:effectLst/>
                          <a:latin typeface="Calibri" panose="020F0502020204030204" pitchFamily="34" charset="0"/>
                        </a:rPr>
                        <a:t>  U.S. approve widespread testing</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2960420"/>
                  </a:ext>
                </a:extLst>
              </a:tr>
              <a:tr h="485132">
                <a:tc>
                  <a:txBody>
                    <a:bodyPr/>
                    <a:lstStyle/>
                    <a:p>
                      <a:pPr algn="ctr" fontAlgn="ctr"/>
                      <a:r>
                        <a:rPr lang="en-US" sz="2000" b="0" i="0" u="none" strike="noStrike" dirty="0">
                          <a:solidFill>
                            <a:srgbClr val="000000"/>
                          </a:solidFill>
                          <a:effectLst/>
                          <a:latin typeface="Calibri" panose="020F0502020204030204" pitchFamily="34" charset="0"/>
                        </a:rPr>
                        <a:t>4-Mar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000" b="0" i="0" u="none" strike="noStrike" dirty="0">
                          <a:solidFill>
                            <a:srgbClr val="000000"/>
                          </a:solidFill>
                          <a:effectLst/>
                          <a:latin typeface="Calibri" panose="020F0502020204030204" pitchFamily="34" charset="0"/>
                        </a:rPr>
                        <a:t>  First U.S. small music festival cancelled</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0820370"/>
                  </a:ext>
                </a:extLst>
              </a:tr>
              <a:tr h="485132">
                <a:tc>
                  <a:txBody>
                    <a:bodyPr/>
                    <a:lstStyle/>
                    <a:p>
                      <a:pPr algn="ctr" fontAlgn="ctr"/>
                      <a:r>
                        <a:rPr lang="en-US" sz="2000" b="0" i="0" u="none" strike="noStrike" dirty="0">
                          <a:solidFill>
                            <a:srgbClr val="000000"/>
                          </a:solidFill>
                          <a:effectLst/>
                          <a:latin typeface="Calibri" panose="020F0502020204030204" pitchFamily="34" charset="0"/>
                        </a:rPr>
                        <a:t>10-Mar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000" b="0" i="0" u="none" strike="noStrike" dirty="0">
                          <a:solidFill>
                            <a:srgbClr val="000000"/>
                          </a:solidFill>
                          <a:effectLst/>
                          <a:latin typeface="Calibri" panose="020F0502020204030204" pitchFamily="34" charset="0"/>
                        </a:rPr>
                        <a:t>  Coachella postponed</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1733095"/>
                  </a:ext>
                </a:extLst>
              </a:tr>
              <a:tr h="485132">
                <a:tc>
                  <a:txBody>
                    <a:bodyPr/>
                    <a:lstStyle/>
                    <a:p>
                      <a:pPr algn="ctr" fontAlgn="ctr"/>
                      <a:r>
                        <a:rPr lang="en-US" sz="2000" b="0" i="0" u="none" strike="noStrike" dirty="0">
                          <a:solidFill>
                            <a:srgbClr val="000000"/>
                          </a:solidFill>
                          <a:effectLst/>
                          <a:latin typeface="Calibri" panose="020F0502020204030204" pitchFamily="34" charset="0"/>
                        </a:rPr>
                        <a:t>11-Mar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000" b="0" i="0" u="none" strike="noStrike" dirty="0">
                          <a:solidFill>
                            <a:srgbClr val="000000"/>
                          </a:solidFill>
                          <a:effectLst/>
                          <a:latin typeface="Calibri" panose="020F0502020204030204" pitchFamily="34" charset="0"/>
                        </a:rPr>
                        <a:t>  Pandemic, sports leagues suspended/cancelled</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7558219"/>
                  </a:ext>
                </a:extLst>
              </a:tr>
              <a:tr h="504539">
                <a:tc>
                  <a:txBody>
                    <a:bodyPr/>
                    <a:lstStyle/>
                    <a:p>
                      <a:pPr algn="ctr" fontAlgn="ctr"/>
                      <a:r>
                        <a:rPr lang="en-US" sz="2000" b="0" i="0" u="none" strike="noStrike" dirty="0">
                          <a:solidFill>
                            <a:srgbClr val="000000"/>
                          </a:solidFill>
                          <a:effectLst/>
                          <a:latin typeface="Calibri" panose="020F0502020204030204" pitchFamily="34" charset="0"/>
                        </a:rPr>
                        <a:t>12-Mar</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0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2000" b="0" i="0" u="none" strike="noStrike" dirty="0">
                          <a:solidFill>
                            <a:srgbClr val="000000"/>
                          </a:solidFill>
                          <a:effectLst/>
                          <a:latin typeface="Calibri" panose="020F0502020204030204" pitchFamily="34" charset="0"/>
                        </a:rPr>
                        <a:t>  Concerts suspended/cancelled, schools close &amp; shift to online</a:t>
                      </a:r>
                    </a:p>
                  </a:txBody>
                  <a:tcPr marL="9525" marR="9525" marT="9525"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4229120"/>
                  </a:ext>
                </a:extLst>
              </a:tr>
            </a:tbl>
          </a:graphicData>
        </a:graphic>
      </p:graphicFrame>
    </p:spTree>
    <p:extLst>
      <p:ext uri="{BB962C8B-B14F-4D97-AF65-F5344CB8AC3E}">
        <p14:creationId xmlns:p14="http://schemas.microsoft.com/office/powerpoint/2010/main" val="586591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282640-CB8F-4DE1-8DCA-1220E45AC557}"/>
              </a:ext>
            </a:extLst>
          </p:cNvPr>
          <p:cNvSpPr/>
          <p:nvPr/>
        </p:nvSpPr>
        <p:spPr>
          <a:xfrm>
            <a:off x="821636" y="305352"/>
            <a:ext cx="10774016" cy="5509200"/>
          </a:xfrm>
          <a:prstGeom prst="rect">
            <a:avLst/>
          </a:prstGeom>
        </p:spPr>
        <p:txBody>
          <a:bodyPr wrap="square">
            <a:spAutoFit/>
          </a:bodyPr>
          <a:lstStyle/>
          <a:p>
            <a:pPr algn="ctr"/>
            <a:r>
              <a:rPr lang="en-US" sz="3600" b="1" u="sng" dirty="0"/>
              <a:t>Pricing Variable </a:t>
            </a:r>
            <a:r>
              <a:rPr lang="en-US" sz="3600" b="1" dirty="0"/>
              <a:t> </a:t>
            </a:r>
          </a:p>
          <a:p>
            <a:pPr algn="ctr"/>
            <a:endParaRPr lang="en-US" sz="800" b="1" dirty="0"/>
          </a:p>
          <a:p>
            <a:pPr marL="457200" indent="-457200">
              <a:buFont typeface="Arial" panose="020B0604020202020204" pitchFamily="34" charset="0"/>
              <a:buChar char="•"/>
            </a:pPr>
            <a:r>
              <a:rPr lang="en-US" sz="2800" dirty="0">
                <a:solidFill>
                  <a:srgbClr val="002060"/>
                </a:solidFill>
              </a:rPr>
              <a:t>Face </a:t>
            </a:r>
            <a:r>
              <a:rPr lang="en-US" sz="2800" dirty="0"/>
              <a:t>= the original face price value of a given ticket</a:t>
            </a:r>
          </a:p>
          <a:p>
            <a:pPr marL="914400" lvl="1" indent="-457200">
              <a:buFont typeface="Wingdings" panose="05000000000000000000" pitchFamily="2" charset="2"/>
              <a:buChar char="Ø"/>
            </a:pPr>
            <a:r>
              <a:rPr lang="en-US" sz="2800" dirty="0"/>
              <a:t>Estimates were used given Facebook ticket price ranges and based on the other venues pricing. This affects the following venues:</a:t>
            </a:r>
          </a:p>
          <a:p>
            <a:pPr marL="1371600" lvl="2" indent="-457200">
              <a:buFont typeface="Courier New" panose="02070309020205020404" pitchFamily="49" charset="0"/>
              <a:buChar char="o"/>
            </a:pPr>
            <a:r>
              <a:rPr lang="en-US" sz="2800" dirty="0"/>
              <a:t>Madison Square Garden (New York City)</a:t>
            </a:r>
          </a:p>
          <a:p>
            <a:pPr marL="1371600" lvl="2" indent="-457200">
              <a:buFont typeface="Courier New" panose="02070309020205020404" pitchFamily="49" charset="0"/>
              <a:buChar char="o"/>
            </a:pPr>
            <a:r>
              <a:rPr lang="en-US" sz="2800" dirty="0"/>
              <a:t>Prudential Center (Newark)</a:t>
            </a:r>
          </a:p>
          <a:p>
            <a:pPr marL="1371600" lvl="2" indent="-457200">
              <a:buFont typeface="Courier New" panose="02070309020205020404" pitchFamily="49" charset="0"/>
              <a:buChar char="o"/>
            </a:pPr>
            <a:r>
              <a:rPr lang="en-US" sz="2800" dirty="0"/>
              <a:t>Capital One Arena (Washington D.C.)</a:t>
            </a:r>
          </a:p>
          <a:p>
            <a:pPr marL="1371600" lvl="2" indent="-457200">
              <a:buFont typeface="Courier New" panose="02070309020205020404" pitchFamily="49" charset="0"/>
              <a:buChar char="o"/>
            </a:pPr>
            <a:r>
              <a:rPr lang="en-US" sz="2800" dirty="0"/>
              <a:t>TD Garden (Boston)</a:t>
            </a:r>
          </a:p>
          <a:p>
            <a:pPr marL="1371600" lvl="2" indent="-457200">
              <a:buFont typeface="Courier New" panose="02070309020205020404" pitchFamily="49" charset="0"/>
              <a:buChar char="o"/>
            </a:pPr>
            <a:r>
              <a:rPr lang="en-US" sz="2800" dirty="0"/>
              <a:t>The Forum (Inglewood)</a:t>
            </a:r>
          </a:p>
          <a:p>
            <a:pPr marL="914400" lvl="1" indent="-457200">
              <a:buFont typeface="Wingdings" panose="05000000000000000000" pitchFamily="2" charset="2"/>
              <a:buChar char="Ø"/>
            </a:pPr>
            <a:r>
              <a:rPr lang="en-US" sz="2800" dirty="0"/>
              <a:t>Since this is a stadium tour, the ticket price ranges are close to standardized, so </a:t>
            </a:r>
            <a:r>
              <a:rPr lang="en-US" sz="2800" dirty="0">
                <a:solidFill>
                  <a:srgbClr val="002060"/>
                </a:solidFill>
              </a:rPr>
              <a:t>Face</a:t>
            </a:r>
            <a:r>
              <a:rPr lang="en-US" sz="2800" dirty="0"/>
              <a:t> will be included in the model.</a:t>
            </a:r>
          </a:p>
        </p:txBody>
      </p:sp>
    </p:spTree>
    <p:extLst>
      <p:ext uri="{BB962C8B-B14F-4D97-AF65-F5344CB8AC3E}">
        <p14:creationId xmlns:p14="http://schemas.microsoft.com/office/powerpoint/2010/main" val="3610020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79448CD-5D30-4DAB-9E31-FA9D6CECC54F}"/>
              </a:ext>
            </a:extLst>
          </p:cNvPr>
          <p:cNvPicPr/>
          <p:nvPr/>
        </p:nvPicPr>
        <p:blipFill>
          <a:blip r:embed="rId2"/>
          <a:stretch>
            <a:fillRect/>
          </a:stretch>
        </p:blipFill>
        <p:spPr>
          <a:xfrm>
            <a:off x="1144798" y="643467"/>
            <a:ext cx="9902403" cy="5050225"/>
          </a:xfrm>
          <a:prstGeom prst="rect">
            <a:avLst/>
          </a:prstGeom>
        </p:spPr>
      </p:pic>
    </p:spTree>
    <p:extLst>
      <p:ext uri="{BB962C8B-B14F-4D97-AF65-F5344CB8AC3E}">
        <p14:creationId xmlns:p14="http://schemas.microsoft.com/office/powerpoint/2010/main" val="348249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DD1D3C9-9E85-4097-A61E-5D76A2D7B939}"/>
              </a:ext>
            </a:extLst>
          </p:cNvPr>
          <p:cNvGraphicFramePr>
            <a:graphicFrameLocks noGrp="1"/>
          </p:cNvGraphicFramePr>
          <p:nvPr>
            <p:extLst>
              <p:ext uri="{D42A27DB-BD31-4B8C-83A1-F6EECF244321}">
                <p14:modId xmlns:p14="http://schemas.microsoft.com/office/powerpoint/2010/main" val="1887854054"/>
              </p:ext>
            </p:extLst>
          </p:nvPr>
        </p:nvGraphicFramePr>
        <p:xfrm>
          <a:off x="643467" y="1246526"/>
          <a:ext cx="10905069" cy="3844111"/>
        </p:xfrm>
        <a:graphic>
          <a:graphicData uri="http://schemas.openxmlformats.org/drawingml/2006/table">
            <a:tbl>
              <a:tblPr firstRow="1" firstCol="1" bandRow="1"/>
              <a:tblGrid>
                <a:gridCol w="1822172">
                  <a:extLst>
                    <a:ext uri="{9D8B030D-6E8A-4147-A177-3AD203B41FA5}">
                      <a16:colId xmlns:a16="http://schemas.microsoft.com/office/drawing/2014/main" val="1723119201"/>
                    </a:ext>
                  </a:extLst>
                </a:gridCol>
                <a:gridCol w="1477131">
                  <a:extLst>
                    <a:ext uri="{9D8B030D-6E8A-4147-A177-3AD203B41FA5}">
                      <a16:colId xmlns:a16="http://schemas.microsoft.com/office/drawing/2014/main" val="1094637226"/>
                    </a:ext>
                  </a:extLst>
                </a:gridCol>
                <a:gridCol w="1631805">
                  <a:extLst>
                    <a:ext uri="{9D8B030D-6E8A-4147-A177-3AD203B41FA5}">
                      <a16:colId xmlns:a16="http://schemas.microsoft.com/office/drawing/2014/main" val="2997855043"/>
                    </a:ext>
                  </a:extLst>
                </a:gridCol>
                <a:gridCol w="1373023">
                  <a:extLst>
                    <a:ext uri="{9D8B030D-6E8A-4147-A177-3AD203B41FA5}">
                      <a16:colId xmlns:a16="http://schemas.microsoft.com/office/drawing/2014/main" val="1987105661"/>
                    </a:ext>
                  </a:extLst>
                </a:gridCol>
                <a:gridCol w="1373023">
                  <a:extLst>
                    <a:ext uri="{9D8B030D-6E8A-4147-A177-3AD203B41FA5}">
                      <a16:colId xmlns:a16="http://schemas.microsoft.com/office/drawing/2014/main" val="3167441571"/>
                    </a:ext>
                  </a:extLst>
                </a:gridCol>
                <a:gridCol w="1655600">
                  <a:extLst>
                    <a:ext uri="{9D8B030D-6E8A-4147-A177-3AD203B41FA5}">
                      <a16:colId xmlns:a16="http://schemas.microsoft.com/office/drawing/2014/main" val="3945443252"/>
                    </a:ext>
                  </a:extLst>
                </a:gridCol>
                <a:gridCol w="1572315">
                  <a:extLst>
                    <a:ext uri="{9D8B030D-6E8A-4147-A177-3AD203B41FA5}">
                      <a16:colId xmlns:a16="http://schemas.microsoft.com/office/drawing/2014/main" val="3147205786"/>
                    </a:ext>
                  </a:extLst>
                </a:gridCol>
              </a:tblGrid>
              <a:tr h="725895">
                <a:tc>
                  <a:txBody>
                    <a:bodyPr/>
                    <a:lstStyle/>
                    <a:p>
                      <a:pPr marL="0" marR="0" algn="ctr">
                        <a:lnSpc>
                          <a:spcPct val="107000"/>
                        </a:lnSpc>
                        <a:spcBef>
                          <a:spcPts val="0"/>
                        </a:spcBef>
                        <a:spcAft>
                          <a:spcPts val="0"/>
                        </a:spcAft>
                      </a:pPr>
                      <a:endPar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Variable</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ctr">
                        <a:lnSpc>
                          <a:spcPct val="107000"/>
                        </a:lnSpc>
                        <a:spcBef>
                          <a:spcPts val="0"/>
                        </a:spcBef>
                        <a:spcAft>
                          <a:spcPts val="0"/>
                        </a:spcAft>
                      </a:pP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Minimum Value</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ctr">
                        <a:lnSpc>
                          <a:spcPct val="107000"/>
                        </a:lnSpc>
                        <a:spcBef>
                          <a:spcPts val="0"/>
                        </a:spcBef>
                        <a:spcAft>
                          <a:spcPts val="0"/>
                        </a:spcAft>
                      </a:pPr>
                      <a:endPar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a:t>
                      </a:r>
                      <a:r>
                        <a:rPr lang="en-US" sz="2100" b="1" baseline="30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st</a:t>
                      </a: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Quartile</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ctr">
                        <a:lnSpc>
                          <a:spcPct val="107000"/>
                        </a:lnSpc>
                        <a:spcBef>
                          <a:spcPts val="0"/>
                        </a:spcBef>
                        <a:spcAft>
                          <a:spcPts val="0"/>
                        </a:spcAft>
                      </a:pPr>
                      <a:endPar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Median</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ctr">
                        <a:lnSpc>
                          <a:spcPct val="107000"/>
                        </a:lnSpc>
                        <a:spcBef>
                          <a:spcPts val="0"/>
                        </a:spcBef>
                        <a:spcAft>
                          <a:spcPts val="0"/>
                        </a:spcAft>
                      </a:pPr>
                      <a:endPar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Mean</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ctr">
                        <a:lnSpc>
                          <a:spcPct val="107000"/>
                        </a:lnSpc>
                        <a:spcBef>
                          <a:spcPts val="0"/>
                        </a:spcBef>
                        <a:spcAft>
                          <a:spcPts val="0"/>
                        </a:spcAft>
                      </a:pPr>
                      <a:endPar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3</a:t>
                      </a:r>
                      <a:r>
                        <a:rPr lang="en-US" sz="2100" b="1" baseline="30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rd</a:t>
                      </a: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Quartile</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ctr">
                        <a:lnSpc>
                          <a:spcPct val="107000"/>
                        </a:lnSpc>
                        <a:spcBef>
                          <a:spcPts val="0"/>
                        </a:spcBef>
                        <a:spcAft>
                          <a:spcPts val="0"/>
                        </a:spcAft>
                      </a:pPr>
                      <a:r>
                        <a:rPr lang="en-US" sz="2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Maximum Value</a:t>
                      </a:r>
                      <a:endParaRPr lang="en-US" sz="2100" b="1"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3443393628"/>
                  </a:ext>
                </a:extLst>
              </a:tr>
              <a:tr h="389777">
                <a:tc>
                  <a:txBody>
                    <a:bodyPr/>
                    <a:lstStyle/>
                    <a:p>
                      <a:pPr marL="0" marR="0">
                        <a:lnSpc>
                          <a:spcPct val="107000"/>
                        </a:lnSpc>
                        <a:spcBef>
                          <a:spcPts val="0"/>
                        </a:spcBef>
                        <a:spcAft>
                          <a:spcPts val="0"/>
                        </a:spcAft>
                      </a:pPr>
                      <a:r>
                        <a:rPr lang="en-US" sz="21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Resale_Price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$ 53.00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$ 213.00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$ 296.00</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$ 302.50</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$ 356.00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dirty="0">
                          <a:solidFill>
                            <a:srgbClr val="00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$ 1,045.00</a:t>
                      </a:r>
                      <a:endParaRPr lang="en-US" sz="2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3390180144"/>
                  </a:ext>
                </a:extLst>
              </a:tr>
              <a:tr h="389777">
                <a:tc>
                  <a:txBody>
                    <a:bodyPr/>
                    <a:lstStyle/>
                    <a:p>
                      <a:pPr marL="0" marR="0">
                        <a:lnSpc>
                          <a:spcPct val="107000"/>
                        </a:lnSpc>
                        <a:spcBef>
                          <a:spcPts val="0"/>
                        </a:spcBef>
                        <a:spcAft>
                          <a:spcPts val="0"/>
                        </a:spcAft>
                      </a:pPr>
                      <a:r>
                        <a:rPr lang="en-US" sz="2100" b="1">
                          <a:effectLst/>
                          <a:latin typeface="Calibri" panose="020F0502020204030204" pitchFamily="34" charset="0"/>
                          <a:ea typeface="Calibri" panose="020F0502020204030204" pitchFamily="34" charset="0"/>
                          <a:cs typeface="Times New Roman" panose="02020603050405020304" pitchFamily="18" charset="0"/>
                        </a:rPr>
                        <a:t>Type_Rank</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1.0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3.0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6.0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5.7</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8.0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10.0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288886624"/>
                  </a:ext>
                </a:extLst>
              </a:tr>
              <a:tr h="389777">
                <a:tc>
                  <a:txBody>
                    <a:bodyPr/>
                    <a:lstStyle/>
                    <a:p>
                      <a:pPr marL="0" marR="0">
                        <a:lnSpc>
                          <a:spcPct val="107000"/>
                        </a:lnSpc>
                        <a:spcBef>
                          <a:spcPts val="0"/>
                        </a:spcBef>
                        <a:spcAft>
                          <a:spcPts val="0"/>
                        </a:spcAft>
                      </a:pPr>
                      <a:r>
                        <a:rPr lang="en-US" sz="2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Days_Until</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14.00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15.47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23.00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38.00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1376366504"/>
                  </a:ext>
                </a:extLst>
              </a:tr>
              <a:tr h="389777">
                <a:tc>
                  <a:txBody>
                    <a:bodyPr/>
                    <a:lstStyle/>
                    <a:p>
                      <a:pPr marL="0" marR="0">
                        <a:lnSpc>
                          <a:spcPct val="107000"/>
                        </a:lnSpc>
                        <a:spcBef>
                          <a:spcPts val="0"/>
                        </a:spcBef>
                        <a:spcAft>
                          <a:spcPts val="0"/>
                        </a:spcAft>
                      </a:pPr>
                      <a:r>
                        <a:rPr lang="en-US" sz="2100" b="1">
                          <a:effectLst/>
                          <a:latin typeface="Calibri" panose="020F0502020204030204" pitchFamily="34" charset="0"/>
                          <a:ea typeface="Calibri" panose="020F0502020204030204" pitchFamily="34" charset="0"/>
                          <a:cs typeface="Times New Roman" panose="02020603050405020304" pitchFamily="18" charset="0"/>
                        </a:rPr>
                        <a:t>Day_Rank2</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1.000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2.000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4.000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3.737</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5.000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7.000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456976095"/>
                  </a:ext>
                </a:extLst>
              </a:tr>
              <a:tr h="389777">
                <a:tc>
                  <a:txBody>
                    <a:bodyPr/>
                    <a:lstStyle/>
                    <a:p>
                      <a:pPr marL="0" marR="0">
                        <a:lnSpc>
                          <a:spcPct val="107000"/>
                        </a:lnSpc>
                        <a:spcBef>
                          <a:spcPts val="0"/>
                        </a:spcBef>
                        <a:spcAft>
                          <a:spcPts val="0"/>
                        </a:spcAft>
                      </a:pPr>
                      <a:r>
                        <a:rPr lang="en-US" sz="2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Interested</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1063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2851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7567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6003</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8177</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9451</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2392729991"/>
                  </a:ext>
                </a:extLst>
              </a:tr>
              <a:tr h="389777">
                <a:tc>
                  <a:txBody>
                    <a:bodyPr/>
                    <a:lstStyle/>
                    <a:p>
                      <a:pPr marL="0" marR="0">
                        <a:lnSpc>
                          <a:spcPct val="107000"/>
                        </a:lnSpc>
                        <a:spcBef>
                          <a:spcPts val="0"/>
                        </a:spcBef>
                        <a:spcAft>
                          <a:spcPts val="0"/>
                        </a:spcAft>
                      </a:pPr>
                      <a:r>
                        <a:rPr lang="en-US" sz="2100" b="1">
                          <a:effectLst/>
                          <a:latin typeface="Calibri" panose="020F0502020204030204" pitchFamily="34" charset="0"/>
                          <a:ea typeface="Calibri" panose="020F0502020204030204" pitchFamily="34" charset="0"/>
                          <a:cs typeface="Times New Roman" panose="02020603050405020304" pitchFamily="18" charset="0"/>
                        </a:rPr>
                        <a:t>Radio_Plays</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2.0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401.0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519.0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841.4</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1205.0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2162.0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3981799211"/>
                  </a:ext>
                </a:extLst>
              </a:tr>
              <a:tr h="389777">
                <a:tc>
                  <a:txBody>
                    <a:bodyPr/>
                    <a:lstStyle/>
                    <a:p>
                      <a:pPr marL="0" marR="0">
                        <a:lnSpc>
                          <a:spcPct val="107000"/>
                        </a:lnSpc>
                        <a:spcBef>
                          <a:spcPts val="0"/>
                        </a:spcBef>
                        <a:spcAft>
                          <a:spcPts val="0"/>
                        </a:spcAft>
                      </a:pPr>
                      <a:r>
                        <a:rPr lang="en-US" sz="21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Face</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$ 34.40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$ 59.50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$ 125.50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$107.40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$ 149.50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nSpc>
                          <a:spcPct val="107000"/>
                        </a:lnSpc>
                        <a:spcBef>
                          <a:spcPts val="0"/>
                        </a:spcBef>
                        <a:spcAft>
                          <a:spcPts val="0"/>
                        </a:spcAft>
                      </a:pPr>
                      <a:r>
                        <a:rPr lang="en-US" sz="2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$ 149.50</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extLst>
                  <a:ext uri="{0D108BD9-81ED-4DB2-BD59-A6C34878D82A}">
                    <a16:rowId xmlns:a16="http://schemas.microsoft.com/office/drawing/2014/main" val="3495370983"/>
                  </a:ext>
                </a:extLst>
              </a:tr>
              <a:tr h="389777">
                <a:tc>
                  <a:txBody>
                    <a:bodyPr/>
                    <a:lstStyle/>
                    <a:p>
                      <a:pPr marL="0" marR="0">
                        <a:lnSpc>
                          <a:spcPct val="107000"/>
                        </a:lnSpc>
                        <a:spcBef>
                          <a:spcPts val="0"/>
                        </a:spcBef>
                        <a:spcAft>
                          <a:spcPts val="0"/>
                        </a:spcAft>
                      </a:pPr>
                      <a:r>
                        <a:rPr lang="en-US" sz="2100" b="1">
                          <a:effectLst/>
                          <a:latin typeface="Calibri" panose="020F0502020204030204" pitchFamily="34" charset="0"/>
                          <a:ea typeface="Calibri" panose="020F0502020204030204" pitchFamily="34" charset="0"/>
                          <a:cs typeface="Times New Roman" panose="02020603050405020304" pitchFamily="18" charset="0"/>
                        </a:rPr>
                        <a:t>Corona</a:t>
                      </a:r>
                      <a:endParaRPr lang="en-US" sz="2100">
                        <a:effectLst/>
                        <a:latin typeface="Calibri" panose="020F0502020204030204" pitchFamily="34" charset="0"/>
                        <a:ea typeface="Calibri" panose="020F0502020204030204" pitchFamily="34" charset="0"/>
                        <a:cs typeface="Times New Roman" panose="02020603050405020304" pitchFamily="18" charset="0"/>
                      </a:endParaRP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0.0000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0.0000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2.0000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1.551</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a:effectLst/>
                          <a:latin typeface="Calibri" panose="020F0502020204030204" pitchFamily="34" charset="0"/>
                          <a:ea typeface="Calibri" panose="020F0502020204030204" pitchFamily="34" charset="0"/>
                          <a:cs typeface="Times New Roman" panose="02020603050405020304" pitchFamily="18" charset="0"/>
                        </a:rPr>
                        <a:t>2.0000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5.0000</a:t>
                      </a:r>
                    </a:p>
                  </a:txBody>
                  <a:tcPr marL="128498" marR="128498"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extLst>
                  <a:ext uri="{0D108BD9-81ED-4DB2-BD59-A6C34878D82A}">
                    <a16:rowId xmlns:a16="http://schemas.microsoft.com/office/drawing/2014/main" val="142911040"/>
                  </a:ext>
                </a:extLst>
              </a:tr>
            </a:tbl>
          </a:graphicData>
        </a:graphic>
      </p:graphicFrame>
    </p:spTree>
    <p:extLst>
      <p:ext uri="{BB962C8B-B14F-4D97-AF65-F5344CB8AC3E}">
        <p14:creationId xmlns:p14="http://schemas.microsoft.com/office/powerpoint/2010/main" val="3977756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9DA5E1D-5AC9-4C13-B12A-A05FE424CB40}"/>
              </a:ext>
            </a:extLst>
          </p:cNvPr>
          <p:cNvGraphicFramePr/>
          <p:nvPr>
            <p:extLst>
              <p:ext uri="{D42A27DB-BD31-4B8C-83A1-F6EECF244321}">
                <p14:modId xmlns:p14="http://schemas.microsoft.com/office/powerpoint/2010/main" val="1709174129"/>
              </p:ext>
            </p:extLst>
          </p:nvPr>
        </p:nvGraphicFramePr>
        <p:xfrm>
          <a:off x="643467" y="643467"/>
          <a:ext cx="10905066" cy="50502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64896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F0502020204030204"/>
              <a:ea typeface="+mn-ea"/>
              <a:cs typeface="+mn-cs"/>
            </a:endParaRPr>
          </a:p>
        </p:txBody>
      </p:sp>
      <p:sp>
        <p:nvSpPr>
          <p:cNvPr id="2" name="Title 1">
            <a:extLst>
              <a:ext uri="{FF2B5EF4-FFF2-40B4-BE49-F238E27FC236}">
                <a16:creationId xmlns:a16="http://schemas.microsoft.com/office/drawing/2014/main" id="{B2FA24F2-EE7C-4C7A-9883-598C35ADAB0E}"/>
              </a:ext>
            </a:extLst>
          </p:cNvPr>
          <p:cNvSpPr>
            <a:spLocks noGrp="1"/>
          </p:cNvSpPr>
          <p:nvPr>
            <p:ph type="title"/>
          </p:nvPr>
        </p:nvSpPr>
        <p:spPr>
          <a:xfrm>
            <a:off x="625642" y="1423451"/>
            <a:ext cx="6905962" cy="3820549"/>
          </a:xfrm>
        </p:spPr>
        <p:txBody>
          <a:bodyPr vert="horz" lIns="91440" tIns="45720" rIns="91440" bIns="45720" rtlCol="0" anchor="ctr">
            <a:normAutofit/>
          </a:bodyPr>
          <a:lstStyle/>
          <a:p>
            <a:pPr algn="r"/>
            <a:r>
              <a:rPr lang="en-US" sz="8000" dirty="0">
                <a:solidFill>
                  <a:srgbClr val="FFFFFF"/>
                </a:solidFill>
              </a:rPr>
              <a:t>First Regression Model</a:t>
            </a: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7391006-C2A1-403D-AEBB-4C4C84FCA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616201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B24B-6A62-4F2B-89F3-34AF7E59339F}"/>
              </a:ext>
            </a:extLst>
          </p:cNvPr>
          <p:cNvSpPr>
            <a:spLocks noGrp="1"/>
          </p:cNvSpPr>
          <p:nvPr>
            <p:ph type="title"/>
          </p:nvPr>
        </p:nvSpPr>
        <p:spPr/>
        <p:txBody>
          <a:bodyPr/>
          <a:lstStyle/>
          <a:p>
            <a:r>
              <a:rPr lang="en-US" dirty="0"/>
              <a:t>First Regression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0D7B31-0F08-412E-94E2-83FD00CAF682}"/>
                  </a:ext>
                </a:extLst>
              </p:cNvPr>
              <p:cNvSpPr>
                <a:spLocks noGrp="1"/>
              </p:cNvSpPr>
              <p:nvPr>
                <p:ph idx="1"/>
              </p:nvPr>
            </p:nvSpPr>
            <p:spPr>
              <a:xfrm>
                <a:off x="437321" y="2108202"/>
                <a:ext cx="11502887" cy="2768598"/>
              </a:xfrm>
            </p:spPr>
            <p:txBody>
              <a:bodyPr>
                <a:noAutofit/>
              </a:bodyPr>
              <a:lstStyle/>
              <a:p>
                <a:pPr marL="0" indent="0">
                  <a:buNone/>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   </m:t>
                      </m:r>
                      <m:r>
                        <a:rPr lang="en-US" sz="2800" b="0" i="1" smtClean="0">
                          <a:latin typeface="Cambria Math" panose="02040503050406030204" pitchFamily="18" charset="0"/>
                        </a:rPr>
                        <m:t>𝑅𝑒𝑠𝑎𝑙𝑒</m:t>
                      </m:r>
                      <m:r>
                        <a:rPr lang="en-US" sz="2800" b="0" i="1" smtClean="0">
                          <a:latin typeface="Cambria Math" panose="02040503050406030204" pitchFamily="18" charset="0"/>
                        </a:rPr>
                        <m:t> </m:t>
                      </m:r>
                      <m:r>
                        <a:rPr lang="en-US" sz="2800" b="0" i="1" smtClean="0">
                          <a:latin typeface="Cambria Math" panose="02040503050406030204" pitchFamily="18" charset="0"/>
                        </a:rPr>
                        <m:t>𝑇𝑖𝑐𝑘𝑒𝑡</m:t>
                      </m:r>
                      <m:r>
                        <a:rPr lang="en-US" sz="2800" b="0" i="1" smtClean="0">
                          <a:latin typeface="Cambria Math" panose="02040503050406030204" pitchFamily="18" charset="0"/>
                        </a:rPr>
                        <m:t> </m:t>
                      </m:r>
                      <m:r>
                        <a:rPr lang="en-US" sz="2800" b="0" i="1" smtClean="0">
                          <a:latin typeface="Cambria Math" panose="02040503050406030204" pitchFamily="18" charset="0"/>
                        </a:rPr>
                        <m:t>𝑃𝑟𝑖𝑐𝑒</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𝑇𝑦𝑝𝑒</m:t>
                          </m:r>
                          <m:r>
                            <a:rPr lang="en-US" sz="2800" b="0" i="1" smtClean="0">
                              <a:latin typeface="Cambria Math" panose="02040503050406030204" pitchFamily="18" charset="0"/>
                            </a:rPr>
                            <m:t> </m:t>
                          </m:r>
                          <m:r>
                            <a:rPr lang="en-US" sz="2800" b="0" i="1" smtClean="0">
                              <a:latin typeface="Cambria Math" panose="02040503050406030204" pitchFamily="18" charset="0"/>
                            </a:rPr>
                            <m:t>𝑅𝑎𝑛𝑘</m:t>
                          </m:r>
                        </m:e>
                      </m:d>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𝐷𝑎𝑦𝑠</m:t>
                          </m:r>
                          <m:r>
                            <a:rPr lang="en-US" sz="2800" b="0" i="1" smtClean="0">
                              <a:latin typeface="Cambria Math" panose="02040503050406030204" pitchFamily="18" charset="0"/>
                            </a:rPr>
                            <m:t> </m:t>
                          </m:r>
                          <m:r>
                            <a:rPr lang="en-US" sz="2800" b="0" i="1" smtClean="0">
                              <a:latin typeface="Cambria Math" panose="02040503050406030204" pitchFamily="18" charset="0"/>
                            </a:rPr>
                            <m:t>𝑈𝑛𝑡𝑖𝑙</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oMath>
                  </m:oMathPara>
                </a14:m>
                <a:endParaRPr lang="en-US" sz="2800" b="0" i="1" dirty="0">
                  <a:latin typeface="Cambria Math" panose="02040503050406030204" pitchFamily="18" charset="0"/>
                </a:endParaRPr>
              </a:p>
              <a:p>
                <a:pPr marL="0" indent="0">
                  <a:buNone/>
                </a:pPr>
                <a:r>
                  <a:rPr lang="en-US" sz="2800" b="0" dirty="0"/>
                  <a:t>                                         </a:t>
                </a:r>
                <a14:m>
                  <m:oMath xmlns:m="http://schemas.openxmlformats.org/officeDocument/2006/math">
                    <m:r>
                      <a:rPr lang="en-US" sz="2800" b="0" i="0" smtClean="0">
                        <a:latin typeface="Cambria Math" panose="02040503050406030204" pitchFamily="18" charset="0"/>
                      </a:rPr>
                      <m:t>+ </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Day</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Rank</m:t>
                        </m:r>
                        <m:r>
                          <a:rPr lang="en-US" sz="2800" b="0" i="0" smtClean="0">
                            <a:latin typeface="Cambria Math" panose="02040503050406030204" pitchFamily="18" charset="0"/>
                          </a:rPr>
                          <m:t>2</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𝐼𝑛𝑡𝑒𝑟𝑒𝑠𝑡𝑒𝑑</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4</m:t>
                        </m:r>
                      </m:sub>
                    </m:sSub>
                  </m:oMath>
                </a14:m>
                <a:endParaRPr lang="en-US" sz="2800" b="0" i="1" dirty="0">
                  <a:latin typeface="Cambria Math" panose="02040503050406030204" pitchFamily="18" charset="0"/>
                </a:endParaRPr>
              </a:p>
              <a:p>
                <a:pPr marL="0" indent="0">
                  <a:buNone/>
                </a:pPr>
                <a:r>
                  <a:rPr lang="en-US" sz="2800" b="0" dirty="0"/>
                  <a:t>                                         </a:t>
                </a:r>
                <a14:m>
                  <m:oMath xmlns:m="http://schemas.openxmlformats.org/officeDocument/2006/math">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𝑅𝑎𝑑𝑖𝑜</m:t>
                        </m:r>
                        <m:r>
                          <a:rPr lang="en-US" sz="2800" b="0" i="1" smtClean="0">
                            <a:latin typeface="Cambria Math" panose="02040503050406030204" pitchFamily="18" charset="0"/>
                          </a:rPr>
                          <m:t> </m:t>
                        </m:r>
                        <m:r>
                          <a:rPr lang="en-US" sz="2800" b="0" i="1" smtClean="0">
                            <a:latin typeface="Cambria Math" panose="02040503050406030204" pitchFamily="18" charset="0"/>
                          </a:rPr>
                          <m:t>𝑃𝑙𝑎𝑦𝑠</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5</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𝐹𝑎𝑐𝑒</m:t>
                        </m:r>
                        <m:r>
                          <a:rPr lang="en-US" sz="2800" b="0" i="1" smtClean="0">
                            <a:latin typeface="Cambria Math" panose="02040503050406030204" pitchFamily="18" charset="0"/>
                          </a:rPr>
                          <m:t> </m:t>
                        </m:r>
                        <m:r>
                          <a:rPr lang="en-US" sz="2800" b="0" i="1" smtClean="0">
                            <a:latin typeface="Cambria Math" panose="02040503050406030204" pitchFamily="18" charset="0"/>
                          </a:rPr>
                          <m:t>𝑃𝑟𝑖𝑐𝑒</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6</m:t>
                        </m:r>
                      </m:sub>
                    </m:sSub>
                  </m:oMath>
                </a14:m>
                <a:endParaRPr lang="en-US" sz="28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  +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𝐶𝑜𝑟𝑜𝑛𝑎</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7</m:t>
                          </m:r>
                        </m:sub>
                      </m:sSub>
                      <m:r>
                        <a:rPr lang="en-US" sz="2800" b="0" i="1" smtClean="0">
                          <a:latin typeface="Cambria Math" panose="02040503050406030204" pitchFamily="18" charset="0"/>
                        </a:rPr>
                        <m:t>+</m:t>
                      </m:r>
                      <m:r>
                        <a:rPr lang="en-US" sz="2800" b="0" i="1" smtClean="0">
                          <a:latin typeface="Cambria Math" panose="02040503050406030204" pitchFamily="18" charset="0"/>
                        </a:rPr>
                        <m:t>𝐶𝑜𝑛𝑠𝑡𝑎𝑛𝑡</m:t>
                      </m:r>
                    </m:oMath>
                  </m:oMathPara>
                </a14:m>
                <a:endParaRPr lang="en-US" sz="2800" dirty="0"/>
              </a:p>
            </p:txBody>
          </p:sp>
        </mc:Choice>
        <mc:Fallback xmlns="">
          <p:sp>
            <p:nvSpPr>
              <p:cNvPr id="3" name="Content Placeholder 2">
                <a:extLst>
                  <a:ext uri="{FF2B5EF4-FFF2-40B4-BE49-F238E27FC236}">
                    <a16:creationId xmlns:a16="http://schemas.microsoft.com/office/drawing/2014/main" id="{D70D7B31-0F08-412E-94E2-83FD00CAF682}"/>
                  </a:ext>
                </a:extLst>
              </p:cNvPr>
              <p:cNvSpPr>
                <a:spLocks noGrp="1" noRot="1" noChangeAspect="1" noMove="1" noResize="1" noEditPoints="1" noAdjustHandles="1" noChangeArrowheads="1" noChangeShapeType="1" noTextEdit="1"/>
              </p:cNvSpPr>
              <p:nvPr>
                <p:ph idx="1"/>
              </p:nvPr>
            </p:nvSpPr>
            <p:spPr>
              <a:xfrm>
                <a:off x="437321" y="2108202"/>
                <a:ext cx="11502887" cy="276859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33931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C213CB58-0C52-4340-AE0C-E148BE7EE347}"/>
              </a:ext>
            </a:extLst>
          </p:cNvPr>
          <p:cNvPicPr>
            <a:picLocks noChangeAspect="1"/>
          </p:cNvPicPr>
          <p:nvPr/>
        </p:nvPicPr>
        <p:blipFill>
          <a:blip r:embed="rId2"/>
          <a:stretch>
            <a:fillRect/>
          </a:stretch>
        </p:blipFill>
        <p:spPr>
          <a:xfrm>
            <a:off x="3750202" y="329793"/>
            <a:ext cx="8014168" cy="5597912"/>
          </a:xfrm>
          <a:prstGeom prst="rect">
            <a:avLst/>
          </a:prstGeom>
        </p:spPr>
      </p:pic>
      <p:sp>
        <p:nvSpPr>
          <p:cNvPr id="5" name="TextBox 4">
            <a:extLst>
              <a:ext uri="{FF2B5EF4-FFF2-40B4-BE49-F238E27FC236}">
                <a16:creationId xmlns:a16="http://schemas.microsoft.com/office/drawing/2014/main" id="{D8FD2F1F-27F0-4960-979B-3BD6C7B4598E}"/>
              </a:ext>
            </a:extLst>
          </p:cNvPr>
          <p:cNvSpPr txBox="1"/>
          <p:nvPr/>
        </p:nvSpPr>
        <p:spPr>
          <a:xfrm>
            <a:off x="427630" y="1166842"/>
            <a:ext cx="3043450" cy="4524315"/>
          </a:xfrm>
          <a:prstGeom prst="rect">
            <a:avLst/>
          </a:prstGeom>
          <a:noFill/>
        </p:spPr>
        <p:txBody>
          <a:bodyPr wrap="square" rtlCol="0">
            <a:spAutoFit/>
          </a:bodyPr>
          <a:lstStyle/>
          <a:p>
            <a:r>
              <a:rPr lang="en-US" sz="2800" b="1" u="sng" dirty="0"/>
              <a:t>Quick Hits:</a:t>
            </a:r>
          </a:p>
          <a:p>
            <a:pPr marL="457200" indent="-457200">
              <a:buFont typeface="Wingdings" panose="05000000000000000000" pitchFamily="2" charset="2"/>
              <a:buChar char="v"/>
            </a:pPr>
            <a:r>
              <a:rPr lang="en-US" sz="2000" dirty="0">
                <a:solidFill>
                  <a:srgbClr val="002060"/>
                </a:solidFill>
              </a:rPr>
              <a:t>Days_Until </a:t>
            </a:r>
            <a:r>
              <a:rPr lang="en-US" sz="2000" dirty="0"/>
              <a:t>could be removed from the model due to its high p-value (&gt; .05).</a:t>
            </a:r>
          </a:p>
          <a:p>
            <a:pPr marL="457200" indent="-457200">
              <a:buFont typeface="Wingdings" panose="05000000000000000000" pitchFamily="2" charset="2"/>
              <a:buChar char="v"/>
            </a:pPr>
            <a:r>
              <a:rPr lang="en-US" sz="2000" dirty="0">
                <a:solidFill>
                  <a:srgbClr val="002060"/>
                </a:solidFill>
              </a:rPr>
              <a:t>Radio_Plays </a:t>
            </a:r>
            <a:r>
              <a:rPr lang="en-US" sz="2000" dirty="0"/>
              <a:t>and </a:t>
            </a:r>
            <a:r>
              <a:rPr lang="en-US" sz="2000" dirty="0">
                <a:solidFill>
                  <a:srgbClr val="002060"/>
                </a:solidFill>
              </a:rPr>
              <a:t>Interested</a:t>
            </a:r>
            <a:r>
              <a:rPr lang="en-US" sz="2000" dirty="0"/>
              <a:t> do not have a significant effect on resale price</a:t>
            </a:r>
          </a:p>
          <a:p>
            <a:pPr marL="457200" indent="-457200">
              <a:buFont typeface="Wingdings" panose="05000000000000000000" pitchFamily="2" charset="2"/>
              <a:buChar char="v"/>
            </a:pPr>
            <a:r>
              <a:rPr lang="en-US" sz="2000" dirty="0">
                <a:solidFill>
                  <a:srgbClr val="002060"/>
                </a:solidFill>
              </a:rPr>
              <a:t>Corona</a:t>
            </a:r>
            <a:r>
              <a:rPr lang="en-US" sz="2000" dirty="0"/>
              <a:t> is highly significant to concert attendance</a:t>
            </a:r>
          </a:p>
          <a:p>
            <a:pPr marL="457200" indent="-457200">
              <a:buFont typeface="Wingdings" panose="05000000000000000000" pitchFamily="2" charset="2"/>
              <a:buChar char="v"/>
            </a:pPr>
            <a:r>
              <a:rPr lang="en-US" sz="2000" dirty="0"/>
              <a:t>Low R-Squared</a:t>
            </a:r>
          </a:p>
          <a:p>
            <a:pPr marL="457200" indent="-457200">
              <a:buFont typeface="Wingdings" panose="05000000000000000000" pitchFamily="2" charset="2"/>
              <a:buChar char="v"/>
            </a:pPr>
            <a:endParaRPr lang="en-US" sz="2000" dirty="0"/>
          </a:p>
        </p:txBody>
      </p:sp>
    </p:spTree>
    <p:extLst>
      <p:ext uri="{BB962C8B-B14F-4D97-AF65-F5344CB8AC3E}">
        <p14:creationId xmlns:p14="http://schemas.microsoft.com/office/powerpoint/2010/main" val="391739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6D6A9975-818B-4124-B6B1-095653C9ED87}"/>
              </a:ext>
            </a:extLst>
          </p:cNvPr>
          <p:cNvPicPr>
            <a:picLocks noChangeAspect="1"/>
          </p:cNvPicPr>
          <p:nvPr/>
        </p:nvPicPr>
        <p:blipFill>
          <a:blip r:embed="rId3"/>
          <a:stretch>
            <a:fillRect/>
          </a:stretch>
        </p:blipFill>
        <p:spPr>
          <a:xfrm>
            <a:off x="543754" y="1678679"/>
            <a:ext cx="4928998" cy="4517542"/>
          </a:xfrm>
          <a:prstGeom prst="rect">
            <a:avLst/>
          </a:prstGeom>
        </p:spPr>
      </p:pic>
      <p:pic>
        <p:nvPicPr>
          <p:cNvPr id="3" name="Picture 2">
            <a:extLst>
              <a:ext uri="{FF2B5EF4-FFF2-40B4-BE49-F238E27FC236}">
                <a16:creationId xmlns:a16="http://schemas.microsoft.com/office/drawing/2014/main" id="{D94A4CAB-68DF-4FF0-ABAB-7F370780EB4B}"/>
              </a:ext>
            </a:extLst>
          </p:cNvPr>
          <p:cNvPicPr>
            <a:picLocks noChangeAspect="1"/>
          </p:cNvPicPr>
          <p:nvPr/>
        </p:nvPicPr>
        <p:blipFill>
          <a:blip r:embed="rId4"/>
          <a:stretch>
            <a:fillRect/>
          </a:stretch>
        </p:blipFill>
        <p:spPr>
          <a:xfrm>
            <a:off x="5472752" y="1678679"/>
            <a:ext cx="6326395" cy="4305490"/>
          </a:xfrm>
          <a:prstGeom prst="rect">
            <a:avLst/>
          </a:prstGeom>
        </p:spPr>
      </p:pic>
      <p:sp>
        <p:nvSpPr>
          <p:cNvPr id="4" name="TextBox 3">
            <a:extLst>
              <a:ext uri="{FF2B5EF4-FFF2-40B4-BE49-F238E27FC236}">
                <a16:creationId xmlns:a16="http://schemas.microsoft.com/office/drawing/2014/main" id="{FDCD674A-D5E6-4AA3-89BF-4CA61BC7A355}"/>
              </a:ext>
            </a:extLst>
          </p:cNvPr>
          <p:cNvSpPr txBox="1"/>
          <p:nvPr/>
        </p:nvSpPr>
        <p:spPr>
          <a:xfrm>
            <a:off x="543754" y="301585"/>
            <a:ext cx="10781732" cy="1323439"/>
          </a:xfrm>
          <a:prstGeom prst="rect">
            <a:avLst/>
          </a:prstGeom>
          <a:noFill/>
        </p:spPr>
        <p:txBody>
          <a:bodyPr wrap="square" rtlCol="0">
            <a:spAutoFit/>
          </a:bodyPr>
          <a:lstStyle/>
          <a:p>
            <a:pPr algn="ctr"/>
            <a:r>
              <a:rPr lang="en-US" sz="3200" b="1" u="sng" dirty="0"/>
              <a:t>Comparing Models with and without </a:t>
            </a:r>
            <a:r>
              <a:rPr lang="en-US" sz="3200" b="1" u="sng" dirty="0">
                <a:solidFill>
                  <a:srgbClr val="002060"/>
                </a:solidFill>
              </a:rPr>
              <a:t>Corona</a:t>
            </a:r>
          </a:p>
          <a:p>
            <a:r>
              <a:rPr lang="en-US" sz="2400" dirty="0"/>
              <a:t>The model was a better predictor of resale price with Corona, which can be seen by comparing the R-Squared values.</a:t>
            </a:r>
          </a:p>
        </p:txBody>
      </p:sp>
    </p:spTree>
    <p:extLst>
      <p:ext uri="{BB962C8B-B14F-4D97-AF65-F5344CB8AC3E}">
        <p14:creationId xmlns:p14="http://schemas.microsoft.com/office/powerpoint/2010/main" val="2173974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B24B-6A62-4F2B-89F3-34AF7E59339F}"/>
              </a:ext>
            </a:extLst>
          </p:cNvPr>
          <p:cNvSpPr>
            <a:spLocks noGrp="1"/>
          </p:cNvSpPr>
          <p:nvPr>
            <p:ph type="title"/>
          </p:nvPr>
        </p:nvSpPr>
        <p:spPr/>
        <p:txBody>
          <a:bodyPr/>
          <a:lstStyle/>
          <a:p>
            <a:r>
              <a:rPr lang="en-US" dirty="0"/>
              <a:t>Multicollinearity</a:t>
            </a:r>
          </a:p>
        </p:txBody>
      </p:sp>
      <p:sp>
        <p:nvSpPr>
          <p:cNvPr id="3" name="Content Placeholder 2">
            <a:extLst>
              <a:ext uri="{FF2B5EF4-FFF2-40B4-BE49-F238E27FC236}">
                <a16:creationId xmlns:a16="http://schemas.microsoft.com/office/drawing/2014/main" id="{D70D7B31-0F08-412E-94E2-83FD00CAF682}"/>
              </a:ext>
            </a:extLst>
          </p:cNvPr>
          <p:cNvSpPr>
            <a:spLocks noGrp="1"/>
          </p:cNvSpPr>
          <p:nvPr>
            <p:ph idx="1"/>
          </p:nvPr>
        </p:nvSpPr>
        <p:spPr>
          <a:xfrm>
            <a:off x="1097280" y="2108201"/>
            <a:ext cx="10058400" cy="3356427"/>
          </a:xfrm>
        </p:spPr>
        <p:txBody>
          <a:bodyPr>
            <a:normAutofit lnSpcReduction="10000"/>
          </a:bodyPr>
          <a:lstStyle/>
          <a:p>
            <a:pPr>
              <a:buFont typeface="Wingdings" panose="05000000000000000000" pitchFamily="2" charset="2"/>
              <a:buChar char="v"/>
            </a:pPr>
            <a:r>
              <a:rPr lang="en-US" sz="2800" dirty="0">
                <a:solidFill>
                  <a:srgbClr val="7030A0"/>
                </a:solidFill>
              </a:rPr>
              <a:t>VIF = Variance Inflation Factor:</a:t>
            </a:r>
          </a:p>
          <a:p>
            <a:pPr lvl="1">
              <a:buFont typeface="Wingdings" panose="05000000000000000000" pitchFamily="2" charset="2"/>
              <a:buChar char="v"/>
            </a:pPr>
            <a:endParaRPr lang="en-US" sz="2800" dirty="0"/>
          </a:p>
          <a:p>
            <a:pPr lvl="1">
              <a:buFont typeface="Wingdings" panose="05000000000000000000" pitchFamily="2" charset="2"/>
              <a:buChar char="v"/>
            </a:pPr>
            <a:endParaRPr lang="en-US" sz="2800" dirty="0"/>
          </a:p>
          <a:p>
            <a:pPr lvl="1">
              <a:buFont typeface="Wingdings" panose="05000000000000000000" pitchFamily="2" charset="2"/>
              <a:buChar char="v"/>
            </a:pPr>
            <a:r>
              <a:rPr lang="en-US" sz="2800" dirty="0"/>
              <a:t>Since none of the explanatory variables have a VIF &gt; 10 (still not greater than 5 if that’s what you use), multicollinearity will not be influencing the least square estimates. Thus, none of the variables will be excluded from the model.</a:t>
            </a:r>
          </a:p>
          <a:p>
            <a:pPr lvl="2">
              <a:buFont typeface="Wingdings" panose="05000000000000000000" pitchFamily="2" charset="2"/>
              <a:buChar char="v"/>
            </a:pPr>
            <a:endParaRPr lang="en-US" sz="2400"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1A7DE0BB-92DF-4A2E-8A2B-42C304F9E4B5}"/>
              </a:ext>
            </a:extLst>
          </p:cNvPr>
          <p:cNvPicPr>
            <a:picLocks noChangeAspect="1"/>
          </p:cNvPicPr>
          <p:nvPr/>
        </p:nvPicPr>
        <p:blipFill>
          <a:blip r:embed="rId2"/>
          <a:stretch>
            <a:fillRect/>
          </a:stretch>
        </p:blipFill>
        <p:spPr>
          <a:xfrm>
            <a:off x="401759" y="2870069"/>
            <a:ext cx="11178620" cy="558931"/>
          </a:xfrm>
          <a:prstGeom prst="rect">
            <a:avLst/>
          </a:prstGeom>
        </p:spPr>
      </p:pic>
    </p:spTree>
    <p:extLst>
      <p:ext uri="{BB962C8B-B14F-4D97-AF65-F5344CB8AC3E}">
        <p14:creationId xmlns:p14="http://schemas.microsoft.com/office/powerpoint/2010/main" val="626205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3C69-D629-4E61-A75F-FFE029B19BD7}"/>
              </a:ext>
            </a:extLst>
          </p:cNvPr>
          <p:cNvSpPr>
            <a:spLocks noGrp="1"/>
          </p:cNvSpPr>
          <p:nvPr>
            <p:ph type="title"/>
          </p:nvPr>
        </p:nvSpPr>
        <p:spPr/>
        <p:txBody>
          <a:bodyPr/>
          <a:lstStyle/>
          <a:p>
            <a:r>
              <a:rPr lang="en-US" dirty="0"/>
              <a:t>Who is Billie Eilish?</a:t>
            </a:r>
          </a:p>
        </p:txBody>
      </p:sp>
      <p:sp>
        <p:nvSpPr>
          <p:cNvPr id="3" name="Content Placeholder 2">
            <a:extLst>
              <a:ext uri="{FF2B5EF4-FFF2-40B4-BE49-F238E27FC236}">
                <a16:creationId xmlns:a16="http://schemas.microsoft.com/office/drawing/2014/main" id="{EF214C77-CF6A-4090-BA3D-D51CCAA43627}"/>
              </a:ext>
            </a:extLst>
          </p:cNvPr>
          <p:cNvSpPr>
            <a:spLocks noGrp="1"/>
          </p:cNvSpPr>
          <p:nvPr>
            <p:ph idx="1"/>
          </p:nvPr>
        </p:nvSpPr>
        <p:spPr>
          <a:xfrm>
            <a:off x="1097280" y="2006221"/>
            <a:ext cx="6787763" cy="4176215"/>
          </a:xfrm>
        </p:spPr>
        <p:txBody>
          <a:bodyPr>
            <a:noAutofit/>
          </a:bodyPr>
          <a:lstStyle/>
          <a:p>
            <a:pPr>
              <a:buFont typeface="Wingdings" panose="05000000000000000000" pitchFamily="2" charset="2"/>
              <a:buChar char="v"/>
            </a:pPr>
            <a:r>
              <a:rPr lang="en-US" sz="1600" dirty="0"/>
              <a:t>Billie Eilish Pirate Baird O'Connell is an American singer and songwriter. She first gained media attention in 2016 when she uploaded the song "Ocean Eyes" to SoundCloud, and it was subsequently released by Interscope Records subsidiary Darkroom. (via Wikipedia)</a:t>
            </a:r>
          </a:p>
          <a:p>
            <a:pPr>
              <a:buFont typeface="Wingdings" panose="05000000000000000000" pitchFamily="2" charset="2"/>
              <a:buChar char="v"/>
            </a:pPr>
            <a:r>
              <a:rPr lang="en-US" sz="1600" dirty="0"/>
              <a:t>2020 Grammy Awards (5):</a:t>
            </a:r>
          </a:p>
          <a:p>
            <a:pPr marL="544068" lvl="1" indent="-342900">
              <a:buFont typeface="+mj-lt"/>
              <a:buAutoNum type="arabicPeriod"/>
            </a:pPr>
            <a:r>
              <a:rPr lang="en-US" dirty="0">
                <a:highlight>
                  <a:srgbClr val="FFFF00"/>
                </a:highlight>
              </a:rPr>
              <a:t>Best New Artist</a:t>
            </a:r>
          </a:p>
          <a:p>
            <a:pPr marL="544068" lvl="1" indent="-342900">
              <a:buFont typeface="+mj-lt"/>
              <a:buAutoNum type="arabicPeriod"/>
            </a:pPr>
            <a:r>
              <a:rPr lang="en-US" dirty="0">
                <a:highlight>
                  <a:srgbClr val="FFFF00"/>
                </a:highlight>
              </a:rPr>
              <a:t>Album of the Year (for </a:t>
            </a:r>
            <a:r>
              <a:rPr lang="en-US" i="1" dirty="0">
                <a:highlight>
                  <a:srgbClr val="FFFF00"/>
                </a:highlight>
              </a:rPr>
              <a:t>When We All Fall Asleep</a:t>
            </a:r>
            <a:r>
              <a:rPr lang="en-US" dirty="0">
                <a:highlight>
                  <a:srgbClr val="FFFF00"/>
                </a:highlight>
              </a:rPr>
              <a:t>)</a:t>
            </a:r>
          </a:p>
          <a:p>
            <a:pPr marL="544068" lvl="1" indent="-342900">
              <a:buFont typeface="+mj-lt"/>
              <a:buAutoNum type="arabicPeriod"/>
            </a:pPr>
            <a:r>
              <a:rPr lang="en-US" dirty="0">
                <a:highlight>
                  <a:srgbClr val="FFFF00"/>
                </a:highlight>
              </a:rPr>
              <a:t>Record of the Year (for “Bad Guy”)</a:t>
            </a:r>
          </a:p>
          <a:p>
            <a:pPr marL="544068" lvl="1" indent="-342900">
              <a:buFont typeface="+mj-lt"/>
              <a:buAutoNum type="arabicPeriod"/>
            </a:pPr>
            <a:r>
              <a:rPr lang="en-US" dirty="0">
                <a:highlight>
                  <a:srgbClr val="FFFF00"/>
                </a:highlight>
              </a:rPr>
              <a:t>Song of the Year (for “Bad Guy”)</a:t>
            </a:r>
          </a:p>
          <a:p>
            <a:pPr marL="544068" lvl="1" indent="-342900">
              <a:buFont typeface="+mj-lt"/>
              <a:buAutoNum type="arabicPeriod"/>
            </a:pPr>
            <a:r>
              <a:rPr lang="en-US" dirty="0"/>
              <a:t>Best Pop Vocal Album (for </a:t>
            </a:r>
            <a:r>
              <a:rPr lang="en-US" i="1" dirty="0"/>
              <a:t>When We All Fall Asleep, Where Do We Go?)</a:t>
            </a:r>
          </a:p>
          <a:p>
            <a:pPr lvl="1">
              <a:buFont typeface="Wingdings" panose="05000000000000000000" pitchFamily="2" charset="2"/>
              <a:buChar char="v"/>
            </a:pPr>
            <a:r>
              <a:rPr lang="en-US" dirty="0"/>
              <a:t>Also nominated for Best Pop Solo Performance (for “Bad Guy”)</a:t>
            </a:r>
          </a:p>
          <a:p>
            <a:pPr marL="201168" lvl="1" indent="0">
              <a:buNone/>
            </a:pPr>
            <a:r>
              <a:rPr lang="en-US" dirty="0"/>
              <a:t>(via </a:t>
            </a:r>
            <a:r>
              <a:rPr lang="en-US" dirty="0">
                <a:hlinkClick r:id="rId2"/>
              </a:rPr>
              <a:t>https://www.grammy.com/grammys/artists/billie-eilish</a:t>
            </a:r>
            <a:r>
              <a:rPr lang="en-US" dirty="0"/>
              <a:t>)</a:t>
            </a:r>
          </a:p>
          <a:p>
            <a:pPr marL="201168" lvl="1" indent="0">
              <a:buNone/>
            </a:pPr>
            <a:r>
              <a:rPr lang="en-US" i="1" dirty="0"/>
              <a:t>   </a:t>
            </a:r>
          </a:p>
          <a:p>
            <a:pPr>
              <a:buFont typeface="Wingdings" panose="05000000000000000000" pitchFamily="2" charset="2"/>
              <a:buChar char="ü"/>
            </a:pPr>
            <a:endParaRPr lang="en-US" sz="1600" dirty="0"/>
          </a:p>
          <a:p>
            <a:pPr marL="342900" indent="-342900">
              <a:buFont typeface="+mj-lt"/>
              <a:buAutoNum type="arabicPeriod"/>
            </a:pPr>
            <a:endParaRPr lang="en-US" sz="1600" dirty="0"/>
          </a:p>
        </p:txBody>
      </p:sp>
      <p:pic>
        <p:nvPicPr>
          <p:cNvPr id="2050" name="Picture 2">
            <a:extLst>
              <a:ext uri="{FF2B5EF4-FFF2-40B4-BE49-F238E27FC236}">
                <a16:creationId xmlns:a16="http://schemas.microsoft.com/office/drawing/2014/main" id="{EFC67126-56CD-466E-A679-DA250F0295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6591" y="2334467"/>
            <a:ext cx="3090407" cy="30904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E52F3A-38FA-465D-B2E6-F41A8DE9C779}"/>
              </a:ext>
            </a:extLst>
          </p:cNvPr>
          <p:cNvSpPr txBox="1"/>
          <p:nvPr/>
        </p:nvSpPr>
        <p:spPr>
          <a:xfrm>
            <a:off x="8176591" y="5526157"/>
            <a:ext cx="3090408" cy="338554"/>
          </a:xfrm>
          <a:prstGeom prst="rect">
            <a:avLst/>
          </a:prstGeom>
          <a:noFill/>
        </p:spPr>
        <p:txBody>
          <a:bodyPr wrap="square" rtlCol="0">
            <a:spAutoFit/>
          </a:bodyPr>
          <a:lstStyle/>
          <a:p>
            <a:pPr algn="ctr"/>
            <a:r>
              <a:rPr lang="en-US" sz="1600" dirty="0"/>
              <a:t>(Schubas Tavern, October 2017)</a:t>
            </a:r>
          </a:p>
        </p:txBody>
      </p:sp>
    </p:spTree>
    <p:extLst>
      <p:ext uri="{BB962C8B-B14F-4D97-AF65-F5344CB8AC3E}">
        <p14:creationId xmlns:p14="http://schemas.microsoft.com/office/powerpoint/2010/main" val="3451839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F0800B-7129-4ED0-BDA6-A50B0C53B177}"/>
              </a:ext>
            </a:extLst>
          </p:cNvPr>
          <p:cNvPicPr>
            <a:picLocks noChangeAspect="1"/>
          </p:cNvPicPr>
          <p:nvPr/>
        </p:nvPicPr>
        <p:blipFill>
          <a:blip r:embed="rId2"/>
          <a:stretch>
            <a:fillRect/>
          </a:stretch>
        </p:blipFill>
        <p:spPr>
          <a:xfrm>
            <a:off x="579832" y="1141883"/>
            <a:ext cx="10512889" cy="4965094"/>
          </a:xfrm>
          <a:prstGeom prst="rect">
            <a:avLst/>
          </a:prstGeom>
        </p:spPr>
      </p:pic>
      <p:sp>
        <p:nvSpPr>
          <p:cNvPr id="4" name="TextBox 3">
            <a:extLst>
              <a:ext uri="{FF2B5EF4-FFF2-40B4-BE49-F238E27FC236}">
                <a16:creationId xmlns:a16="http://schemas.microsoft.com/office/drawing/2014/main" id="{8A0CAE8F-BECB-4B5F-BF26-C1C1E7A59CE3}"/>
              </a:ext>
            </a:extLst>
          </p:cNvPr>
          <p:cNvSpPr txBox="1"/>
          <p:nvPr/>
        </p:nvSpPr>
        <p:spPr>
          <a:xfrm>
            <a:off x="764498" y="449385"/>
            <a:ext cx="10328223" cy="1384995"/>
          </a:xfrm>
          <a:prstGeom prst="rect">
            <a:avLst/>
          </a:prstGeom>
          <a:noFill/>
        </p:spPr>
        <p:txBody>
          <a:bodyPr wrap="square" rtlCol="0">
            <a:spAutoFit/>
          </a:bodyPr>
          <a:lstStyle/>
          <a:p>
            <a:r>
              <a:rPr lang="en-US" sz="2800" dirty="0">
                <a:solidFill>
                  <a:srgbClr val="7030A0"/>
                </a:solidFill>
              </a:rPr>
              <a:t>Linearity Check: </a:t>
            </a:r>
            <a:r>
              <a:rPr lang="en-US" sz="2800" dirty="0"/>
              <a:t>Since the red line indicates a downward pattern, the model </a:t>
            </a:r>
            <a:r>
              <a:rPr lang="en-US" sz="2800" u="sng" dirty="0"/>
              <a:t>does not satisfy the linearity check</a:t>
            </a:r>
            <a:r>
              <a:rPr lang="en-US" sz="2800" dirty="0"/>
              <a:t>. </a:t>
            </a:r>
            <a:endParaRPr lang="en-US" sz="2800" u="sng" dirty="0"/>
          </a:p>
          <a:p>
            <a:r>
              <a:rPr lang="en-US" sz="2800" dirty="0">
                <a:solidFill>
                  <a:srgbClr val="FF0000"/>
                </a:solidFill>
              </a:rPr>
              <a:t>*Note: the y-axis is scaled by 200’s.</a:t>
            </a:r>
          </a:p>
        </p:txBody>
      </p:sp>
    </p:spTree>
    <p:extLst>
      <p:ext uri="{BB962C8B-B14F-4D97-AF65-F5344CB8AC3E}">
        <p14:creationId xmlns:p14="http://schemas.microsoft.com/office/powerpoint/2010/main" val="2137720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415CB6-C706-428C-A953-A9BD647A65D9}"/>
              </a:ext>
            </a:extLst>
          </p:cNvPr>
          <p:cNvPicPr>
            <a:picLocks noChangeAspect="1"/>
          </p:cNvPicPr>
          <p:nvPr/>
        </p:nvPicPr>
        <p:blipFill>
          <a:blip r:embed="rId2"/>
          <a:stretch>
            <a:fillRect/>
          </a:stretch>
        </p:blipFill>
        <p:spPr>
          <a:xfrm>
            <a:off x="1012371" y="1146412"/>
            <a:ext cx="9626486" cy="4587350"/>
          </a:xfrm>
          <a:prstGeom prst="rect">
            <a:avLst/>
          </a:prstGeom>
        </p:spPr>
      </p:pic>
      <p:sp>
        <p:nvSpPr>
          <p:cNvPr id="3" name="TextBox 2">
            <a:extLst>
              <a:ext uri="{FF2B5EF4-FFF2-40B4-BE49-F238E27FC236}">
                <a16:creationId xmlns:a16="http://schemas.microsoft.com/office/drawing/2014/main" id="{3A1201AB-9B76-4200-A75C-13C94BFE98CD}"/>
              </a:ext>
            </a:extLst>
          </p:cNvPr>
          <p:cNvSpPr txBox="1"/>
          <p:nvPr/>
        </p:nvSpPr>
        <p:spPr>
          <a:xfrm>
            <a:off x="1012371" y="382137"/>
            <a:ext cx="9728417" cy="584775"/>
          </a:xfrm>
          <a:prstGeom prst="rect">
            <a:avLst/>
          </a:prstGeom>
          <a:noFill/>
        </p:spPr>
        <p:txBody>
          <a:bodyPr wrap="square" rtlCol="0">
            <a:spAutoFit/>
          </a:bodyPr>
          <a:lstStyle/>
          <a:p>
            <a:pPr algn="ctr"/>
            <a:r>
              <a:rPr lang="en-US" sz="3200" b="1" u="sng" dirty="0"/>
              <a:t>Predictor Variables plotted against Model Residuals</a:t>
            </a:r>
          </a:p>
        </p:txBody>
      </p:sp>
    </p:spTree>
    <p:extLst>
      <p:ext uri="{BB962C8B-B14F-4D97-AF65-F5344CB8AC3E}">
        <p14:creationId xmlns:p14="http://schemas.microsoft.com/office/powerpoint/2010/main" val="1384878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FAD3E8-4754-46C8-AC08-38A3DF773CF6}"/>
              </a:ext>
            </a:extLst>
          </p:cNvPr>
          <p:cNvPicPr>
            <a:picLocks noChangeAspect="1"/>
          </p:cNvPicPr>
          <p:nvPr/>
        </p:nvPicPr>
        <p:blipFill>
          <a:blip r:embed="rId2"/>
          <a:stretch>
            <a:fillRect/>
          </a:stretch>
        </p:blipFill>
        <p:spPr>
          <a:xfrm>
            <a:off x="2345236" y="2402731"/>
            <a:ext cx="6821763" cy="3873878"/>
          </a:xfrm>
          <a:prstGeom prst="rect">
            <a:avLst/>
          </a:prstGeom>
        </p:spPr>
      </p:pic>
      <p:sp>
        <p:nvSpPr>
          <p:cNvPr id="4" name="TextBox 3">
            <a:extLst>
              <a:ext uri="{FF2B5EF4-FFF2-40B4-BE49-F238E27FC236}">
                <a16:creationId xmlns:a16="http://schemas.microsoft.com/office/drawing/2014/main" id="{D614E810-4BCF-4AE8-8927-CB60224006A3}"/>
              </a:ext>
            </a:extLst>
          </p:cNvPr>
          <p:cNvSpPr txBox="1"/>
          <p:nvPr/>
        </p:nvSpPr>
        <p:spPr>
          <a:xfrm>
            <a:off x="940973" y="581391"/>
            <a:ext cx="10310053" cy="2523768"/>
          </a:xfrm>
          <a:prstGeom prst="rect">
            <a:avLst/>
          </a:prstGeom>
          <a:noFill/>
        </p:spPr>
        <p:txBody>
          <a:bodyPr wrap="square" rtlCol="0">
            <a:spAutoFit/>
          </a:bodyPr>
          <a:lstStyle/>
          <a:p>
            <a:r>
              <a:rPr lang="en-US" sz="2800" dirty="0">
                <a:solidFill>
                  <a:srgbClr val="7030A0"/>
                </a:solidFill>
              </a:rPr>
              <a:t>Check for Independence (of the Errors): </a:t>
            </a:r>
          </a:p>
          <a:p>
            <a:r>
              <a:rPr lang="en-US" sz="2800" dirty="0"/>
              <a:t>This assumption must be checked due to the time-series nature of the data set. Since there is no pattern, the </a:t>
            </a:r>
            <a:r>
              <a:rPr lang="en-US" sz="2800" u="sng" dirty="0"/>
              <a:t>independence check is satisfied</a:t>
            </a:r>
            <a:r>
              <a:rPr lang="en-US" sz="2800" dirty="0"/>
              <a:t>.</a:t>
            </a:r>
            <a:endParaRPr lang="en-US" sz="2800" dirty="0">
              <a:solidFill>
                <a:srgbClr val="7030A0"/>
              </a:solidFill>
            </a:endParaRPr>
          </a:p>
          <a:p>
            <a:endParaRPr lang="en-US" sz="2800" dirty="0">
              <a:solidFill>
                <a:srgbClr val="7030A0"/>
              </a:solidFill>
            </a:endParaRPr>
          </a:p>
          <a:p>
            <a:endParaRPr lang="en-US" dirty="0"/>
          </a:p>
        </p:txBody>
      </p:sp>
    </p:spTree>
    <p:extLst>
      <p:ext uri="{BB962C8B-B14F-4D97-AF65-F5344CB8AC3E}">
        <p14:creationId xmlns:p14="http://schemas.microsoft.com/office/powerpoint/2010/main" val="3533528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2F0915-86F3-46A4-A17F-1088EECDBCCB}"/>
              </a:ext>
            </a:extLst>
          </p:cNvPr>
          <p:cNvPicPr>
            <a:picLocks noChangeAspect="1"/>
          </p:cNvPicPr>
          <p:nvPr/>
        </p:nvPicPr>
        <p:blipFill>
          <a:blip r:embed="rId3"/>
          <a:stretch>
            <a:fillRect/>
          </a:stretch>
        </p:blipFill>
        <p:spPr>
          <a:xfrm>
            <a:off x="1219816" y="1698991"/>
            <a:ext cx="9752367" cy="4636998"/>
          </a:xfrm>
          <a:prstGeom prst="rect">
            <a:avLst/>
          </a:prstGeom>
        </p:spPr>
      </p:pic>
      <p:pic>
        <p:nvPicPr>
          <p:cNvPr id="10" name="Picture 9">
            <a:extLst>
              <a:ext uri="{FF2B5EF4-FFF2-40B4-BE49-F238E27FC236}">
                <a16:creationId xmlns:a16="http://schemas.microsoft.com/office/drawing/2014/main" id="{B797F818-A9A1-45F5-ABFC-3637C0F8C005}"/>
              </a:ext>
            </a:extLst>
          </p:cNvPr>
          <p:cNvPicPr>
            <a:picLocks noChangeAspect="1"/>
          </p:cNvPicPr>
          <p:nvPr/>
        </p:nvPicPr>
        <p:blipFill>
          <a:blip r:embed="rId4"/>
          <a:stretch>
            <a:fillRect/>
          </a:stretch>
        </p:blipFill>
        <p:spPr>
          <a:xfrm>
            <a:off x="7650192" y="570855"/>
            <a:ext cx="3796148" cy="902055"/>
          </a:xfrm>
          <a:prstGeom prst="rect">
            <a:avLst/>
          </a:prstGeom>
        </p:spPr>
      </p:pic>
      <p:sp>
        <p:nvSpPr>
          <p:cNvPr id="11" name="TextBox 10">
            <a:extLst>
              <a:ext uri="{FF2B5EF4-FFF2-40B4-BE49-F238E27FC236}">
                <a16:creationId xmlns:a16="http://schemas.microsoft.com/office/drawing/2014/main" id="{5F386128-5AD2-4027-8CF1-6C0DDC20BB00}"/>
              </a:ext>
            </a:extLst>
          </p:cNvPr>
          <p:cNvSpPr txBox="1"/>
          <p:nvPr/>
        </p:nvSpPr>
        <p:spPr>
          <a:xfrm>
            <a:off x="884419" y="206274"/>
            <a:ext cx="6765773" cy="1631216"/>
          </a:xfrm>
          <a:prstGeom prst="rect">
            <a:avLst/>
          </a:prstGeom>
          <a:noFill/>
        </p:spPr>
        <p:txBody>
          <a:bodyPr wrap="square" rtlCol="0">
            <a:spAutoFit/>
          </a:bodyPr>
          <a:lstStyle/>
          <a:p>
            <a:r>
              <a:rPr lang="en-US" sz="2800" dirty="0">
                <a:solidFill>
                  <a:srgbClr val="7030A0"/>
                </a:solidFill>
              </a:rPr>
              <a:t>Check for Normally Distributed Errors: </a:t>
            </a:r>
          </a:p>
          <a:p>
            <a:r>
              <a:rPr lang="en-US" sz="2400" dirty="0"/>
              <a:t>Using a 0.05 significance level and the Shapiro-Wilk Test for Normality, we conclude that the model </a:t>
            </a:r>
            <a:r>
              <a:rPr lang="en-US" sz="2400" u="sng" dirty="0"/>
              <a:t>does not have normally distributed errors</a:t>
            </a:r>
            <a:r>
              <a:rPr lang="en-US" sz="2400" dirty="0"/>
              <a:t>.</a:t>
            </a:r>
          </a:p>
        </p:txBody>
      </p:sp>
    </p:spTree>
    <p:extLst>
      <p:ext uri="{BB962C8B-B14F-4D97-AF65-F5344CB8AC3E}">
        <p14:creationId xmlns:p14="http://schemas.microsoft.com/office/powerpoint/2010/main" val="1426711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EBC356B-83BB-4B76-9295-8C08F632545E}"/>
              </a:ext>
            </a:extLst>
          </p:cNvPr>
          <p:cNvPicPr>
            <a:picLocks noChangeAspect="1"/>
          </p:cNvPicPr>
          <p:nvPr/>
        </p:nvPicPr>
        <p:blipFill>
          <a:blip r:embed="rId3"/>
          <a:stretch>
            <a:fillRect/>
          </a:stretch>
        </p:blipFill>
        <p:spPr>
          <a:xfrm>
            <a:off x="1154335" y="1283369"/>
            <a:ext cx="9458608" cy="4693834"/>
          </a:xfrm>
          <a:prstGeom prst="rect">
            <a:avLst/>
          </a:prstGeom>
        </p:spPr>
      </p:pic>
      <p:sp>
        <p:nvSpPr>
          <p:cNvPr id="6" name="TextBox 5">
            <a:extLst>
              <a:ext uri="{FF2B5EF4-FFF2-40B4-BE49-F238E27FC236}">
                <a16:creationId xmlns:a16="http://schemas.microsoft.com/office/drawing/2014/main" id="{CF8359F8-B29A-4D66-8471-B8A69C8467D7}"/>
              </a:ext>
            </a:extLst>
          </p:cNvPr>
          <p:cNvSpPr txBox="1"/>
          <p:nvPr/>
        </p:nvSpPr>
        <p:spPr>
          <a:xfrm>
            <a:off x="719528" y="314793"/>
            <a:ext cx="10328223" cy="1384995"/>
          </a:xfrm>
          <a:prstGeom prst="rect">
            <a:avLst/>
          </a:prstGeom>
          <a:noFill/>
        </p:spPr>
        <p:txBody>
          <a:bodyPr wrap="square" rtlCol="0">
            <a:spAutoFit/>
          </a:bodyPr>
          <a:lstStyle/>
          <a:p>
            <a:r>
              <a:rPr lang="en-US" sz="2800" dirty="0">
                <a:solidFill>
                  <a:srgbClr val="7030A0"/>
                </a:solidFill>
              </a:rPr>
              <a:t>Check for Equal Variances (homoscedasticity)</a:t>
            </a:r>
            <a:r>
              <a:rPr lang="en-US" sz="2800" dirty="0"/>
              <a:t>: Since the graph does not depict a horizontal line with equally spread points, the model </a:t>
            </a:r>
            <a:r>
              <a:rPr lang="en-US" sz="2800" u="sng" dirty="0"/>
              <a:t>does not satisfy the test for equal variances</a:t>
            </a:r>
            <a:r>
              <a:rPr lang="en-US" sz="2800" dirty="0"/>
              <a:t>.</a:t>
            </a:r>
          </a:p>
        </p:txBody>
      </p:sp>
    </p:spTree>
    <p:extLst>
      <p:ext uri="{BB962C8B-B14F-4D97-AF65-F5344CB8AC3E}">
        <p14:creationId xmlns:p14="http://schemas.microsoft.com/office/powerpoint/2010/main" val="3151071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841E3-5910-472A-8D2B-97857C17BBF4}"/>
              </a:ext>
            </a:extLst>
          </p:cNvPr>
          <p:cNvSpPr>
            <a:spLocks noGrp="1"/>
          </p:cNvSpPr>
          <p:nvPr>
            <p:ph type="title" idx="4294967295"/>
          </p:nvPr>
        </p:nvSpPr>
        <p:spPr>
          <a:xfrm>
            <a:off x="1066800" y="385011"/>
            <a:ext cx="10058400" cy="870451"/>
          </a:xfrm>
        </p:spPr>
        <p:txBody>
          <a:bodyPr>
            <a:normAutofit fontScale="90000"/>
          </a:bodyPr>
          <a:lstStyle/>
          <a:p>
            <a:r>
              <a:rPr lang="en-US" u="sng" dirty="0"/>
              <a:t>Conclusion from Assumption Checks</a:t>
            </a:r>
          </a:p>
        </p:txBody>
      </p:sp>
      <p:sp>
        <p:nvSpPr>
          <p:cNvPr id="3" name="Content Placeholder 2">
            <a:extLst>
              <a:ext uri="{FF2B5EF4-FFF2-40B4-BE49-F238E27FC236}">
                <a16:creationId xmlns:a16="http://schemas.microsoft.com/office/drawing/2014/main" id="{C27A8DB8-E14A-42E4-AAF9-5DF007C910C6}"/>
              </a:ext>
            </a:extLst>
          </p:cNvPr>
          <p:cNvSpPr>
            <a:spLocks noGrp="1"/>
          </p:cNvSpPr>
          <p:nvPr>
            <p:ph idx="4294967295"/>
          </p:nvPr>
        </p:nvSpPr>
        <p:spPr>
          <a:xfrm>
            <a:off x="770021" y="1255461"/>
            <a:ext cx="10058400" cy="5017001"/>
          </a:xfrm>
        </p:spPr>
        <p:txBody>
          <a:bodyPr>
            <a:noAutofit/>
          </a:bodyPr>
          <a:lstStyle/>
          <a:p>
            <a:pPr>
              <a:buFont typeface="Wingdings" panose="05000000000000000000" pitchFamily="2" charset="2"/>
              <a:buChar char="v"/>
            </a:pPr>
            <a:r>
              <a:rPr lang="en-US" sz="2400" dirty="0"/>
              <a:t> Regression relation has unequal error variances and non-normal error terms, so we should transform Y (Resale_Price). If still nonlinear afterwards, may also require a transformation on X (predictor variables).</a:t>
            </a:r>
          </a:p>
          <a:p>
            <a:pPr>
              <a:buFont typeface="Wingdings" panose="05000000000000000000" pitchFamily="2" charset="2"/>
              <a:buChar char="v"/>
            </a:pPr>
            <a:r>
              <a:rPr lang="en-US" sz="2400" dirty="0"/>
              <a:t>Since the regression assumptions were mostly violated, the forecasts and insights yielded by the regression may be inefficient, seriously biased, and/or misleading.</a:t>
            </a:r>
          </a:p>
          <a:p>
            <a:pPr>
              <a:buFont typeface="Wingdings" panose="05000000000000000000" pitchFamily="2" charset="2"/>
              <a:buChar char="v"/>
            </a:pPr>
            <a:r>
              <a:rPr lang="en-US" sz="2400" dirty="0"/>
              <a:t> Besides assumptions, should also check for:</a:t>
            </a:r>
          </a:p>
          <a:p>
            <a:pPr lvl="2">
              <a:buFont typeface="Wingdings" panose="05000000000000000000" pitchFamily="2" charset="2"/>
              <a:buChar char="v"/>
            </a:pPr>
            <a:r>
              <a:rPr lang="en-US" sz="2400" dirty="0"/>
              <a:t>outliers = extreme values in Resale Price</a:t>
            </a:r>
          </a:p>
          <a:p>
            <a:pPr lvl="2">
              <a:buFont typeface="Wingdings" panose="05000000000000000000" pitchFamily="2" charset="2"/>
              <a:buChar char="v"/>
            </a:pPr>
            <a:r>
              <a:rPr lang="en-US" sz="2400" dirty="0"/>
              <a:t>high leverage points = extreme values in the predictor variables</a:t>
            </a:r>
          </a:p>
          <a:p>
            <a:pPr marL="384048" lvl="2" indent="0">
              <a:buNone/>
            </a:pPr>
            <a:r>
              <a:rPr lang="en-US" sz="1800" dirty="0">
                <a:hlinkClick r:id="rId2"/>
              </a:rPr>
              <a:t>http://www.sthda.com/english/articles/39-regression-model-diagnostics/161-linear-regression-assumptions-and-diagnostics-in-r-essentials/#regression-assumptions</a:t>
            </a:r>
            <a:endParaRPr lang="en-US" sz="1800" dirty="0"/>
          </a:p>
        </p:txBody>
      </p:sp>
    </p:spTree>
    <p:extLst>
      <p:ext uri="{BB962C8B-B14F-4D97-AF65-F5344CB8AC3E}">
        <p14:creationId xmlns:p14="http://schemas.microsoft.com/office/powerpoint/2010/main" val="741828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F0502020204030204"/>
              <a:ea typeface="+mn-ea"/>
              <a:cs typeface="+mn-cs"/>
            </a:endParaRPr>
          </a:p>
        </p:txBody>
      </p:sp>
      <p:sp>
        <p:nvSpPr>
          <p:cNvPr id="2" name="Title 1">
            <a:extLst>
              <a:ext uri="{FF2B5EF4-FFF2-40B4-BE49-F238E27FC236}">
                <a16:creationId xmlns:a16="http://schemas.microsoft.com/office/drawing/2014/main" id="{B2FA24F2-EE7C-4C7A-9883-598C35ADAB0E}"/>
              </a:ext>
            </a:extLst>
          </p:cNvPr>
          <p:cNvSpPr>
            <a:spLocks noGrp="1"/>
          </p:cNvSpPr>
          <p:nvPr>
            <p:ph type="title"/>
          </p:nvPr>
        </p:nvSpPr>
        <p:spPr>
          <a:xfrm>
            <a:off x="625642" y="1423451"/>
            <a:ext cx="6673516" cy="3820549"/>
          </a:xfrm>
        </p:spPr>
        <p:txBody>
          <a:bodyPr vert="horz" lIns="91440" tIns="45720" rIns="91440" bIns="45720" rtlCol="0" anchor="ctr">
            <a:normAutofit/>
          </a:bodyPr>
          <a:lstStyle/>
          <a:p>
            <a:pPr algn="r"/>
            <a:r>
              <a:rPr lang="en-US" sz="4800" dirty="0">
                <a:solidFill>
                  <a:srgbClr val="FFFFFF"/>
                </a:solidFill>
              </a:rPr>
              <a:t>Second Regression Model:  </a:t>
            </a:r>
            <a:br>
              <a:rPr lang="en-US" sz="4800" dirty="0">
                <a:solidFill>
                  <a:srgbClr val="FFFFFF"/>
                </a:solidFill>
              </a:rPr>
            </a:br>
            <a:r>
              <a:rPr lang="en-US" sz="4800" dirty="0">
                <a:solidFill>
                  <a:srgbClr val="FFFFFF"/>
                </a:solidFill>
              </a:rPr>
              <a:t>Boxcox Transformation of Resale Price</a:t>
            </a: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7391006-C2A1-403D-AEBB-4C4C84FCA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043700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B24B-6A62-4F2B-89F3-34AF7E59339F}"/>
              </a:ext>
            </a:extLst>
          </p:cNvPr>
          <p:cNvSpPr>
            <a:spLocks noGrp="1"/>
          </p:cNvSpPr>
          <p:nvPr>
            <p:ph type="title"/>
          </p:nvPr>
        </p:nvSpPr>
        <p:spPr/>
        <p:txBody>
          <a:bodyPr/>
          <a:lstStyle/>
          <a:p>
            <a:r>
              <a:rPr lang="en-US" dirty="0"/>
              <a:t>Second Regression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0D7B31-0F08-412E-94E2-83FD00CAF682}"/>
                  </a:ext>
                </a:extLst>
              </p:cNvPr>
              <p:cNvSpPr>
                <a:spLocks noGrp="1"/>
              </p:cNvSpPr>
              <p:nvPr>
                <p:ph idx="1"/>
              </p:nvPr>
            </p:nvSpPr>
            <p:spPr>
              <a:xfrm>
                <a:off x="770021" y="2044701"/>
                <a:ext cx="10668000" cy="2768598"/>
              </a:xfrm>
            </p:spPr>
            <p:txBody>
              <a:bodyPr>
                <a:noAutofit/>
              </a:bodyPr>
              <a:lstStyle/>
              <a:p>
                <a:pPr marL="0" indent="0">
                  <a:buNone/>
                </a:pPr>
                <a14:m>
                  <m:oMathPara xmlns:m="http://schemas.openxmlformats.org/officeDocument/2006/math">
                    <m:oMathParaPr>
                      <m:jc m:val="left"/>
                    </m:oMathParaPr>
                    <m:oMath xmlns:m="http://schemas.openxmlformats.org/officeDocument/2006/math">
                      <m:r>
                        <a:rPr lang="en-US" sz="2800" b="0" i="0" smtClean="0">
                          <a:latin typeface="Cambria Math" panose="02040503050406030204" pitchFamily="18" charset="0"/>
                        </a:rPr>
                        <m:t>  </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r>
                        <a:rPr lang="en-US" sz="2800" b="0" i="1" smtClean="0">
                          <a:latin typeface="Cambria Math" panose="02040503050406030204" pitchFamily="18" charset="0"/>
                        </a:rPr>
                        <m:t>𝑅𝑒𝑠𝑎𝑙𝑒</m:t>
                      </m:r>
                      <m:r>
                        <a:rPr lang="en-US" sz="2800" b="0" i="1" smtClean="0">
                          <a:latin typeface="Cambria Math" panose="02040503050406030204" pitchFamily="18" charset="0"/>
                        </a:rPr>
                        <m:t> </m:t>
                      </m:r>
                      <m:r>
                        <a:rPr lang="en-US" sz="2800" b="0" i="1" smtClean="0">
                          <a:latin typeface="Cambria Math" panose="02040503050406030204" pitchFamily="18" charset="0"/>
                        </a:rPr>
                        <m:t>𝑇𝑖𝑐𝑘𝑒𝑡</m:t>
                      </m:r>
                      <m:r>
                        <a:rPr lang="en-US" sz="2800" b="0" i="1" smtClean="0">
                          <a:latin typeface="Cambria Math" panose="02040503050406030204" pitchFamily="18" charset="0"/>
                        </a:rPr>
                        <m:t> </m:t>
                      </m:r>
                      <m:r>
                        <a:rPr lang="en-US" sz="2800" b="0" i="1" smtClean="0">
                          <a:latin typeface="Cambria Math" panose="02040503050406030204" pitchFamily="18" charset="0"/>
                        </a:rPr>
                        <m:t>𝑃𝑟𝑖𝑐𝑒</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𝑇𝑦𝑝𝑒</m:t>
                          </m:r>
                          <m:r>
                            <a:rPr lang="en-US" sz="2800" b="0" i="1" smtClean="0">
                              <a:latin typeface="Cambria Math" panose="02040503050406030204" pitchFamily="18" charset="0"/>
                            </a:rPr>
                            <m:t> </m:t>
                          </m:r>
                          <m:r>
                            <a:rPr lang="en-US" sz="2800" b="0" i="1" smtClean="0">
                              <a:latin typeface="Cambria Math" panose="02040503050406030204" pitchFamily="18" charset="0"/>
                            </a:rPr>
                            <m:t>𝑅𝑎𝑛𝑘</m:t>
                          </m:r>
                        </m:e>
                      </m:d>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𝐷𝑎𝑦𝑠</m:t>
                          </m:r>
                          <m:r>
                            <a:rPr lang="en-US" sz="2800" b="0" i="1" smtClean="0">
                              <a:latin typeface="Cambria Math" panose="02040503050406030204" pitchFamily="18" charset="0"/>
                            </a:rPr>
                            <m:t> </m:t>
                          </m:r>
                          <m:r>
                            <a:rPr lang="en-US" sz="2800" b="0" i="1" smtClean="0">
                              <a:latin typeface="Cambria Math" panose="02040503050406030204" pitchFamily="18" charset="0"/>
                            </a:rPr>
                            <m:t>𝑈𝑛𝑡𝑖𝑙</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2</m:t>
                          </m:r>
                        </m:sub>
                      </m:sSub>
                    </m:oMath>
                  </m:oMathPara>
                </a14:m>
                <a:endParaRPr lang="en-US" sz="2800" b="0" i="1" dirty="0">
                  <a:latin typeface="Cambria Math" panose="02040503050406030204" pitchFamily="18" charset="0"/>
                </a:endParaRPr>
              </a:p>
              <a:p>
                <a:pPr marL="0" indent="0">
                  <a:buNone/>
                </a:pPr>
                <a:r>
                  <a:rPr lang="en-US" sz="2800" b="0" dirty="0"/>
                  <a:t>                                         </a:t>
                </a:r>
                <a14:m>
                  <m:oMath xmlns:m="http://schemas.openxmlformats.org/officeDocument/2006/math">
                    <m:r>
                      <a:rPr lang="en-US" sz="2800" b="0" i="0" smtClean="0">
                        <a:latin typeface="Cambria Math" panose="02040503050406030204" pitchFamily="18" charset="0"/>
                      </a:rPr>
                      <m:t>         + </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Day</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Rank</m:t>
                        </m:r>
                        <m:r>
                          <a:rPr lang="en-US" sz="2800" b="0" i="0" smtClean="0">
                            <a:latin typeface="Cambria Math" panose="02040503050406030204" pitchFamily="18" charset="0"/>
                          </a:rPr>
                          <m:t>2</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𝐼𝑛𝑡𝑒𝑟𝑒𝑠𝑡𝑒𝑑</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4</m:t>
                        </m:r>
                      </m:sub>
                    </m:sSub>
                  </m:oMath>
                </a14:m>
                <a:endParaRPr lang="en-US" sz="2800" b="0" i="1" dirty="0">
                  <a:latin typeface="Cambria Math" panose="02040503050406030204" pitchFamily="18" charset="0"/>
                </a:endParaRPr>
              </a:p>
              <a:p>
                <a:pPr marL="0" indent="0">
                  <a:buNone/>
                </a:pPr>
                <a:r>
                  <a:rPr lang="en-US" sz="2800" b="0" dirty="0"/>
                  <a:t>                                                </a:t>
                </a:r>
                <a14:m>
                  <m:oMath xmlns:m="http://schemas.openxmlformats.org/officeDocument/2006/math">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𝑅𝑎𝑑𝑖𝑜</m:t>
                        </m:r>
                        <m:r>
                          <a:rPr lang="en-US" sz="2800" b="0" i="1" smtClean="0">
                            <a:latin typeface="Cambria Math" panose="02040503050406030204" pitchFamily="18" charset="0"/>
                          </a:rPr>
                          <m:t> </m:t>
                        </m:r>
                        <m:r>
                          <a:rPr lang="en-US" sz="2800" b="0" i="1" smtClean="0">
                            <a:latin typeface="Cambria Math" panose="02040503050406030204" pitchFamily="18" charset="0"/>
                          </a:rPr>
                          <m:t>𝑃𝑙𝑎𝑦𝑠</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5</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𝐹𝑎𝑐𝑒</m:t>
                        </m:r>
                        <m:r>
                          <a:rPr lang="en-US" sz="2800" b="0" i="1" smtClean="0">
                            <a:latin typeface="Cambria Math" panose="02040503050406030204" pitchFamily="18" charset="0"/>
                          </a:rPr>
                          <m:t> </m:t>
                        </m:r>
                        <m:r>
                          <a:rPr lang="en-US" sz="2800" b="0" i="1" smtClean="0">
                            <a:latin typeface="Cambria Math" panose="02040503050406030204" pitchFamily="18" charset="0"/>
                          </a:rPr>
                          <m:t>𝑃𝑟𝑖𝑐𝑒</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6</m:t>
                        </m:r>
                      </m:sub>
                    </m:sSub>
                  </m:oMath>
                </a14:m>
                <a:endParaRPr lang="en-US" sz="2800" b="0" i="1" dirty="0">
                  <a:latin typeface="Cambria Math" panose="02040503050406030204" pitchFamily="18" charset="0"/>
                </a:endParaRPr>
              </a:p>
              <a:p>
                <a:pPr marL="0" indent="0">
                  <a:buNone/>
                </a:pPr>
                <a:r>
                  <a:rPr lang="en-US" sz="2800" b="0" dirty="0"/>
                  <a:t>                                                </a:t>
                </a:r>
                <a14:m>
                  <m:oMath xmlns:m="http://schemas.openxmlformats.org/officeDocument/2006/math">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𝐶𝑜𝑟𝑜𝑛𝑎</m:t>
                        </m:r>
                      </m:e>
                    </m:d>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7</m:t>
                        </m:r>
                      </m:sub>
                    </m:sSub>
                    <m:r>
                      <a:rPr lang="en-US" sz="2800" b="0" i="1" smtClean="0">
                        <a:latin typeface="Cambria Math" panose="02040503050406030204" pitchFamily="18" charset="0"/>
                      </a:rPr>
                      <m:t>+</m:t>
                    </m:r>
                    <m:r>
                      <a:rPr lang="en-US" sz="2800" b="0" i="1" smtClean="0">
                        <a:latin typeface="Cambria Math" panose="02040503050406030204" pitchFamily="18" charset="0"/>
                      </a:rPr>
                      <m:t>𝐶𝑜𝑛𝑠𝑡𝑎𝑛𝑡</m:t>
                    </m:r>
                  </m:oMath>
                </a14:m>
                <a:endParaRPr lang="en-US" sz="2800" dirty="0"/>
              </a:p>
            </p:txBody>
          </p:sp>
        </mc:Choice>
        <mc:Fallback xmlns="">
          <p:sp>
            <p:nvSpPr>
              <p:cNvPr id="3" name="Content Placeholder 2">
                <a:extLst>
                  <a:ext uri="{FF2B5EF4-FFF2-40B4-BE49-F238E27FC236}">
                    <a16:creationId xmlns:a16="http://schemas.microsoft.com/office/drawing/2014/main" id="{D70D7B31-0F08-412E-94E2-83FD00CAF682}"/>
                  </a:ext>
                </a:extLst>
              </p:cNvPr>
              <p:cNvSpPr>
                <a:spLocks noGrp="1" noRot="1" noChangeAspect="1" noMove="1" noResize="1" noEditPoints="1" noAdjustHandles="1" noChangeArrowheads="1" noChangeShapeType="1" noTextEdit="1"/>
              </p:cNvSpPr>
              <p:nvPr>
                <p:ph idx="1"/>
              </p:nvPr>
            </p:nvSpPr>
            <p:spPr>
              <a:xfrm>
                <a:off x="770021" y="2044701"/>
                <a:ext cx="10668000" cy="276859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07900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6C39-8CF8-4611-9B06-4893B2909BD8}"/>
              </a:ext>
            </a:extLst>
          </p:cNvPr>
          <p:cNvSpPr>
            <a:spLocks noGrp="1"/>
          </p:cNvSpPr>
          <p:nvPr>
            <p:ph type="title"/>
          </p:nvPr>
        </p:nvSpPr>
        <p:spPr/>
        <p:txBody>
          <a:bodyPr/>
          <a:lstStyle/>
          <a:p>
            <a:r>
              <a:rPr lang="en-US" dirty="0"/>
              <a:t>Boxcox Transformation</a:t>
            </a:r>
          </a:p>
        </p:txBody>
      </p:sp>
      <p:pic>
        <p:nvPicPr>
          <p:cNvPr id="4" name="Content Placeholder 3">
            <a:extLst>
              <a:ext uri="{FF2B5EF4-FFF2-40B4-BE49-F238E27FC236}">
                <a16:creationId xmlns:a16="http://schemas.microsoft.com/office/drawing/2014/main" id="{5CDF1864-693B-4C11-8224-4DBC662CFDDD}"/>
              </a:ext>
            </a:extLst>
          </p:cNvPr>
          <p:cNvPicPr>
            <a:picLocks noGrp="1" noChangeAspect="1"/>
          </p:cNvPicPr>
          <p:nvPr>
            <p:ph idx="1"/>
          </p:nvPr>
        </p:nvPicPr>
        <p:blipFill>
          <a:blip r:embed="rId2"/>
          <a:stretch>
            <a:fillRect/>
          </a:stretch>
        </p:blipFill>
        <p:spPr>
          <a:xfrm>
            <a:off x="1998328" y="2459017"/>
            <a:ext cx="7249347" cy="1939966"/>
          </a:xfrm>
          <a:prstGeom prst="rect">
            <a:avLst/>
          </a:prstGeom>
        </p:spPr>
      </p:pic>
      <p:sp>
        <p:nvSpPr>
          <p:cNvPr id="5" name="TextBox 4">
            <a:extLst>
              <a:ext uri="{FF2B5EF4-FFF2-40B4-BE49-F238E27FC236}">
                <a16:creationId xmlns:a16="http://schemas.microsoft.com/office/drawing/2014/main" id="{D2DDA59C-4ABE-4A6D-9B75-24928A35AD2A}"/>
              </a:ext>
            </a:extLst>
          </p:cNvPr>
          <p:cNvSpPr txBox="1"/>
          <p:nvPr/>
        </p:nvSpPr>
        <p:spPr>
          <a:xfrm>
            <a:off x="1540042" y="4398982"/>
            <a:ext cx="9320463" cy="954107"/>
          </a:xfrm>
          <a:prstGeom prst="rect">
            <a:avLst/>
          </a:prstGeom>
          <a:noFill/>
        </p:spPr>
        <p:txBody>
          <a:bodyPr wrap="square" rtlCol="0">
            <a:spAutoFit/>
          </a:bodyPr>
          <a:lstStyle/>
          <a:p>
            <a:r>
              <a:rPr lang="en-US" sz="2800" dirty="0"/>
              <a:t>Our calculated optimal </a:t>
            </a:r>
            <a:r>
              <a:rPr lang="el-GR" sz="2800" dirty="0"/>
              <a:t>λ</a:t>
            </a:r>
            <a:r>
              <a:rPr lang="en-US" sz="2800" dirty="0"/>
              <a:t> = .1010... = 10/99, so we will use the convenient </a:t>
            </a:r>
            <a:r>
              <a:rPr lang="el-GR" sz="2800" dirty="0"/>
              <a:t>λ</a:t>
            </a:r>
            <a:r>
              <a:rPr lang="en-US" sz="2800" dirty="0"/>
              <a:t> = 0.</a:t>
            </a:r>
          </a:p>
        </p:txBody>
      </p:sp>
    </p:spTree>
    <p:extLst>
      <p:ext uri="{BB962C8B-B14F-4D97-AF65-F5344CB8AC3E}">
        <p14:creationId xmlns:p14="http://schemas.microsoft.com/office/powerpoint/2010/main" val="1329373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FD2F1F-27F0-4960-979B-3BD6C7B4598E}"/>
              </a:ext>
            </a:extLst>
          </p:cNvPr>
          <p:cNvSpPr txBox="1"/>
          <p:nvPr/>
        </p:nvSpPr>
        <p:spPr>
          <a:xfrm>
            <a:off x="443672" y="1907943"/>
            <a:ext cx="3043450" cy="2677656"/>
          </a:xfrm>
          <a:prstGeom prst="rect">
            <a:avLst/>
          </a:prstGeom>
          <a:noFill/>
        </p:spPr>
        <p:txBody>
          <a:bodyPr wrap="square" rtlCol="0">
            <a:spAutoFit/>
          </a:bodyPr>
          <a:lstStyle/>
          <a:p>
            <a:r>
              <a:rPr lang="en-US" sz="2800" b="1" u="sng" dirty="0"/>
              <a:t>Quick Hits:</a:t>
            </a:r>
          </a:p>
          <a:p>
            <a:pPr marL="457200" indent="-457200">
              <a:buFont typeface="Wingdings" panose="05000000000000000000" pitchFamily="2" charset="2"/>
              <a:buChar char="v"/>
            </a:pPr>
            <a:r>
              <a:rPr lang="en-US" sz="2000" dirty="0">
                <a:solidFill>
                  <a:srgbClr val="002060"/>
                </a:solidFill>
              </a:rPr>
              <a:t>Radio_Plays </a:t>
            </a:r>
            <a:r>
              <a:rPr lang="en-US" sz="2000" dirty="0"/>
              <a:t>could be removed from the model due to its high p-value (&gt; .05).</a:t>
            </a:r>
          </a:p>
          <a:p>
            <a:pPr marL="457200" indent="-457200">
              <a:buFont typeface="Wingdings" panose="05000000000000000000" pitchFamily="2" charset="2"/>
              <a:buChar char="v"/>
            </a:pPr>
            <a:r>
              <a:rPr lang="en-US" sz="2000" dirty="0"/>
              <a:t>R-Squared is much higher</a:t>
            </a:r>
          </a:p>
          <a:p>
            <a:pPr marL="457200" indent="-457200">
              <a:buFont typeface="Wingdings" panose="05000000000000000000" pitchFamily="2" charset="2"/>
              <a:buChar char="v"/>
            </a:pPr>
            <a:endParaRPr lang="en-US" sz="2000" dirty="0"/>
          </a:p>
        </p:txBody>
      </p:sp>
      <p:pic>
        <p:nvPicPr>
          <p:cNvPr id="2" name="Picture 1">
            <a:extLst>
              <a:ext uri="{FF2B5EF4-FFF2-40B4-BE49-F238E27FC236}">
                <a16:creationId xmlns:a16="http://schemas.microsoft.com/office/drawing/2014/main" id="{72C9834C-BB69-4E2F-87D1-A2BEB9EB183F}"/>
              </a:ext>
            </a:extLst>
          </p:cNvPr>
          <p:cNvPicPr>
            <a:picLocks noChangeAspect="1"/>
          </p:cNvPicPr>
          <p:nvPr/>
        </p:nvPicPr>
        <p:blipFill>
          <a:blip r:embed="rId2"/>
          <a:stretch>
            <a:fillRect/>
          </a:stretch>
        </p:blipFill>
        <p:spPr>
          <a:xfrm>
            <a:off x="3781978" y="545431"/>
            <a:ext cx="8190696" cy="5402681"/>
          </a:xfrm>
          <a:prstGeom prst="rect">
            <a:avLst/>
          </a:prstGeom>
        </p:spPr>
      </p:pic>
    </p:spTree>
    <p:extLst>
      <p:ext uri="{BB962C8B-B14F-4D97-AF65-F5344CB8AC3E}">
        <p14:creationId xmlns:p14="http://schemas.microsoft.com/office/powerpoint/2010/main" val="724343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1DD8-443B-48E0-8B06-171A6D69ED67}"/>
              </a:ext>
            </a:extLst>
          </p:cNvPr>
          <p:cNvSpPr>
            <a:spLocks noGrp="1"/>
          </p:cNvSpPr>
          <p:nvPr>
            <p:ph type="title"/>
          </p:nvPr>
        </p:nvSpPr>
        <p:spPr/>
        <p:txBody>
          <a:bodyPr/>
          <a:lstStyle/>
          <a:p>
            <a:r>
              <a:rPr lang="en-US" dirty="0"/>
              <a:t>By the numbers...</a:t>
            </a:r>
          </a:p>
        </p:txBody>
      </p:sp>
      <p:pic>
        <p:nvPicPr>
          <p:cNvPr id="4" name="Picture 3">
            <a:extLst>
              <a:ext uri="{FF2B5EF4-FFF2-40B4-BE49-F238E27FC236}">
                <a16:creationId xmlns:a16="http://schemas.microsoft.com/office/drawing/2014/main" id="{A5FD2AD5-0F79-4DBC-9F7B-5996B243CA5A}"/>
              </a:ext>
            </a:extLst>
          </p:cNvPr>
          <p:cNvPicPr/>
          <p:nvPr/>
        </p:nvPicPr>
        <p:blipFill>
          <a:blip r:embed="rId2"/>
          <a:stretch>
            <a:fillRect/>
          </a:stretch>
        </p:blipFill>
        <p:spPr>
          <a:xfrm>
            <a:off x="576470" y="2001078"/>
            <a:ext cx="11039060" cy="3988903"/>
          </a:xfrm>
          <a:prstGeom prst="rect">
            <a:avLst/>
          </a:prstGeom>
        </p:spPr>
      </p:pic>
      <p:sp>
        <p:nvSpPr>
          <p:cNvPr id="5" name="TextBox 4">
            <a:extLst>
              <a:ext uri="{FF2B5EF4-FFF2-40B4-BE49-F238E27FC236}">
                <a16:creationId xmlns:a16="http://schemas.microsoft.com/office/drawing/2014/main" id="{0309E95D-168D-4D61-9594-7F765B2D9E80}"/>
              </a:ext>
            </a:extLst>
          </p:cNvPr>
          <p:cNvSpPr txBox="1"/>
          <p:nvPr/>
        </p:nvSpPr>
        <p:spPr>
          <a:xfrm>
            <a:off x="834887" y="6029277"/>
            <a:ext cx="5148818" cy="369332"/>
          </a:xfrm>
          <a:prstGeom prst="rect">
            <a:avLst/>
          </a:prstGeom>
          <a:noFill/>
        </p:spPr>
        <p:txBody>
          <a:bodyPr wrap="square" rtlCol="0">
            <a:spAutoFit/>
          </a:bodyPr>
          <a:lstStyle/>
          <a:p>
            <a:r>
              <a:rPr lang="en-US" dirty="0"/>
              <a:t>* as of February 28</a:t>
            </a:r>
            <a:r>
              <a:rPr lang="en-US" baseline="30000" dirty="0"/>
              <a:t>th</a:t>
            </a:r>
            <a:r>
              <a:rPr lang="en-US" dirty="0"/>
              <a:t> via soundcharts.com</a:t>
            </a:r>
          </a:p>
        </p:txBody>
      </p:sp>
    </p:spTree>
    <p:extLst>
      <p:ext uri="{BB962C8B-B14F-4D97-AF65-F5344CB8AC3E}">
        <p14:creationId xmlns:p14="http://schemas.microsoft.com/office/powerpoint/2010/main" val="1102875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B24B-6A62-4F2B-89F3-34AF7E59339F}"/>
              </a:ext>
            </a:extLst>
          </p:cNvPr>
          <p:cNvSpPr>
            <a:spLocks noGrp="1"/>
          </p:cNvSpPr>
          <p:nvPr>
            <p:ph type="title"/>
          </p:nvPr>
        </p:nvSpPr>
        <p:spPr/>
        <p:txBody>
          <a:bodyPr/>
          <a:lstStyle/>
          <a:p>
            <a:r>
              <a:rPr lang="en-US" dirty="0"/>
              <a:t>Multicollinearity</a:t>
            </a:r>
          </a:p>
        </p:txBody>
      </p:sp>
      <p:sp>
        <p:nvSpPr>
          <p:cNvPr id="3" name="Content Placeholder 2">
            <a:extLst>
              <a:ext uri="{FF2B5EF4-FFF2-40B4-BE49-F238E27FC236}">
                <a16:creationId xmlns:a16="http://schemas.microsoft.com/office/drawing/2014/main" id="{D70D7B31-0F08-412E-94E2-83FD00CAF682}"/>
              </a:ext>
            </a:extLst>
          </p:cNvPr>
          <p:cNvSpPr>
            <a:spLocks noGrp="1"/>
          </p:cNvSpPr>
          <p:nvPr>
            <p:ph idx="1"/>
          </p:nvPr>
        </p:nvSpPr>
        <p:spPr>
          <a:xfrm>
            <a:off x="1097280" y="2108201"/>
            <a:ext cx="10058400" cy="3356427"/>
          </a:xfrm>
        </p:spPr>
        <p:txBody>
          <a:bodyPr>
            <a:normAutofit lnSpcReduction="10000"/>
          </a:bodyPr>
          <a:lstStyle/>
          <a:p>
            <a:pPr>
              <a:buFont typeface="Wingdings" panose="05000000000000000000" pitchFamily="2" charset="2"/>
              <a:buChar char="v"/>
            </a:pPr>
            <a:r>
              <a:rPr lang="en-US" sz="2800" dirty="0">
                <a:solidFill>
                  <a:srgbClr val="7030A0"/>
                </a:solidFill>
              </a:rPr>
              <a:t>VIF = Variance Inflation Factor:</a:t>
            </a:r>
          </a:p>
          <a:p>
            <a:pPr lvl="1">
              <a:buFont typeface="Wingdings" panose="05000000000000000000" pitchFamily="2" charset="2"/>
              <a:buChar char="v"/>
            </a:pPr>
            <a:endParaRPr lang="en-US" sz="2800" dirty="0"/>
          </a:p>
          <a:p>
            <a:pPr lvl="1">
              <a:buFont typeface="Wingdings" panose="05000000000000000000" pitchFamily="2" charset="2"/>
              <a:buChar char="v"/>
            </a:pPr>
            <a:endParaRPr lang="en-US" sz="2800" dirty="0"/>
          </a:p>
          <a:p>
            <a:pPr lvl="1">
              <a:buFont typeface="Wingdings" panose="05000000000000000000" pitchFamily="2" charset="2"/>
              <a:buChar char="v"/>
            </a:pPr>
            <a:r>
              <a:rPr lang="en-US" sz="2800" dirty="0"/>
              <a:t>Since none of the explanatory variables have a VIF &gt; 10 (still not greater than 5 if that’s what you use), multicollinearity will not be influencing the least square estimates. Thus, none of the variables will be excluded from the model.</a:t>
            </a:r>
          </a:p>
          <a:p>
            <a:pPr lvl="2">
              <a:buFont typeface="Wingdings" panose="05000000000000000000" pitchFamily="2" charset="2"/>
              <a:buChar char="v"/>
            </a:pPr>
            <a:endParaRPr lang="en-US" sz="2400"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37FDA144-5BC8-4E7F-98BE-C0FAE2F48639}"/>
              </a:ext>
            </a:extLst>
          </p:cNvPr>
          <p:cNvPicPr>
            <a:picLocks noChangeAspect="1"/>
          </p:cNvPicPr>
          <p:nvPr/>
        </p:nvPicPr>
        <p:blipFill>
          <a:blip r:embed="rId2"/>
          <a:stretch>
            <a:fillRect/>
          </a:stretch>
        </p:blipFill>
        <p:spPr>
          <a:xfrm>
            <a:off x="489662" y="2853991"/>
            <a:ext cx="11212676" cy="575009"/>
          </a:xfrm>
          <a:prstGeom prst="rect">
            <a:avLst/>
          </a:prstGeom>
        </p:spPr>
      </p:pic>
    </p:spTree>
    <p:extLst>
      <p:ext uri="{BB962C8B-B14F-4D97-AF65-F5344CB8AC3E}">
        <p14:creationId xmlns:p14="http://schemas.microsoft.com/office/powerpoint/2010/main" val="4284935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3CBBD3-2545-490F-AC66-6E734D6882EC}"/>
              </a:ext>
            </a:extLst>
          </p:cNvPr>
          <p:cNvPicPr>
            <a:picLocks noChangeAspect="1"/>
          </p:cNvPicPr>
          <p:nvPr/>
        </p:nvPicPr>
        <p:blipFill>
          <a:blip r:embed="rId2"/>
          <a:stretch>
            <a:fillRect/>
          </a:stretch>
        </p:blipFill>
        <p:spPr>
          <a:xfrm>
            <a:off x="1867326" y="1137497"/>
            <a:ext cx="8457347" cy="4967665"/>
          </a:xfrm>
          <a:prstGeom prst="rect">
            <a:avLst/>
          </a:prstGeom>
        </p:spPr>
      </p:pic>
      <p:sp>
        <p:nvSpPr>
          <p:cNvPr id="4" name="TextBox 3">
            <a:extLst>
              <a:ext uri="{FF2B5EF4-FFF2-40B4-BE49-F238E27FC236}">
                <a16:creationId xmlns:a16="http://schemas.microsoft.com/office/drawing/2014/main" id="{8A0CAE8F-BECB-4B5F-BF26-C1C1E7A59CE3}"/>
              </a:ext>
            </a:extLst>
          </p:cNvPr>
          <p:cNvSpPr txBox="1"/>
          <p:nvPr/>
        </p:nvSpPr>
        <p:spPr>
          <a:xfrm>
            <a:off x="764498" y="449385"/>
            <a:ext cx="10328223" cy="954107"/>
          </a:xfrm>
          <a:prstGeom prst="rect">
            <a:avLst/>
          </a:prstGeom>
          <a:noFill/>
        </p:spPr>
        <p:txBody>
          <a:bodyPr wrap="square" rtlCol="0">
            <a:spAutoFit/>
          </a:bodyPr>
          <a:lstStyle/>
          <a:p>
            <a:r>
              <a:rPr lang="en-US" sz="2800" dirty="0">
                <a:solidFill>
                  <a:srgbClr val="7030A0"/>
                </a:solidFill>
              </a:rPr>
              <a:t>Linearity Check: </a:t>
            </a:r>
            <a:r>
              <a:rPr lang="en-US" sz="2800" dirty="0"/>
              <a:t>Since the red line indicates a pattern, the model still </a:t>
            </a:r>
            <a:r>
              <a:rPr lang="en-US" sz="2800" u="sng" dirty="0"/>
              <a:t>does not satisfy the linearity check</a:t>
            </a:r>
            <a:r>
              <a:rPr lang="en-US" sz="2800" dirty="0"/>
              <a:t>.</a:t>
            </a:r>
            <a:r>
              <a:rPr lang="en-US" sz="2800" u="sng" dirty="0"/>
              <a:t> </a:t>
            </a:r>
          </a:p>
        </p:txBody>
      </p:sp>
    </p:spTree>
    <p:extLst>
      <p:ext uri="{BB962C8B-B14F-4D97-AF65-F5344CB8AC3E}">
        <p14:creationId xmlns:p14="http://schemas.microsoft.com/office/powerpoint/2010/main" val="2407460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14E810-4BCF-4AE8-8927-CB60224006A3}"/>
              </a:ext>
            </a:extLst>
          </p:cNvPr>
          <p:cNvSpPr txBox="1"/>
          <p:nvPr/>
        </p:nvSpPr>
        <p:spPr>
          <a:xfrm>
            <a:off x="940973" y="581391"/>
            <a:ext cx="10310053" cy="166199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30A0"/>
                </a:solidFill>
                <a:effectLst/>
                <a:uLnTx/>
                <a:uFillTx/>
                <a:latin typeface="Arial Nova Light" panose="020F0502020204030204"/>
                <a:ea typeface="+mn-ea"/>
                <a:cs typeface="+mn-cs"/>
              </a:rPr>
              <a:t>Check for Independence (of the Errors):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rial Nova Light" panose="020F0502020204030204"/>
                <a:ea typeface="+mn-ea"/>
                <a:cs typeface="+mn-cs"/>
              </a:rPr>
              <a:t>Since there is no pattern, the </a:t>
            </a:r>
            <a:r>
              <a:rPr kumimoji="0" lang="en-US" sz="2800" b="0" i="0" u="sng" strike="noStrike" kern="1200" cap="none" spc="0" normalizeH="0" baseline="0" noProof="0" dirty="0">
                <a:ln>
                  <a:noFill/>
                </a:ln>
                <a:solidFill>
                  <a:srgbClr val="000000"/>
                </a:solidFill>
                <a:effectLst/>
                <a:uLnTx/>
                <a:uFillTx/>
                <a:latin typeface="Arial Nova Light" panose="020F0502020204030204"/>
                <a:ea typeface="+mn-ea"/>
                <a:cs typeface="+mn-cs"/>
              </a:rPr>
              <a:t>independence check is satisfied</a:t>
            </a:r>
            <a:r>
              <a:rPr kumimoji="0" lang="en-US" sz="2800" b="0" i="0" u="none" strike="noStrike" kern="1200" cap="none" spc="0" normalizeH="0" baseline="0" noProof="0" dirty="0">
                <a:ln>
                  <a:noFill/>
                </a:ln>
                <a:solidFill>
                  <a:srgbClr val="000000"/>
                </a:solidFill>
                <a:effectLst/>
                <a:uLnTx/>
                <a:uFillTx/>
                <a:latin typeface="Arial Nova Light" panose="020F0502020204030204"/>
                <a:ea typeface="+mn-ea"/>
                <a:cs typeface="+mn-cs"/>
              </a:rPr>
              <a:t>.</a:t>
            </a:r>
            <a:endParaRPr kumimoji="0" lang="en-US" sz="2800" b="0" i="0" u="none" strike="noStrike" kern="1200" cap="none" spc="0" normalizeH="0" baseline="0" noProof="0" dirty="0">
              <a:ln>
                <a:noFill/>
              </a:ln>
              <a:solidFill>
                <a:srgbClr val="7030A0"/>
              </a:solidFill>
              <a:effectLst/>
              <a:uLnTx/>
              <a:uFillTx/>
              <a:latin typeface="Arial Nova Light"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7030A0"/>
              </a:solidFill>
              <a:effectLst/>
              <a:uLnTx/>
              <a:uFillTx/>
              <a:latin typeface="Arial Nova Light"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Nova Light" panose="020F0502020204030204"/>
              <a:ea typeface="+mn-ea"/>
              <a:cs typeface="+mn-cs"/>
            </a:endParaRPr>
          </a:p>
        </p:txBody>
      </p:sp>
      <p:pic>
        <p:nvPicPr>
          <p:cNvPr id="2" name="Picture 1">
            <a:extLst>
              <a:ext uri="{FF2B5EF4-FFF2-40B4-BE49-F238E27FC236}">
                <a16:creationId xmlns:a16="http://schemas.microsoft.com/office/drawing/2014/main" id="{07FC9587-37A3-4975-81A5-CD27F4AC9CE0}"/>
              </a:ext>
            </a:extLst>
          </p:cNvPr>
          <p:cNvPicPr>
            <a:picLocks noChangeAspect="1"/>
          </p:cNvPicPr>
          <p:nvPr/>
        </p:nvPicPr>
        <p:blipFill>
          <a:blip r:embed="rId2"/>
          <a:stretch>
            <a:fillRect/>
          </a:stretch>
        </p:blipFill>
        <p:spPr>
          <a:xfrm>
            <a:off x="1977928" y="1667085"/>
            <a:ext cx="7819048" cy="4609524"/>
          </a:xfrm>
          <a:prstGeom prst="rect">
            <a:avLst/>
          </a:prstGeom>
        </p:spPr>
      </p:pic>
    </p:spTree>
    <p:extLst>
      <p:ext uri="{BB962C8B-B14F-4D97-AF65-F5344CB8AC3E}">
        <p14:creationId xmlns:p14="http://schemas.microsoft.com/office/powerpoint/2010/main" val="2585103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F386128-5AD2-4027-8CF1-6C0DDC20BB00}"/>
              </a:ext>
            </a:extLst>
          </p:cNvPr>
          <p:cNvSpPr txBox="1"/>
          <p:nvPr/>
        </p:nvSpPr>
        <p:spPr>
          <a:xfrm>
            <a:off x="884419" y="206274"/>
            <a:ext cx="6765773"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30A0"/>
                </a:solidFill>
                <a:effectLst/>
                <a:uLnTx/>
                <a:uFillTx/>
                <a:latin typeface="Arial Nova Light" panose="020F0502020204030204"/>
                <a:ea typeface="+mn-ea"/>
                <a:cs typeface="+mn-cs"/>
              </a:rPr>
              <a:t>Check for Normally Distributed Errors: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Nova Light" panose="020F0502020204030204"/>
                <a:ea typeface="+mn-ea"/>
                <a:cs typeface="+mn-cs"/>
              </a:rPr>
              <a:t>Using a 0.05 significance level, we conclude that the model still </a:t>
            </a:r>
            <a:r>
              <a:rPr kumimoji="0" lang="en-US" sz="2400" b="0" i="0" u="sng" strike="noStrike" kern="1200" cap="none" spc="0" normalizeH="0" baseline="0" noProof="0" dirty="0">
                <a:ln>
                  <a:noFill/>
                </a:ln>
                <a:solidFill>
                  <a:srgbClr val="000000"/>
                </a:solidFill>
                <a:effectLst/>
                <a:uLnTx/>
                <a:uFillTx/>
                <a:latin typeface="Arial Nova Light" panose="020F0502020204030204"/>
                <a:ea typeface="+mn-ea"/>
                <a:cs typeface="+mn-cs"/>
              </a:rPr>
              <a:t>does not have normally distributed errors</a:t>
            </a:r>
            <a:r>
              <a:rPr lang="en-US" sz="2400" dirty="0">
                <a:solidFill>
                  <a:srgbClr val="000000"/>
                </a:solidFill>
                <a:latin typeface="Arial Nova Light" panose="020F0502020204030204"/>
              </a:rPr>
              <a:t>, but the p-value is much closer to 0.05. </a:t>
            </a:r>
            <a:endParaRPr kumimoji="0" lang="en-US" sz="2400" b="0" i="0" u="none" strike="noStrike" kern="1200" cap="none" spc="0" normalizeH="0" baseline="0" noProof="0" dirty="0">
              <a:ln>
                <a:noFill/>
              </a:ln>
              <a:solidFill>
                <a:srgbClr val="000000"/>
              </a:solidFill>
              <a:effectLst/>
              <a:uLnTx/>
              <a:uFillTx/>
              <a:latin typeface="Arial Nova Light" panose="020F0502020204030204"/>
              <a:ea typeface="+mn-ea"/>
              <a:cs typeface="+mn-cs"/>
            </a:endParaRPr>
          </a:p>
        </p:txBody>
      </p:sp>
      <p:pic>
        <p:nvPicPr>
          <p:cNvPr id="2" name="Picture 1">
            <a:extLst>
              <a:ext uri="{FF2B5EF4-FFF2-40B4-BE49-F238E27FC236}">
                <a16:creationId xmlns:a16="http://schemas.microsoft.com/office/drawing/2014/main" id="{7DE2FF5E-51CB-4C3D-BABC-1F09C1C2E7D6}"/>
              </a:ext>
            </a:extLst>
          </p:cNvPr>
          <p:cNvPicPr>
            <a:picLocks noChangeAspect="1"/>
          </p:cNvPicPr>
          <p:nvPr/>
        </p:nvPicPr>
        <p:blipFill>
          <a:blip r:embed="rId3"/>
          <a:stretch>
            <a:fillRect/>
          </a:stretch>
        </p:blipFill>
        <p:spPr>
          <a:xfrm>
            <a:off x="7508992" y="522011"/>
            <a:ext cx="4119431" cy="1176980"/>
          </a:xfrm>
          <a:prstGeom prst="rect">
            <a:avLst/>
          </a:prstGeom>
        </p:spPr>
      </p:pic>
      <p:pic>
        <p:nvPicPr>
          <p:cNvPr id="4" name="Picture 3">
            <a:extLst>
              <a:ext uri="{FF2B5EF4-FFF2-40B4-BE49-F238E27FC236}">
                <a16:creationId xmlns:a16="http://schemas.microsoft.com/office/drawing/2014/main" id="{B766246D-79D5-4431-8BBD-835C7BB890CF}"/>
              </a:ext>
            </a:extLst>
          </p:cNvPr>
          <p:cNvPicPr>
            <a:picLocks noChangeAspect="1"/>
          </p:cNvPicPr>
          <p:nvPr/>
        </p:nvPicPr>
        <p:blipFill>
          <a:blip r:embed="rId4"/>
          <a:stretch>
            <a:fillRect/>
          </a:stretch>
        </p:blipFill>
        <p:spPr>
          <a:xfrm>
            <a:off x="884419" y="1837490"/>
            <a:ext cx="10164116" cy="4498499"/>
          </a:xfrm>
          <a:prstGeom prst="rect">
            <a:avLst/>
          </a:prstGeom>
        </p:spPr>
      </p:pic>
    </p:spTree>
    <p:extLst>
      <p:ext uri="{BB962C8B-B14F-4D97-AF65-F5344CB8AC3E}">
        <p14:creationId xmlns:p14="http://schemas.microsoft.com/office/powerpoint/2010/main" val="1903743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7605E5-9185-48C7-B7E6-4F988BF15D61}"/>
              </a:ext>
            </a:extLst>
          </p:cNvPr>
          <p:cNvPicPr>
            <a:picLocks noChangeAspect="1"/>
          </p:cNvPicPr>
          <p:nvPr/>
        </p:nvPicPr>
        <p:blipFill>
          <a:blip r:embed="rId3"/>
          <a:stretch>
            <a:fillRect/>
          </a:stretch>
        </p:blipFill>
        <p:spPr>
          <a:xfrm>
            <a:off x="1528329" y="1683071"/>
            <a:ext cx="9135342" cy="4533413"/>
          </a:xfrm>
          <a:prstGeom prst="rect">
            <a:avLst/>
          </a:prstGeom>
        </p:spPr>
      </p:pic>
      <p:sp>
        <p:nvSpPr>
          <p:cNvPr id="6" name="TextBox 5">
            <a:extLst>
              <a:ext uri="{FF2B5EF4-FFF2-40B4-BE49-F238E27FC236}">
                <a16:creationId xmlns:a16="http://schemas.microsoft.com/office/drawing/2014/main" id="{CF8359F8-B29A-4D66-8471-B8A69C8467D7}"/>
              </a:ext>
            </a:extLst>
          </p:cNvPr>
          <p:cNvSpPr txBox="1"/>
          <p:nvPr/>
        </p:nvSpPr>
        <p:spPr>
          <a:xfrm>
            <a:off x="719528" y="314793"/>
            <a:ext cx="10328223"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7030A0"/>
                </a:solidFill>
                <a:effectLst/>
                <a:uLnTx/>
                <a:uFillTx/>
                <a:latin typeface="Arial Nova Light" panose="020F0502020204030204"/>
                <a:ea typeface="+mn-ea"/>
                <a:cs typeface="+mn-cs"/>
              </a:rPr>
              <a:t>Check for Equal Variances (homoscedasticity)</a:t>
            </a:r>
            <a:r>
              <a:rPr kumimoji="0" lang="en-US" sz="2800" b="0" i="0" u="none" strike="noStrike" kern="1200" cap="none" spc="0" normalizeH="0" baseline="0" noProof="0" dirty="0">
                <a:ln>
                  <a:noFill/>
                </a:ln>
                <a:solidFill>
                  <a:srgbClr val="000000"/>
                </a:solidFill>
                <a:effectLst/>
                <a:uLnTx/>
                <a:uFillTx/>
                <a:latin typeface="Arial Nova Light" panose="020F0502020204030204"/>
                <a:ea typeface="+mn-ea"/>
                <a:cs typeface="+mn-cs"/>
              </a:rPr>
              <a:t>: Since the graph does not depict a horizontal line with equally spread points, the model </a:t>
            </a:r>
            <a:r>
              <a:rPr kumimoji="0" lang="en-US" sz="2800" b="0" i="0" u="sng" strike="noStrike" kern="1200" cap="none" spc="0" normalizeH="0" baseline="0" noProof="0" dirty="0">
                <a:ln>
                  <a:noFill/>
                </a:ln>
                <a:solidFill>
                  <a:srgbClr val="000000"/>
                </a:solidFill>
                <a:effectLst/>
                <a:uLnTx/>
                <a:uFillTx/>
                <a:latin typeface="Arial Nova Light" panose="020F0502020204030204"/>
                <a:ea typeface="+mn-ea"/>
                <a:cs typeface="+mn-cs"/>
              </a:rPr>
              <a:t>does not satisfy the test for equal variances</a:t>
            </a:r>
            <a:r>
              <a:rPr kumimoji="0" lang="en-US" sz="2800" b="0" i="0" strike="noStrike" kern="1200" cap="none" spc="0" normalizeH="0" baseline="0" noProof="0" dirty="0">
                <a:ln>
                  <a:noFill/>
                </a:ln>
                <a:solidFill>
                  <a:srgbClr val="000000"/>
                </a:solidFill>
                <a:effectLst/>
                <a:uLnTx/>
                <a:uFillTx/>
                <a:latin typeface="Arial Nova Light" panose="020F0502020204030204"/>
                <a:ea typeface="+mn-ea"/>
                <a:cs typeface="+mn-cs"/>
              </a:rPr>
              <a:t>, but it is closer</a:t>
            </a:r>
            <a:r>
              <a:rPr kumimoji="0" lang="en-US" sz="2800" b="0" i="0" u="none" strike="noStrike" kern="1200" cap="none" spc="0" normalizeH="0" baseline="0" noProof="0" dirty="0">
                <a:ln>
                  <a:noFill/>
                </a:ln>
                <a:solidFill>
                  <a:srgbClr val="000000"/>
                </a:solidFill>
                <a:effectLst/>
                <a:uLnTx/>
                <a:uFillTx/>
                <a:latin typeface="Arial Nova Light" panose="020F0502020204030204"/>
                <a:ea typeface="+mn-ea"/>
                <a:cs typeface="+mn-cs"/>
              </a:rPr>
              <a:t>.</a:t>
            </a:r>
          </a:p>
        </p:txBody>
      </p:sp>
    </p:spTree>
    <p:extLst>
      <p:ext uri="{BB962C8B-B14F-4D97-AF65-F5344CB8AC3E}">
        <p14:creationId xmlns:p14="http://schemas.microsoft.com/office/powerpoint/2010/main" val="2863552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841E3-5910-472A-8D2B-97857C17BBF4}"/>
              </a:ext>
            </a:extLst>
          </p:cNvPr>
          <p:cNvSpPr>
            <a:spLocks noGrp="1"/>
          </p:cNvSpPr>
          <p:nvPr>
            <p:ph type="title" idx="4294967295"/>
          </p:nvPr>
        </p:nvSpPr>
        <p:spPr>
          <a:xfrm>
            <a:off x="1066800" y="150312"/>
            <a:ext cx="10058400" cy="870451"/>
          </a:xfrm>
        </p:spPr>
        <p:txBody>
          <a:bodyPr>
            <a:normAutofit fontScale="90000"/>
          </a:bodyPr>
          <a:lstStyle/>
          <a:p>
            <a:r>
              <a:rPr lang="en-US" u="sng" dirty="0"/>
              <a:t>Conclusion from Assumption Checks</a:t>
            </a:r>
          </a:p>
        </p:txBody>
      </p:sp>
      <p:sp>
        <p:nvSpPr>
          <p:cNvPr id="3" name="Content Placeholder 2">
            <a:extLst>
              <a:ext uri="{FF2B5EF4-FFF2-40B4-BE49-F238E27FC236}">
                <a16:creationId xmlns:a16="http://schemas.microsoft.com/office/drawing/2014/main" id="{C27A8DB8-E14A-42E4-AAF9-5DF007C910C6}"/>
              </a:ext>
            </a:extLst>
          </p:cNvPr>
          <p:cNvSpPr>
            <a:spLocks noGrp="1"/>
          </p:cNvSpPr>
          <p:nvPr>
            <p:ph idx="4294967295"/>
          </p:nvPr>
        </p:nvSpPr>
        <p:spPr>
          <a:xfrm>
            <a:off x="770021" y="1020763"/>
            <a:ext cx="10058400" cy="5017001"/>
          </a:xfrm>
        </p:spPr>
        <p:txBody>
          <a:bodyPr>
            <a:noAutofit/>
          </a:bodyPr>
          <a:lstStyle/>
          <a:p>
            <a:pPr>
              <a:buFont typeface="Wingdings" panose="05000000000000000000" pitchFamily="2" charset="2"/>
              <a:buChar char="v"/>
            </a:pPr>
            <a:r>
              <a:rPr lang="en-US" sz="2400" dirty="0"/>
              <a:t>The regression relation is still nonlinear with error approximately normal and approximately having constant variance, so a transformation on X (predictor variables) may be required.</a:t>
            </a:r>
          </a:p>
          <a:p>
            <a:pPr>
              <a:buFont typeface="Wingdings" panose="05000000000000000000" pitchFamily="2" charset="2"/>
              <a:buChar char="v"/>
            </a:pPr>
            <a:r>
              <a:rPr lang="en-US" sz="2400" dirty="0"/>
              <a:t>The model is closer to having normally distributed errors and equal variances.</a:t>
            </a:r>
          </a:p>
          <a:p>
            <a:pPr>
              <a:buFont typeface="Wingdings" panose="05000000000000000000" pitchFamily="2" charset="2"/>
              <a:buChar char="v"/>
            </a:pPr>
            <a:r>
              <a:rPr lang="en-US" sz="2400" dirty="0"/>
              <a:t> Forecasts and insights yielded by the regression still may be inefficient, seriously biased, and/or misleading.</a:t>
            </a:r>
          </a:p>
          <a:p>
            <a:pPr>
              <a:buFont typeface="Wingdings" panose="05000000000000000000" pitchFamily="2" charset="2"/>
              <a:buChar char="v"/>
            </a:pPr>
            <a:r>
              <a:rPr lang="en-US" sz="2400" dirty="0"/>
              <a:t> Besides assumptions, should also check for:</a:t>
            </a:r>
          </a:p>
          <a:p>
            <a:pPr lvl="2">
              <a:buFont typeface="Wingdings" panose="05000000000000000000" pitchFamily="2" charset="2"/>
              <a:buChar char="v"/>
            </a:pPr>
            <a:r>
              <a:rPr lang="en-US" sz="2400" dirty="0"/>
              <a:t>outliers = extreme values in response variable</a:t>
            </a:r>
          </a:p>
          <a:p>
            <a:pPr lvl="2">
              <a:buFont typeface="Wingdings" panose="05000000000000000000" pitchFamily="2" charset="2"/>
              <a:buChar char="v"/>
            </a:pPr>
            <a:r>
              <a:rPr lang="en-US" sz="2400" dirty="0"/>
              <a:t>high leverage points = extreme values in the predictor variables</a:t>
            </a:r>
          </a:p>
          <a:p>
            <a:pPr>
              <a:buFont typeface="Wingdings" panose="05000000000000000000" pitchFamily="2" charset="2"/>
              <a:buChar char="v"/>
            </a:pPr>
            <a:endParaRPr lang="en-US" sz="2800" dirty="0"/>
          </a:p>
        </p:txBody>
      </p:sp>
    </p:spTree>
    <p:extLst>
      <p:ext uri="{BB962C8B-B14F-4D97-AF65-F5344CB8AC3E}">
        <p14:creationId xmlns:p14="http://schemas.microsoft.com/office/powerpoint/2010/main" val="583881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E0F7-793A-4D64-8BFA-90B41946FE27}"/>
              </a:ext>
            </a:extLst>
          </p:cNvPr>
          <p:cNvSpPr>
            <a:spLocks noGrp="1"/>
          </p:cNvSpPr>
          <p:nvPr>
            <p:ph type="title"/>
          </p:nvPr>
        </p:nvSpPr>
        <p:spPr/>
        <p:txBody>
          <a:bodyPr/>
          <a:lstStyle/>
          <a:p>
            <a:r>
              <a:rPr lang="en-US" dirty="0"/>
              <a:t>Further Model Attempts</a:t>
            </a:r>
          </a:p>
        </p:txBody>
      </p:sp>
      <p:sp>
        <p:nvSpPr>
          <p:cNvPr id="3" name="Content Placeholder 2">
            <a:extLst>
              <a:ext uri="{FF2B5EF4-FFF2-40B4-BE49-F238E27FC236}">
                <a16:creationId xmlns:a16="http://schemas.microsoft.com/office/drawing/2014/main" id="{25966096-2F74-4D85-91B9-6EE448960A12}"/>
              </a:ext>
            </a:extLst>
          </p:cNvPr>
          <p:cNvSpPr>
            <a:spLocks noGrp="1"/>
          </p:cNvSpPr>
          <p:nvPr>
            <p:ph idx="1"/>
          </p:nvPr>
        </p:nvSpPr>
        <p:spPr/>
        <p:txBody>
          <a:bodyPr>
            <a:normAutofit/>
          </a:bodyPr>
          <a:lstStyle/>
          <a:p>
            <a:pPr>
              <a:buFont typeface="Wingdings" panose="05000000000000000000" pitchFamily="2" charset="2"/>
              <a:buChar char="v"/>
            </a:pPr>
            <a:r>
              <a:rPr lang="en-US" sz="2000" dirty="0"/>
              <a:t> Removing </a:t>
            </a:r>
            <a:r>
              <a:rPr lang="en-US" sz="2000" dirty="0">
                <a:solidFill>
                  <a:srgbClr val="002060"/>
                </a:solidFill>
              </a:rPr>
              <a:t>Radio_Plays </a:t>
            </a:r>
            <a:r>
              <a:rPr lang="en-US" sz="2000" dirty="0"/>
              <a:t>slightly lowered R-Squared &amp; slightly raised Adjusted R-Squared</a:t>
            </a:r>
          </a:p>
          <a:p>
            <a:pPr>
              <a:buFont typeface="Wingdings" panose="05000000000000000000" pitchFamily="2" charset="2"/>
              <a:buChar char="v"/>
            </a:pPr>
            <a:r>
              <a:rPr lang="en-US" sz="2000" dirty="0"/>
              <a:t> Removing 9 highest outlier values (&gt; $680) improved model significantly, but the regression relation now violates the independence of errors assumption.</a:t>
            </a:r>
          </a:p>
          <a:p>
            <a:pPr lvl="1">
              <a:buFont typeface="Wingdings" panose="05000000000000000000" pitchFamily="2" charset="2"/>
              <a:buChar char="v"/>
            </a:pPr>
            <a:r>
              <a:rPr lang="en-US" sz="2000" dirty="0"/>
              <a:t> If continued, would need to account for the time-series nature of the data</a:t>
            </a:r>
          </a:p>
          <a:p>
            <a:pPr>
              <a:buFont typeface="Wingdings" panose="05000000000000000000" pitchFamily="2" charset="2"/>
              <a:buChar char="v"/>
            </a:pPr>
            <a:r>
              <a:rPr lang="en-US" sz="2000" dirty="0"/>
              <a:t>Combining the two methods above yielded lower R-Squared and adjusted R-Squared values</a:t>
            </a:r>
          </a:p>
          <a:p>
            <a:pPr>
              <a:buFont typeface="Wingdings" panose="05000000000000000000" pitchFamily="2" charset="2"/>
              <a:buChar char="v"/>
            </a:pPr>
            <a:r>
              <a:rPr lang="en-US" sz="2000" dirty="0"/>
              <a:t> Attempts to transform X are in progress</a:t>
            </a:r>
          </a:p>
          <a:p>
            <a:pPr marL="0" indent="0">
              <a:buNone/>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400" dirty="0"/>
          </a:p>
        </p:txBody>
      </p:sp>
    </p:spTree>
    <p:extLst>
      <p:ext uri="{BB962C8B-B14F-4D97-AF65-F5344CB8AC3E}">
        <p14:creationId xmlns:p14="http://schemas.microsoft.com/office/powerpoint/2010/main" val="863291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Light" panose="020F0502020204030204"/>
              <a:ea typeface="+mn-ea"/>
              <a:cs typeface="+mn-cs"/>
            </a:endParaRPr>
          </a:p>
        </p:txBody>
      </p:sp>
      <p:sp>
        <p:nvSpPr>
          <p:cNvPr id="2" name="Title 1">
            <a:extLst>
              <a:ext uri="{FF2B5EF4-FFF2-40B4-BE49-F238E27FC236}">
                <a16:creationId xmlns:a16="http://schemas.microsoft.com/office/drawing/2014/main" id="{B2FA24F2-EE7C-4C7A-9883-598C35ADAB0E}"/>
              </a:ext>
            </a:extLst>
          </p:cNvPr>
          <p:cNvSpPr>
            <a:spLocks noGrp="1"/>
          </p:cNvSpPr>
          <p:nvPr>
            <p:ph type="title"/>
          </p:nvPr>
        </p:nvSpPr>
        <p:spPr>
          <a:xfrm>
            <a:off x="641688" y="1129026"/>
            <a:ext cx="6769760" cy="3820549"/>
          </a:xfrm>
        </p:spPr>
        <p:txBody>
          <a:bodyPr vert="horz" lIns="91440" tIns="45720" rIns="91440" bIns="45720" rtlCol="0" anchor="ctr">
            <a:normAutofit/>
          </a:bodyPr>
          <a:lstStyle/>
          <a:p>
            <a:pPr algn="r"/>
            <a:r>
              <a:rPr lang="en-US" sz="6600" dirty="0">
                <a:solidFill>
                  <a:srgbClr val="FFFFFF"/>
                </a:solidFill>
              </a:rPr>
              <a:t>Improvements </a:t>
            </a:r>
            <a:br>
              <a:rPr lang="en-US" sz="6600" dirty="0">
                <a:solidFill>
                  <a:srgbClr val="FFFFFF"/>
                </a:solidFill>
              </a:rPr>
            </a:br>
            <a:r>
              <a:rPr lang="en-US" sz="6600" dirty="0">
                <a:solidFill>
                  <a:srgbClr val="FFFFFF"/>
                </a:solidFill>
              </a:rPr>
              <a:t>Using Big Data</a:t>
            </a: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7391006-C2A1-403D-AEBB-4C4C84FCA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1365977"/>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B254-A1C2-40E3-A273-AB7142333BDD}"/>
              </a:ext>
            </a:extLst>
          </p:cNvPr>
          <p:cNvSpPr>
            <a:spLocks noGrp="1"/>
          </p:cNvSpPr>
          <p:nvPr>
            <p:ph type="title"/>
          </p:nvPr>
        </p:nvSpPr>
        <p:spPr/>
        <p:txBody>
          <a:bodyPr/>
          <a:lstStyle/>
          <a:p>
            <a:r>
              <a:rPr lang="en-US" dirty="0"/>
              <a:t>How Big Data ties in...</a:t>
            </a:r>
          </a:p>
        </p:txBody>
      </p:sp>
      <p:sp>
        <p:nvSpPr>
          <p:cNvPr id="3" name="Content Placeholder 2">
            <a:extLst>
              <a:ext uri="{FF2B5EF4-FFF2-40B4-BE49-F238E27FC236}">
                <a16:creationId xmlns:a16="http://schemas.microsoft.com/office/drawing/2014/main" id="{1967A384-DC55-4A03-BD83-DC0B1F81CF8E}"/>
              </a:ext>
            </a:extLst>
          </p:cNvPr>
          <p:cNvSpPr>
            <a:spLocks noGrp="1"/>
          </p:cNvSpPr>
          <p:nvPr>
            <p:ph idx="1"/>
          </p:nvPr>
        </p:nvSpPr>
        <p:spPr>
          <a:xfrm>
            <a:off x="473529" y="2108201"/>
            <a:ext cx="8327571" cy="3760891"/>
          </a:xfrm>
        </p:spPr>
        <p:txBody>
          <a:bodyPr>
            <a:normAutofit fontScale="92500"/>
          </a:bodyPr>
          <a:lstStyle/>
          <a:p>
            <a:pPr>
              <a:buFont typeface="Wingdings" panose="05000000000000000000" pitchFamily="2" charset="2"/>
              <a:buChar char="v"/>
            </a:pPr>
            <a:r>
              <a:rPr lang="en-US" sz="2400" dirty="0"/>
              <a:t> Face prices could be captured when the tickets are first released</a:t>
            </a:r>
          </a:p>
          <a:p>
            <a:pPr>
              <a:buFont typeface="Wingdings" panose="05000000000000000000" pitchFamily="2" charset="2"/>
              <a:buChar char="v"/>
            </a:pPr>
            <a:r>
              <a:rPr lang="en-US" sz="2400" dirty="0"/>
              <a:t> Resale prices could be gathered from all resale platforms each day at the same time</a:t>
            </a:r>
          </a:p>
          <a:p>
            <a:pPr>
              <a:buFont typeface="Wingdings" panose="05000000000000000000" pitchFamily="2" charset="2"/>
              <a:buChar char="v"/>
            </a:pPr>
            <a:r>
              <a:rPr lang="en-US" sz="2400" dirty="0"/>
              <a:t> Radio plays should be replaced by monthly streaming data of each city – Spotify only releases that info to the artists themselves</a:t>
            </a:r>
          </a:p>
          <a:p>
            <a:pPr>
              <a:buFont typeface="Wingdings" panose="05000000000000000000" pitchFamily="2" charset="2"/>
              <a:buChar char="v"/>
            </a:pPr>
            <a:r>
              <a:rPr lang="en-US" sz="2400" dirty="0"/>
              <a:t> Social media – responses/interactions to artists’ tour posts could be recorded by location</a:t>
            </a:r>
          </a:p>
        </p:txBody>
      </p:sp>
      <p:pic>
        <p:nvPicPr>
          <p:cNvPr id="4" name="Picture 3">
            <a:extLst>
              <a:ext uri="{FF2B5EF4-FFF2-40B4-BE49-F238E27FC236}">
                <a16:creationId xmlns:a16="http://schemas.microsoft.com/office/drawing/2014/main" id="{9FBA0D15-611B-4828-A035-19535C3FCEFB}"/>
              </a:ext>
            </a:extLst>
          </p:cNvPr>
          <p:cNvPicPr/>
          <p:nvPr/>
        </p:nvPicPr>
        <p:blipFill>
          <a:blip r:embed="rId2"/>
          <a:stretch>
            <a:fillRect/>
          </a:stretch>
        </p:blipFill>
        <p:spPr>
          <a:xfrm>
            <a:off x="8931730" y="2108201"/>
            <a:ext cx="2444522" cy="3760891"/>
          </a:xfrm>
          <a:prstGeom prst="rect">
            <a:avLst/>
          </a:prstGeom>
        </p:spPr>
      </p:pic>
    </p:spTree>
    <p:extLst>
      <p:ext uri="{BB962C8B-B14F-4D97-AF65-F5344CB8AC3E}">
        <p14:creationId xmlns:p14="http://schemas.microsoft.com/office/powerpoint/2010/main" val="16213734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B7E2D-8451-4071-8574-CCEA70843595}"/>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945B106E-81F0-41CB-A600-FCAAACD670EC}"/>
              </a:ext>
            </a:extLst>
          </p:cNvPr>
          <p:cNvSpPr>
            <a:spLocks noGrp="1"/>
          </p:cNvSpPr>
          <p:nvPr>
            <p:ph idx="1"/>
          </p:nvPr>
        </p:nvSpPr>
        <p:spPr/>
        <p:txBody>
          <a:bodyPr>
            <a:normAutofit fontScale="92500" lnSpcReduction="20000"/>
          </a:bodyPr>
          <a:lstStyle/>
          <a:p>
            <a:pPr>
              <a:buFont typeface="Wingdings" panose="05000000000000000000" pitchFamily="2" charset="2"/>
              <a:buChar char="v"/>
            </a:pPr>
            <a:r>
              <a:rPr lang="en-US" sz="2400" dirty="0"/>
              <a:t>Floor sections were combined with Pit sections during data collection, beginning on March 2</a:t>
            </a:r>
            <a:r>
              <a:rPr lang="en-US" sz="2400" baseline="30000" dirty="0"/>
              <a:t>nd</a:t>
            </a:r>
            <a:r>
              <a:rPr lang="en-US" sz="2400" dirty="0"/>
              <a:t> </a:t>
            </a:r>
          </a:p>
          <a:p>
            <a:pPr>
              <a:buFont typeface="Wingdings" panose="05000000000000000000" pitchFamily="2" charset="2"/>
              <a:buChar char="v"/>
            </a:pPr>
            <a:r>
              <a:rPr lang="en-US" sz="2400" dirty="0"/>
              <a:t>Face prices change for some sections after the first 5 rows, which wasn’t  considered</a:t>
            </a:r>
          </a:p>
          <a:p>
            <a:pPr>
              <a:buFont typeface="Wingdings" panose="05000000000000000000" pitchFamily="2" charset="2"/>
              <a:buChar char="v"/>
            </a:pPr>
            <a:r>
              <a:rPr lang="en-US" sz="2400" dirty="0"/>
              <a:t>Seat obstructions and accessibility were not considered</a:t>
            </a:r>
          </a:p>
          <a:p>
            <a:pPr>
              <a:buFont typeface="Wingdings" panose="05000000000000000000" pitchFamily="2" charset="2"/>
              <a:buChar char="v"/>
            </a:pPr>
            <a:r>
              <a:rPr lang="en-US" sz="2400" dirty="0"/>
              <a:t>Difference of suite section locations were not considered</a:t>
            </a:r>
          </a:p>
          <a:p>
            <a:pPr>
              <a:buFont typeface="Wingdings" panose="05000000000000000000" pitchFamily="2" charset="2"/>
              <a:buChar char="v"/>
            </a:pPr>
            <a:r>
              <a:rPr lang="en-US" sz="2400" dirty="0"/>
              <a:t>Ticket scarcity was not considered</a:t>
            </a:r>
          </a:p>
          <a:p>
            <a:pPr>
              <a:buFont typeface="Wingdings" panose="05000000000000000000" pitchFamily="2" charset="2"/>
              <a:buChar char="v"/>
            </a:pPr>
            <a:r>
              <a:rPr lang="en-US" sz="2400" dirty="0"/>
              <a:t> Opener(s) were not considered</a:t>
            </a:r>
          </a:p>
          <a:p>
            <a:pPr>
              <a:buFont typeface="Wingdings" panose="05000000000000000000" pitchFamily="2" charset="2"/>
              <a:buChar char="v"/>
            </a:pPr>
            <a:endParaRPr lang="en-US" sz="2400" dirty="0"/>
          </a:p>
        </p:txBody>
      </p:sp>
    </p:spTree>
    <p:extLst>
      <p:ext uri="{BB962C8B-B14F-4D97-AF65-F5344CB8AC3E}">
        <p14:creationId xmlns:p14="http://schemas.microsoft.com/office/powerpoint/2010/main" val="182303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E77C-4C85-4E79-84FF-451FE9CC25B6}"/>
              </a:ext>
            </a:extLst>
          </p:cNvPr>
          <p:cNvSpPr>
            <a:spLocks noGrp="1"/>
          </p:cNvSpPr>
          <p:nvPr>
            <p:ph type="title"/>
          </p:nvPr>
        </p:nvSpPr>
        <p:spPr/>
        <p:txBody>
          <a:bodyPr>
            <a:normAutofit/>
          </a:bodyPr>
          <a:lstStyle/>
          <a:p>
            <a:r>
              <a:rPr lang="en-US" dirty="0"/>
              <a:t>Tour Dates Included: </a:t>
            </a:r>
            <a:br>
              <a:rPr lang="en-US" dirty="0"/>
            </a:br>
            <a:r>
              <a:rPr lang="en-US" sz="1800" dirty="0"/>
              <a:t>*</a:t>
            </a:r>
            <a:r>
              <a:rPr lang="en-US" sz="1600" dirty="0"/>
              <a:t>Note:  There is a third LA show in before the two shown below.</a:t>
            </a:r>
            <a:endParaRPr lang="en-US" dirty="0"/>
          </a:p>
        </p:txBody>
      </p:sp>
      <p:pic>
        <p:nvPicPr>
          <p:cNvPr id="5" name="Content Placeholder 4" descr="A close up of text on a black background&#10;&#10;Description automatically generated">
            <a:extLst>
              <a:ext uri="{FF2B5EF4-FFF2-40B4-BE49-F238E27FC236}">
                <a16:creationId xmlns:a16="http://schemas.microsoft.com/office/drawing/2014/main" id="{C36834D8-A9FE-4E3E-B26B-12CB80EDF4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7737" y="2107095"/>
            <a:ext cx="10616525" cy="3631095"/>
          </a:xfrm>
        </p:spPr>
      </p:pic>
      <p:sp>
        <p:nvSpPr>
          <p:cNvPr id="6" name="Star: 5 Points 5">
            <a:extLst>
              <a:ext uri="{FF2B5EF4-FFF2-40B4-BE49-F238E27FC236}">
                <a16:creationId xmlns:a16="http://schemas.microsoft.com/office/drawing/2014/main" id="{C823F40E-48D1-407B-8BD1-E0E1C4BF5434}"/>
              </a:ext>
            </a:extLst>
          </p:cNvPr>
          <p:cNvSpPr/>
          <p:nvPr/>
        </p:nvSpPr>
        <p:spPr>
          <a:xfrm>
            <a:off x="851347" y="2438400"/>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631F853F-255B-41E7-92E5-F529ABA0B045}"/>
              </a:ext>
            </a:extLst>
          </p:cNvPr>
          <p:cNvSpPr/>
          <p:nvPr/>
        </p:nvSpPr>
        <p:spPr>
          <a:xfrm>
            <a:off x="851347" y="2663686"/>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tar: 5 Points 9">
            <a:extLst>
              <a:ext uri="{FF2B5EF4-FFF2-40B4-BE49-F238E27FC236}">
                <a16:creationId xmlns:a16="http://schemas.microsoft.com/office/drawing/2014/main" id="{3DE55B13-6E1E-4FC5-AC62-B4E7A4F35D1D}"/>
              </a:ext>
            </a:extLst>
          </p:cNvPr>
          <p:cNvSpPr/>
          <p:nvPr/>
        </p:nvSpPr>
        <p:spPr>
          <a:xfrm>
            <a:off x="855324" y="2902224"/>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tar: 5 Points 10">
            <a:extLst>
              <a:ext uri="{FF2B5EF4-FFF2-40B4-BE49-F238E27FC236}">
                <a16:creationId xmlns:a16="http://schemas.microsoft.com/office/drawing/2014/main" id="{1922542C-D30A-4CB4-8216-7ED3528413F1}"/>
              </a:ext>
            </a:extLst>
          </p:cNvPr>
          <p:cNvSpPr/>
          <p:nvPr/>
        </p:nvSpPr>
        <p:spPr>
          <a:xfrm>
            <a:off x="851347" y="3101006"/>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F58788E5-F232-4043-9798-A4116169BE42}"/>
              </a:ext>
            </a:extLst>
          </p:cNvPr>
          <p:cNvSpPr/>
          <p:nvPr/>
        </p:nvSpPr>
        <p:spPr>
          <a:xfrm>
            <a:off x="851347" y="3339544"/>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E5A1CF49-D4E7-4265-A7D5-703E413D1DC7}"/>
              </a:ext>
            </a:extLst>
          </p:cNvPr>
          <p:cNvSpPr/>
          <p:nvPr/>
        </p:nvSpPr>
        <p:spPr>
          <a:xfrm>
            <a:off x="855324" y="3551587"/>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tar: 5 Points 13">
            <a:extLst>
              <a:ext uri="{FF2B5EF4-FFF2-40B4-BE49-F238E27FC236}">
                <a16:creationId xmlns:a16="http://schemas.microsoft.com/office/drawing/2014/main" id="{A6771683-EC52-44BE-AF78-A2562FBF8EBA}"/>
              </a:ext>
            </a:extLst>
          </p:cNvPr>
          <p:cNvSpPr/>
          <p:nvPr/>
        </p:nvSpPr>
        <p:spPr>
          <a:xfrm>
            <a:off x="864599" y="3750360"/>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tar: 5 Points 14">
            <a:extLst>
              <a:ext uri="{FF2B5EF4-FFF2-40B4-BE49-F238E27FC236}">
                <a16:creationId xmlns:a16="http://schemas.microsoft.com/office/drawing/2014/main" id="{9ABD9805-2E02-4450-A06E-1E3B3008CAA3}"/>
              </a:ext>
            </a:extLst>
          </p:cNvPr>
          <p:cNvSpPr/>
          <p:nvPr/>
        </p:nvSpPr>
        <p:spPr>
          <a:xfrm>
            <a:off x="854555" y="4002156"/>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tar: 5 Points 15">
            <a:extLst>
              <a:ext uri="{FF2B5EF4-FFF2-40B4-BE49-F238E27FC236}">
                <a16:creationId xmlns:a16="http://schemas.microsoft.com/office/drawing/2014/main" id="{14E65E25-E89B-4D2D-88D7-3C9E3280A125}"/>
              </a:ext>
            </a:extLst>
          </p:cNvPr>
          <p:cNvSpPr/>
          <p:nvPr/>
        </p:nvSpPr>
        <p:spPr>
          <a:xfrm>
            <a:off x="854555" y="4664765"/>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tar: 5 Points 16">
            <a:extLst>
              <a:ext uri="{FF2B5EF4-FFF2-40B4-BE49-F238E27FC236}">
                <a16:creationId xmlns:a16="http://schemas.microsoft.com/office/drawing/2014/main" id="{4BC371E9-A88E-420F-B4F6-BA53AE7AD74B}"/>
              </a:ext>
            </a:extLst>
          </p:cNvPr>
          <p:cNvSpPr/>
          <p:nvPr/>
        </p:nvSpPr>
        <p:spPr>
          <a:xfrm>
            <a:off x="864599" y="5115330"/>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tar: 5 Points 17">
            <a:extLst>
              <a:ext uri="{FF2B5EF4-FFF2-40B4-BE49-F238E27FC236}">
                <a16:creationId xmlns:a16="http://schemas.microsoft.com/office/drawing/2014/main" id="{3F830F97-A43B-43C2-B9F6-8940DA75DCF3}"/>
              </a:ext>
            </a:extLst>
          </p:cNvPr>
          <p:cNvSpPr/>
          <p:nvPr/>
        </p:nvSpPr>
        <p:spPr>
          <a:xfrm>
            <a:off x="4061024" y="2908847"/>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tar: 5 Points 18">
            <a:extLst>
              <a:ext uri="{FF2B5EF4-FFF2-40B4-BE49-F238E27FC236}">
                <a16:creationId xmlns:a16="http://schemas.microsoft.com/office/drawing/2014/main" id="{CA2E485A-84B9-4B2A-B1DA-200F8C83A1D1}"/>
              </a:ext>
            </a:extLst>
          </p:cNvPr>
          <p:cNvSpPr/>
          <p:nvPr/>
        </p:nvSpPr>
        <p:spPr>
          <a:xfrm>
            <a:off x="4068209" y="3101006"/>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tar: 5 Points 19">
            <a:extLst>
              <a:ext uri="{FF2B5EF4-FFF2-40B4-BE49-F238E27FC236}">
                <a16:creationId xmlns:a16="http://schemas.microsoft.com/office/drawing/2014/main" id="{38094D68-039F-4640-A77F-48DDD1B4F900}"/>
              </a:ext>
            </a:extLst>
          </p:cNvPr>
          <p:cNvSpPr/>
          <p:nvPr/>
        </p:nvSpPr>
        <p:spPr>
          <a:xfrm>
            <a:off x="3868868" y="2763077"/>
            <a:ext cx="192156" cy="19878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436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5ADB-61A3-44F1-BA69-BBB97FCB153E}"/>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15C6F5BF-C1DD-4889-BF22-6EF584942586}"/>
              </a:ext>
            </a:extLst>
          </p:cNvPr>
          <p:cNvSpPr>
            <a:spLocks noGrp="1"/>
          </p:cNvSpPr>
          <p:nvPr>
            <p:ph idx="1"/>
          </p:nvPr>
        </p:nvSpPr>
        <p:spPr/>
        <p:txBody>
          <a:bodyPr>
            <a:normAutofit fontScale="85000" lnSpcReduction="10000"/>
          </a:bodyPr>
          <a:lstStyle/>
          <a:p>
            <a:r>
              <a:rPr lang="en-US" sz="3600" dirty="0"/>
              <a:t>The goal of this model is to predict the minimum resale ticket price for a concert in Billie Eilish’s North American </a:t>
            </a:r>
            <a:r>
              <a:rPr lang="en-US" sz="3600" u="sng" dirty="0"/>
              <a:t>stadium</a:t>
            </a:r>
            <a:r>
              <a:rPr lang="en-US" sz="3600" dirty="0"/>
              <a:t> tour. </a:t>
            </a:r>
          </a:p>
          <a:p>
            <a:r>
              <a:rPr lang="en-US" sz="3600" u="sng" dirty="0">
                <a:solidFill>
                  <a:srgbClr val="FF0000"/>
                </a:solidFill>
              </a:rPr>
              <a:t>Disclaimer:</a:t>
            </a:r>
            <a:r>
              <a:rPr lang="en-US" sz="3600" dirty="0">
                <a:solidFill>
                  <a:srgbClr val="FF0000"/>
                </a:solidFill>
              </a:rPr>
              <a:t> </a:t>
            </a:r>
            <a:r>
              <a:rPr lang="en-US" sz="3600" dirty="0"/>
              <a:t>This model is meant to be used by concert goers, not scalpers. It should also be noted that the best method of buying concert tickets is through presale tickets.</a:t>
            </a:r>
          </a:p>
        </p:txBody>
      </p:sp>
    </p:spTree>
    <p:extLst>
      <p:ext uri="{BB962C8B-B14F-4D97-AF65-F5344CB8AC3E}">
        <p14:creationId xmlns:p14="http://schemas.microsoft.com/office/powerpoint/2010/main" val="3234387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FA24F2-EE7C-4C7A-9883-598C35ADAB0E}"/>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rgbClr val="FFFFFF"/>
                </a:solidFill>
              </a:rPr>
              <a:t>Variables </a:t>
            </a:r>
            <a:br>
              <a:rPr lang="en-US" sz="8000" dirty="0">
                <a:solidFill>
                  <a:srgbClr val="FFFFFF"/>
                </a:solidFill>
              </a:rPr>
            </a:br>
            <a:r>
              <a:rPr lang="en-US" sz="8000" dirty="0">
                <a:solidFill>
                  <a:srgbClr val="FFFFFF"/>
                </a:solidFill>
              </a:rPr>
              <a:t>&amp; Data</a:t>
            </a:r>
          </a:p>
        </p:txBody>
      </p:sp>
      <p:cxnSp>
        <p:nvCxnSpPr>
          <p:cNvPr id="13" name="Straight Connector 1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7391006-C2A1-403D-AEBB-4C4C84FCA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050080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73B8-FB5D-4399-AFF4-67A48A1B5DFA}"/>
              </a:ext>
            </a:extLst>
          </p:cNvPr>
          <p:cNvSpPr>
            <a:spLocks noGrp="1"/>
          </p:cNvSpPr>
          <p:nvPr>
            <p:ph idx="4294967295"/>
          </p:nvPr>
        </p:nvSpPr>
        <p:spPr>
          <a:xfrm>
            <a:off x="2133600" y="2108200"/>
            <a:ext cx="10058400" cy="3760788"/>
          </a:xfrm>
        </p:spPr>
        <p:txBody>
          <a:bodyPr/>
          <a:lstStyle/>
          <a:p>
            <a:pPr marL="292608" lvl="1" indent="0">
              <a:buNone/>
            </a:pPr>
            <a:endParaRPr lang="en-US" dirty="0"/>
          </a:p>
          <a:p>
            <a:pPr marL="635508" lvl="1" indent="-342900"/>
            <a:endParaRPr lang="en-US" dirty="0"/>
          </a:p>
        </p:txBody>
      </p:sp>
      <p:pic>
        <p:nvPicPr>
          <p:cNvPr id="8" name="Picture 7">
            <a:extLst>
              <a:ext uri="{FF2B5EF4-FFF2-40B4-BE49-F238E27FC236}">
                <a16:creationId xmlns:a16="http://schemas.microsoft.com/office/drawing/2014/main" id="{CB36C044-BBE7-415E-A1B2-31CA714AE7F4}"/>
              </a:ext>
            </a:extLst>
          </p:cNvPr>
          <p:cNvPicPr>
            <a:picLocks noChangeAspect="1"/>
          </p:cNvPicPr>
          <p:nvPr/>
        </p:nvPicPr>
        <p:blipFill>
          <a:blip r:embed="rId2"/>
          <a:stretch>
            <a:fillRect/>
          </a:stretch>
        </p:blipFill>
        <p:spPr>
          <a:xfrm>
            <a:off x="5124206" y="1282890"/>
            <a:ext cx="6909757" cy="4710274"/>
          </a:xfrm>
          <a:prstGeom prst="rect">
            <a:avLst/>
          </a:prstGeom>
        </p:spPr>
      </p:pic>
      <p:graphicFrame>
        <p:nvGraphicFramePr>
          <p:cNvPr id="11" name="Table 10">
            <a:extLst>
              <a:ext uri="{FF2B5EF4-FFF2-40B4-BE49-F238E27FC236}">
                <a16:creationId xmlns:a16="http://schemas.microsoft.com/office/drawing/2014/main" id="{A56BE8B0-0452-450C-8700-5CAE4460F654}"/>
              </a:ext>
            </a:extLst>
          </p:cNvPr>
          <p:cNvGraphicFramePr>
            <a:graphicFrameLocks noGrp="1"/>
          </p:cNvGraphicFramePr>
          <p:nvPr>
            <p:extLst>
              <p:ext uri="{D42A27DB-BD31-4B8C-83A1-F6EECF244321}">
                <p14:modId xmlns:p14="http://schemas.microsoft.com/office/powerpoint/2010/main" val="3514074286"/>
              </p:ext>
            </p:extLst>
          </p:nvPr>
        </p:nvGraphicFramePr>
        <p:xfrm>
          <a:off x="410816" y="1449843"/>
          <a:ext cx="5380384" cy="4787519"/>
        </p:xfrm>
        <a:graphic>
          <a:graphicData uri="http://schemas.openxmlformats.org/drawingml/2006/table">
            <a:tbl>
              <a:tblPr/>
              <a:tblGrid>
                <a:gridCol w="633719">
                  <a:extLst>
                    <a:ext uri="{9D8B030D-6E8A-4147-A177-3AD203B41FA5}">
                      <a16:colId xmlns:a16="http://schemas.microsoft.com/office/drawing/2014/main" val="2797143286"/>
                    </a:ext>
                  </a:extLst>
                </a:gridCol>
                <a:gridCol w="813226">
                  <a:extLst>
                    <a:ext uri="{9D8B030D-6E8A-4147-A177-3AD203B41FA5}">
                      <a16:colId xmlns:a16="http://schemas.microsoft.com/office/drawing/2014/main" val="3016740565"/>
                    </a:ext>
                  </a:extLst>
                </a:gridCol>
                <a:gridCol w="3933439">
                  <a:extLst>
                    <a:ext uri="{9D8B030D-6E8A-4147-A177-3AD203B41FA5}">
                      <a16:colId xmlns:a16="http://schemas.microsoft.com/office/drawing/2014/main" val="2813776642"/>
                    </a:ext>
                  </a:extLst>
                </a:gridCol>
              </a:tblGrid>
              <a:tr h="409188">
                <a:tc>
                  <a:txBody>
                    <a:bodyPr/>
                    <a:lstStyle/>
                    <a:p>
                      <a:pPr algn="ctr" fontAlgn="b"/>
                      <a:r>
                        <a:rPr lang="en-US" sz="1400" b="0" i="0" u="none" strike="noStrike" dirty="0">
                          <a:solidFill>
                            <a:srgbClr val="FFFFFF"/>
                          </a:solidFill>
                          <a:effectLst/>
                          <a:latin typeface="Calibri" panose="020F0502020204030204" pitchFamily="34" charset="0"/>
                        </a:rPr>
                        <a:t>Type Rank</a:t>
                      </a:r>
                    </a:p>
                  </a:txBody>
                  <a:tcPr marL="8509" marR="8509" marT="850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400" b="0" i="0" u="none" strike="noStrike" dirty="0">
                          <a:solidFill>
                            <a:srgbClr val="FFFFFF"/>
                          </a:solidFill>
                          <a:effectLst/>
                          <a:latin typeface="Calibri" panose="020F0502020204030204" pitchFamily="34" charset="0"/>
                        </a:rPr>
                        <a:t>Section Type</a:t>
                      </a:r>
                    </a:p>
                  </a:txBody>
                  <a:tcPr marL="8509" marR="8509" marT="8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400" b="0" i="0" u="none" strike="noStrike" dirty="0">
                          <a:solidFill>
                            <a:srgbClr val="FFFFFF"/>
                          </a:solidFill>
                          <a:effectLst/>
                          <a:latin typeface="Calibri" panose="020F0502020204030204" pitchFamily="34" charset="0"/>
                        </a:rPr>
                        <a:t>Description</a:t>
                      </a:r>
                    </a:p>
                  </a:txBody>
                  <a:tcPr marL="8509" marR="8509" marT="850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795243267"/>
                  </a:ext>
                </a:extLst>
              </a:tr>
              <a:tr h="399208">
                <a:tc>
                  <a:txBody>
                    <a:bodyPr/>
                    <a:lstStyle/>
                    <a:p>
                      <a:pPr algn="ctr" fontAlgn="ctr"/>
                      <a:r>
                        <a:rPr lang="en-US" sz="1400" b="0" i="0" u="none" strike="noStrike" dirty="0">
                          <a:solidFill>
                            <a:srgbClr val="000000"/>
                          </a:solidFill>
                          <a:effectLst/>
                          <a:latin typeface="Calibri" panose="020F0502020204030204" pitchFamily="34" charset="0"/>
                        </a:rPr>
                        <a:t>10</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PIT</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Immediately around stage. Can  </a:t>
                      </a:r>
                    </a:p>
                    <a:p>
                      <a:pPr algn="l" fontAlgn="t"/>
                      <a:r>
                        <a:rPr lang="en-US" sz="1400" b="0" i="0" u="none" strike="noStrike" dirty="0">
                          <a:solidFill>
                            <a:srgbClr val="000000"/>
                          </a:solidFill>
                          <a:effectLst/>
                          <a:latin typeface="Calibri" panose="020F0502020204030204" pitchFamily="34" charset="0"/>
                        </a:rPr>
                        <a:t>  cover whole floor level.</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8961759"/>
                  </a:ext>
                </a:extLst>
              </a:tr>
              <a:tr h="399208">
                <a:tc>
                  <a:txBody>
                    <a:bodyPr/>
                    <a:lstStyle/>
                    <a:p>
                      <a:pPr algn="ctr" fontAlgn="ctr"/>
                      <a:r>
                        <a:rPr lang="en-US" sz="1400" b="0" i="0" u="none" strike="noStrike">
                          <a:solidFill>
                            <a:srgbClr val="000000"/>
                          </a:solidFill>
                          <a:effectLst/>
                          <a:latin typeface="Calibri" panose="020F0502020204030204" pitchFamily="34" charset="0"/>
                        </a:rPr>
                        <a:t>9</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Floor</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On ground floor of arena but not immediately </a:t>
                      </a:r>
                    </a:p>
                    <a:p>
                      <a:pPr algn="l" fontAlgn="t"/>
                      <a:r>
                        <a:rPr lang="en-US" sz="1400" b="0" i="0" u="none" strike="noStrike" dirty="0">
                          <a:solidFill>
                            <a:srgbClr val="000000"/>
                          </a:solidFill>
                          <a:effectLst/>
                          <a:latin typeface="Calibri" panose="020F0502020204030204" pitchFamily="34" charset="0"/>
                        </a:rPr>
                        <a:t>  around stage</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830006"/>
                  </a:ext>
                </a:extLst>
              </a:tr>
              <a:tr h="399208">
                <a:tc>
                  <a:txBody>
                    <a:bodyPr/>
                    <a:lstStyle/>
                    <a:p>
                      <a:pPr algn="ctr" fontAlgn="ctr"/>
                      <a:r>
                        <a:rPr lang="en-US" sz="1400" b="0" i="0" u="none" strike="noStrike">
                          <a:solidFill>
                            <a:srgbClr val="000000"/>
                          </a:solidFill>
                          <a:effectLst/>
                          <a:latin typeface="Calibri" panose="020F0502020204030204" pitchFamily="34" charset="0"/>
                        </a:rPr>
                        <a:t>8</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100A</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First floor seating on sides - usually first 4 </a:t>
                      </a:r>
                    </a:p>
                    <a:p>
                      <a:pPr algn="l" fontAlgn="t"/>
                      <a:r>
                        <a:rPr lang="en-US" sz="1400" b="0" i="0" u="none" strike="noStrike" dirty="0">
                          <a:solidFill>
                            <a:srgbClr val="000000"/>
                          </a:solidFill>
                          <a:effectLst/>
                          <a:latin typeface="Calibri" panose="020F0502020204030204" pitchFamily="34" charset="0"/>
                        </a:rPr>
                        <a:t>  sections per side</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1655838"/>
                  </a:ext>
                </a:extLst>
              </a:tr>
              <a:tr h="199604">
                <a:tc>
                  <a:txBody>
                    <a:bodyPr/>
                    <a:lstStyle/>
                    <a:p>
                      <a:pPr algn="ctr" fontAlgn="ctr"/>
                      <a:r>
                        <a:rPr lang="en-US" sz="1400" b="0" i="0" u="none" strike="noStrike">
                          <a:solidFill>
                            <a:srgbClr val="000000"/>
                          </a:solidFill>
                          <a:effectLst/>
                          <a:latin typeface="Calibri" panose="020F0502020204030204" pitchFamily="34" charset="0"/>
                        </a:rPr>
                        <a:t>6</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dirty="0">
                          <a:solidFill>
                            <a:srgbClr val="000000"/>
                          </a:solidFill>
                          <a:effectLst/>
                          <a:latin typeface="Calibri" panose="020F0502020204030204" pitchFamily="34" charset="0"/>
                        </a:rPr>
                        <a:t>100B</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Remaining first floor seating across arena</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9203762"/>
                  </a:ext>
                </a:extLst>
              </a:tr>
              <a:tr h="529041">
                <a:tc>
                  <a:txBody>
                    <a:bodyPr/>
                    <a:lstStyle/>
                    <a:p>
                      <a:pPr algn="ctr" fontAlgn="ctr"/>
                      <a:r>
                        <a:rPr lang="en-US" sz="1400" b="0" i="0" u="none" strike="noStrike">
                          <a:solidFill>
                            <a:srgbClr val="000000"/>
                          </a:solidFill>
                          <a:effectLst/>
                          <a:latin typeface="Calibri" panose="020F0502020204030204" pitchFamily="34" charset="0"/>
                        </a:rPr>
                        <a:t>7</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SuiteA</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Luxury suites or club section suites between </a:t>
                      </a:r>
                    </a:p>
                    <a:p>
                      <a:pPr algn="l" fontAlgn="t"/>
                      <a:r>
                        <a:rPr lang="en-US" sz="1400" b="0" i="0" u="none" strike="noStrike" dirty="0">
                          <a:solidFill>
                            <a:srgbClr val="000000"/>
                          </a:solidFill>
                          <a:effectLst/>
                          <a:latin typeface="Calibri" panose="020F0502020204030204" pitchFamily="34" charset="0"/>
                        </a:rPr>
                        <a:t>  1st &amp; 2nd floor - usually first 4 sections per   </a:t>
                      </a:r>
                    </a:p>
                    <a:p>
                      <a:pPr algn="l" fontAlgn="t"/>
                      <a:r>
                        <a:rPr lang="en-US" sz="1400" b="0" i="0" u="none" strike="noStrike" dirty="0">
                          <a:solidFill>
                            <a:srgbClr val="000000"/>
                          </a:solidFill>
                          <a:effectLst/>
                          <a:latin typeface="Calibri" panose="020F0502020204030204" pitchFamily="34" charset="0"/>
                        </a:rPr>
                        <a:t>  side</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9927621"/>
                  </a:ext>
                </a:extLst>
              </a:tr>
              <a:tr h="598812">
                <a:tc>
                  <a:txBody>
                    <a:bodyPr/>
                    <a:lstStyle/>
                    <a:p>
                      <a:pPr algn="ctr" fontAlgn="ctr"/>
                      <a:r>
                        <a:rPr lang="en-US" sz="1400" b="0" i="0" u="none" strike="noStrike">
                          <a:solidFill>
                            <a:srgbClr val="000000"/>
                          </a:solidFill>
                          <a:effectLst/>
                          <a:latin typeface="Calibri" panose="020F0502020204030204" pitchFamily="34" charset="0"/>
                        </a:rPr>
                        <a:t>5</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400" b="0" i="0" u="none" strike="noStrike">
                          <a:solidFill>
                            <a:srgbClr val="000000"/>
                          </a:solidFill>
                          <a:effectLst/>
                          <a:latin typeface="Calibri" panose="020F0502020204030204" pitchFamily="34" charset="0"/>
                        </a:rPr>
                        <a:t>SuiteB</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Remaining luxury suites or club section suites. If </a:t>
                      </a:r>
                    </a:p>
                    <a:p>
                      <a:pPr algn="l" fontAlgn="t"/>
                      <a:r>
                        <a:rPr lang="en-US" sz="1400" b="0" i="0" u="none" strike="noStrike" dirty="0">
                          <a:solidFill>
                            <a:srgbClr val="000000"/>
                          </a:solidFill>
                          <a:effectLst/>
                          <a:latin typeface="Calibri" panose="020F0502020204030204" pitchFamily="34" charset="0"/>
                        </a:rPr>
                        <a:t>  more than one level of suites, contains anything on </a:t>
                      </a:r>
                    </a:p>
                    <a:p>
                      <a:pPr algn="l" fontAlgn="t"/>
                      <a:r>
                        <a:rPr lang="en-US" sz="1400" b="0" i="0" u="none" strike="noStrike" dirty="0">
                          <a:solidFill>
                            <a:srgbClr val="000000"/>
                          </a:solidFill>
                          <a:effectLst/>
                          <a:latin typeface="Calibri" panose="020F0502020204030204" pitchFamily="34" charset="0"/>
                        </a:rPr>
                        <a:t>  2nd level of suites.</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5225794"/>
                  </a:ext>
                </a:extLst>
              </a:tr>
              <a:tr h="399208">
                <a:tc>
                  <a:txBody>
                    <a:bodyPr/>
                    <a:lstStyle/>
                    <a:p>
                      <a:pPr algn="ctr" fontAlgn="ctr"/>
                      <a:r>
                        <a:rPr lang="en-US" sz="1400" b="0" i="0" u="none" strike="noStrike">
                          <a:solidFill>
                            <a:srgbClr val="000000"/>
                          </a:solidFill>
                          <a:effectLst/>
                          <a:latin typeface="Calibri" panose="020F0502020204030204" pitchFamily="34" charset="0"/>
                        </a:rPr>
                        <a:t>4</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200A</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Second floor seating on sides - usually first 4 sections    </a:t>
                      </a:r>
                    </a:p>
                    <a:p>
                      <a:pPr algn="l" fontAlgn="t"/>
                      <a:r>
                        <a:rPr lang="en-US" sz="1400" b="0" i="0" u="none" strike="noStrike" dirty="0">
                          <a:solidFill>
                            <a:srgbClr val="000000"/>
                          </a:solidFill>
                          <a:effectLst/>
                          <a:latin typeface="Calibri" panose="020F0502020204030204" pitchFamily="34" charset="0"/>
                        </a:rPr>
                        <a:t>  per side</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9398914"/>
                  </a:ext>
                </a:extLst>
              </a:tr>
              <a:tr h="199604">
                <a:tc>
                  <a:txBody>
                    <a:bodyPr/>
                    <a:lstStyle/>
                    <a:p>
                      <a:pPr algn="ctr" fontAlgn="ctr"/>
                      <a:r>
                        <a:rPr lang="en-US" sz="1400" b="0" i="0" u="none" strike="noStrike">
                          <a:solidFill>
                            <a:srgbClr val="000000"/>
                          </a:solidFill>
                          <a:effectLst/>
                          <a:latin typeface="Calibri" panose="020F0502020204030204" pitchFamily="34" charset="0"/>
                        </a:rPr>
                        <a:t>3</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400" b="0" i="0" u="none" strike="noStrike">
                          <a:solidFill>
                            <a:srgbClr val="000000"/>
                          </a:solidFill>
                          <a:effectLst/>
                          <a:latin typeface="Calibri" panose="020F0502020204030204" pitchFamily="34" charset="0"/>
                        </a:rPr>
                        <a:t>200B</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Remaining second floor seating </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1485628"/>
                  </a:ext>
                </a:extLst>
              </a:tr>
              <a:tr h="399208">
                <a:tc>
                  <a:txBody>
                    <a:bodyPr/>
                    <a:lstStyle/>
                    <a:p>
                      <a:pPr algn="ctr" fontAlgn="ctr"/>
                      <a:r>
                        <a:rPr lang="en-US" sz="1400" b="0" i="0" u="none" strike="noStrike">
                          <a:solidFill>
                            <a:srgbClr val="000000"/>
                          </a:solidFill>
                          <a:effectLst/>
                          <a:latin typeface="Calibri" panose="020F0502020204030204" pitchFamily="34" charset="0"/>
                        </a:rPr>
                        <a:t>2</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300A</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Third floor seating - usually first 4 sections per side &amp; </a:t>
                      </a:r>
                    </a:p>
                    <a:p>
                      <a:pPr algn="l" fontAlgn="t"/>
                      <a:r>
                        <a:rPr lang="en-US" sz="1400" b="0" i="0" u="none" strike="noStrike" dirty="0">
                          <a:solidFill>
                            <a:srgbClr val="000000"/>
                          </a:solidFill>
                          <a:effectLst/>
                          <a:latin typeface="Calibri" panose="020F0502020204030204" pitchFamily="34" charset="0"/>
                        </a:rPr>
                        <a:t>  anything above the 200s.</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4487659"/>
                  </a:ext>
                </a:extLst>
              </a:tr>
              <a:tr h="409188">
                <a:tc>
                  <a:txBody>
                    <a:bodyPr/>
                    <a:lstStyle/>
                    <a:p>
                      <a:pPr algn="ctr" fontAlgn="ctr"/>
                      <a:r>
                        <a:rPr lang="en-US" sz="1400" b="0" i="0" u="none" strike="noStrike">
                          <a:solidFill>
                            <a:srgbClr val="000000"/>
                          </a:solidFill>
                          <a:effectLst/>
                          <a:latin typeface="Calibri" panose="020F0502020204030204" pitchFamily="34" charset="0"/>
                        </a:rPr>
                        <a:t>1</a:t>
                      </a:r>
                    </a:p>
                  </a:txBody>
                  <a:tcPr marL="8509" marR="8509" marT="850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300B</a:t>
                      </a:r>
                    </a:p>
                  </a:txBody>
                  <a:tcPr marL="8509" marR="8509" marT="850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panose="020F0502020204030204" pitchFamily="34" charset="0"/>
                        </a:rPr>
                        <a:t>  Third floor seating - remaining sections &amp; anything  </a:t>
                      </a:r>
                    </a:p>
                    <a:p>
                      <a:pPr algn="l" fontAlgn="t"/>
                      <a:r>
                        <a:rPr lang="en-US" sz="1400" b="0" i="0" u="none" strike="noStrike" dirty="0">
                          <a:solidFill>
                            <a:srgbClr val="000000"/>
                          </a:solidFill>
                          <a:effectLst/>
                          <a:latin typeface="Calibri" panose="020F0502020204030204" pitchFamily="34" charset="0"/>
                        </a:rPr>
                        <a:t>  else above 200s.</a:t>
                      </a:r>
                    </a:p>
                  </a:txBody>
                  <a:tcPr marL="8509" marR="8509" marT="8509"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4301558"/>
                  </a:ext>
                </a:extLst>
              </a:tr>
            </a:tbl>
          </a:graphicData>
        </a:graphic>
      </p:graphicFrame>
      <p:sp>
        <p:nvSpPr>
          <p:cNvPr id="13" name="TextBox 12">
            <a:extLst>
              <a:ext uri="{FF2B5EF4-FFF2-40B4-BE49-F238E27FC236}">
                <a16:creationId xmlns:a16="http://schemas.microsoft.com/office/drawing/2014/main" id="{F76C8C75-37DB-44D7-8A07-E5176BDDBE72}"/>
              </a:ext>
            </a:extLst>
          </p:cNvPr>
          <p:cNvSpPr txBox="1"/>
          <p:nvPr/>
        </p:nvSpPr>
        <p:spPr>
          <a:xfrm>
            <a:off x="410816" y="225287"/>
            <a:ext cx="11131827" cy="1077218"/>
          </a:xfrm>
          <a:prstGeom prst="rect">
            <a:avLst/>
          </a:prstGeom>
          <a:noFill/>
        </p:spPr>
        <p:txBody>
          <a:bodyPr wrap="square" rtlCol="0">
            <a:spAutoFit/>
          </a:bodyPr>
          <a:lstStyle/>
          <a:p>
            <a:pPr algn="ctr"/>
            <a:r>
              <a:rPr lang="en-US" sz="3600" b="1" u="sng" dirty="0"/>
              <a:t>Seating Variable</a:t>
            </a:r>
            <a:endParaRPr lang="en-US" sz="3600" b="1" dirty="0"/>
          </a:p>
          <a:p>
            <a:r>
              <a:rPr lang="en-US" sz="2800" dirty="0">
                <a:solidFill>
                  <a:srgbClr val="002060"/>
                </a:solidFill>
              </a:rPr>
              <a:t>Type Rank </a:t>
            </a:r>
            <a:r>
              <a:rPr lang="en-US" sz="2800" dirty="0"/>
              <a:t>= integer representing a section type’s desirability </a:t>
            </a:r>
          </a:p>
        </p:txBody>
      </p:sp>
    </p:spTree>
    <p:extLst>
      <p:ext uri="{BB962C8B-B14F-4D97-AF65-F5344CB8AC3E}">
        <p14:creationId xmlns:p14="http://schemas.microsoft.com/office/powerpoint/2010/main" val="3124252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E814B1-3E90-4A70-92E9-A797B8D7413F}"/>
              </a:ext>
            </a:extLst>
          </p:cNvPr>
          <p:cNvSpPr/>
          <p:nvPr/>
        </p:nvSpPr>
        <p:spPr>
          <a:xfrm>
            <a:off x="371061" y="474629"/>
            <a:ext cx="5380382" cy="5509200"/>
          </a:xfrm>
          <a:prstGeom prst="rect">
            <a:avLst/>
          </a:prstGeom>
        </p:spPr>
        <p:txBody>
          <a:bodyPr wrap="square">
            <a:spAutoFit/>
          </a:bodyPr>
          <a:lstStyle/>
          <a:p>
            <a:pPr algn="ctr"/>
            <a:r>
              <a:rPr lang="en-US" sz="3600" b="1" u="sng" dirty="0"/>
              <a:t>Time Variables</a:t>
            </a:r>
            <a:endParaRPr lang="en-US" sz="1200" b="1" u="sng" dirty="0"/>
          </a:p>
          <a:p>
            <a:pPr algn="ctr"/>
            <a:endParaRPr lang="en-US" sz="1200" b="1" u="sng" dirty="0"/>
          </a:p>
          <a:p>
            <a:pPr marL="457200" indent="-457200">
              <a:buFont typeface="Arial" panose="020B0604020202020204" pitchFamily="34" charset="0"/>
              <a:buChar char="•"/>
            </a:pPr>
            <a:r>
              <a:rPr lang="en-US" sz="2800" dirty="0">
                <a:solidFill>
                  <a:srgbClr val="002060"/>
                </a:solidFill>
              </a:rPr>
              <a:t>Days Until </a:t>
            </a:r>
            <a:r>
              <a:rPr lang="en-US" sz="2800" dirty="0"/>
              <a:t>= the number of days until the concert</a:t>
            </a:r>
            <a:endParaRPr lang="en-US" sz="2800" u="sng" dirty="0"/>
          </a:p>
          <a:p>
            <a:pPr marL="457200" indent="-457200">
              <a:buFont typeface="Arial" panose="020B0604020202020204" pitchFamily="34" charset="0"/>
              <a:buChar char="•"/>
            </a:pPr>
            <a:r>
              <a:rPr lang="en-US" sz="2800" dirty="0">
                <a:solidFill>
                  <a:srgbClr val="002060"/>
                </a:solidFill>
              </a:rPr>
              <a:t>Day Rank</a:t>
            </a:r>
            <a:r>
              <a:rPr lang="en-US" sz="3600" dirty="0"/>
              <a:t> </a:t>
            </a:r>
            <a:r>
              <a:rPr lang="en-US" sz="2800" dirty="0"/>
              <a:t>= non-sequential rank of the day of the week the concert date is scheduled for</a:t>
            </a:r>
          </a:p>
          <a:p>
            <a:pPr marL="914400" lvl="1" indent="-457200">
              <a:buFont typeface="Wingdings" panose="05000000000000000000" pitchFamily="2" charset="2"/>
              <a:buChar char="Ø"/>
            </a:pPr>
            <a:r>
              <a:rPr lang="en-US" sz="2400" dirty="0">
                <a:solidFill>
                  <a:srgbClr val="FF0000"/>
                </a:solidFill>
              </a:rPr>
              <a:t>wasn’t significant in initial regression and thus will not be used </a:t>
            </a:r>
          </a:p>
          <a:p>
            <a:pPr marL="457200" indent="-457200">
              <a:buFont typeface="Arial" panose="020B0604020202020204" pitchFamily="34" charset="0"/>
              <a:buChar char="•"/>
            </a:pPr>
            <a:r>
              <a:rPr lang="en-US" sz="2800" dirty="0">
                <a:solidFill>
                  <a:srgbClr val="002060"/>
                </a:solidFill>
              </a:rPr>
              <a:t>Day Rank 2 </a:t>
            </a:r>
            <a:r>
              <a:rPr lang="en-US" sz="2800" dirty="0"/>
              <a:t>= sequential rank of the day of the week the concert date is scheduled for</a:t>
            </a:r>
            <a:endParaRPr lang="en-US" sz="3600" dirty="0"/>
          </a:p>
        </p:txBody>
      </p:sp>
      <p:graphicFrame>
        <p:nvGraphicFramePr>
          <p:cNvPr id="6" name="Table 5">
            <a:extLst>
              <a:ext uri="{FF2B5EF4-FFF2-40B4-BE49-F238E27FC236}">
                <a16:creationId xmlns:a16="http://schemas.microsoft.com/office/drawing/2014/main" id="{D3EF2160-1935-45C3-830C-F9140DF85942}"/>
              </a:ext>
            </a:extLst>
          </p:cNvPr>
          <p:cNvGraphicFramePr>
            <a:graphicFrameLocks noGrp="1"/>
          </p:cNvGraphicFramePr>
          <p:nvPr>
            <p:extLst>
              <p:ext uri="{D42A27DB-BD31-4B8C-83A1-F6EECF244321}">
                <p14:modId xmlns:p14="http://schemas.microsoft.com/office/powerpoint/2010/main" val="437016326"/>
              </p:ext>
            </p:extLst>
          </p:nvPr>
        </p:nvGraphicFramePr>
        <p:xfrm>
          <a:off x="5751443" y="474629"/>
          <a:ext cx="5923723" cy="5422586"/>
        </p:xfrm>
        <a:graphic>
          <a:graphicData uri="http://schemas.openxmlformats.org/drawingml/2006/table">
            <a:tbl>
              <a:tblPr/>
              <a:tblGrid>
                <a:gridCol w="2242157">
                  <a:extLst>
                    <a:ext uri="{9D8B030D-6E8A-4147-A177-3AD203B41FA5}">
                      <a16:colId xmlns:a16="http://schemas.microsoft.com/office/drawing/2014/main" val="363194394"/>
                    </a:ext>
                  </a:extLst>
                </a:gridCol>
                <a:gridCol w="1688538">
                  <a:extLst>
                    <a:ext uri="{9D8B030D-6E8A-4147-A177-3AD203B41FA5}">
                      <a16:colId xmlns:a16="http://schemas.microsoft.com/office/drawing/2014/main" val="2860032691"/>
                    </a:ext>
                  </a:extLst>
                </a:gridCol>
                <a:gridCol w="1993028">
                  <a:extLst>
                    <a:ext uri="{9D8B030D-6E8A-4147-A177-3AD203B41FA5}">
                      <a16:colId xmlns:a16="http://schemas.microsoft.com/office/drawing/2014/main" val="2025712381"/>
                    </a:ext>
                  </a:extLst>
                </a:gridCol>
              </a:tblGrid>
              <a:tr h="697957">
                <a:tc>
                  <a:txBody>
                    <a:bodyPr/>
                    <a:lstStyle/>
                    <a:p>
                      <a:pPr algn="ctr" fontAlgn="ctr"/>
                      <a:r>
                        <a:rPr lang="en-US" sz="1400" b="0" i="0" u="none" strike="noStrike">
                          <a:solidFill>
                            <a:srgbClr val="FFFFFF"/>
                          </a:solidFill>
                          <a:effectLst/>
                          <a:latin typeface="Calibri" panose="020F0502020204030204" pitchFamily="34" charset="0"/>
                        </a:rPr>
                        <a:t>Day of Week</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400" b="0" i="0" u="none" strike="noStrike" dirty="0">
                          <a:solidFill>
                            <a:srgbClr val="FFFFFF"/>
                          </a:solidFill>
                          <a:effectLst/>
                          <a:latin typeface="Calibri" panose="020F0502020204030204" pitchFamily="34" charset="0"/>
                        </a:rPr>
                        <a:t>Day Rank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400" b="0" i="0" u="none" strike="noStrike">
                          <a:solidFill>
                            <a:srgbClr val="FFFFFF"/>
                          </a:solidFill>
                          <a:effectLst/>
                          <a:latin typeface="Calibri" panose="020F0502020204030204" pitchFamily="34" charset="0"/>
                        </a:rPr>
                        <a:t>Day Rank 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569429497"/>
                  </a:ext>
                </a:extLst>
              </a:tr>
              <a:tr h="671112">
                <a:tc>
                  <a:txBody>
                    <a:bodyPr/>
                    <a:lstStyle/>
                    <a:p>
                      <a:pPr algn="ctr" fontAlgn="ctr"/>
                      <a:r>
                        <a:rPr lang="en-US" sz="1400" b="0" i="0" u="none" strike="noStrike">
                          <a:solidFill>
                            <a:srgbClr val="000000"/>
                          </a:solidFill>
                          <a:effectLst/>
                          <a:latin typeface="Calibri" panose="020F0502020204030204" pitchFamily="34" charset="0"/>
                        </a:rPr>
                        <a:t>Monday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1541538"/>
                  </a:ext>
                </a:extLst>
              </a:tr>
              <a:tr h="671112">
                <a:tc>
                  <a:txBody>
                    <a:bodyPr/>
                    <a:lstStyle/>
                    <a:p>
                      <a:pPr algn="ctr" fontAlgn="ctr"/>
                      <a:r>
                        <a:rPr lang="en-US" sz="1400" b="0" i="0" u="none" strike="noStrike">
                          <a:solidFill>
                            <a:srgbClr val="000000"/>
                          </a:solidFill>
                          <a:effectLst/>
                          <a:latin typeface="Calibri" panose="020F0502020204030204" pitchFamily="34" charset="0"/>
                        </a:rPr>
                        <a:t>Tuesday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309984"/>
                  </a:ext>
                </a:extLst>
              </a:tr>
              <a:tr h="671112">
                <a:tc>
                  <a:txBody>
                    <a:bodyPr/>
                    <a:lstStyle/>
                    <a:p>
                      <a:pPr algn="ctr" fontAlgn="ctr"/>
                      <a:r>
                        <a:rPr lang="en-US" sz="1400" b="0" i="0" u="none" strike="noStrike">
                          <a:solidFill>
                            <a:srgbClr val="000000"/>
                          </a:solidFill>
                          <a:effectLst/>
                          <a:latin typeface="Calibri" panose="020F0502020204030204" pitchFamily="34" charset="0"/>
                        </a:rPr>
                        <a:t>Wednesday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5208020"/>
                  </a:ext>
                </a:extLst>
              </a:tr>
              <a:tr h="671112">
                <a:tc>
                  <a:txBody>
                    <a:bodyPr/>
                    <a:lstStyle/>
                    <a:p>
                      <a:pPr algn="ctr" fontAlgn="ctr"/>
                      <a:r>
                        <a:rPr lang="en-US" sz="1400" b="0" i="0" u="none" strike="noStrike">
                          <a:solidFill>
                            <a:srgbClr val="000000"/>
                          </a:solidFill>
                          <a:effectLst/>
                          <a:latin typeface="Calibri" panose="020F0502020204030204" pitchFamily="34" charset="0"/>
                        </a:rPr>
                        <a:t>Thursday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4</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2149308"/>
                  </a:ext>
                </a:extLst>
              </a:tr>
              <a:tr h="671112">
                <a:tc>
                  <a:txBody>
                    <a:bodyPr/>
                    <a:lstStyle/>
                    <a:p>
                      <a:pPr algn="ctr" fontAlgn="ctr"/>
                      <a:r>
                        <a:rPr lang="en-US" sz="1400" b="0" i="0" u="none" strike="noStrike">
                          <a:solidFill>
                            <a:srgbClr val="000000"/>
                          </a:solidFill>
                          <a:effectLst/>
                          <a:latin typeface="Calibri" panose="020F0502020204030204" pitchFamily="34" charset="0"/>
                        </a:rPr>
                        <a:t>Friday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000296"/>
                  </a:ext>
                </a:extLst>
              </a:tr>
              <a:tr h="671112">
                <a:tc>
                  <a:txBody>
                    <a:bodyPr/>
                    <a:lstStyle/>
                    <a:p>
                      <a:pPr algn="ctr" fontAlgn="ctr"/>
                      <a:r>
                        <a:rPr lang="en-US" sz="1400" b="0" i="0" u="none" strike="noStrike">
                          <a:solidFill>
                            <a:srgbClr val="000000"/>
                          </a:solidFill>
                          <a:effectLst/>
                          <a:latin typeface="Calibri" panose="020F0502020204030204" pitchFamily="34" charset="0"/>
                        </a:rPr>
                        <a:t>Saturday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6</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2499631"/>
                  </a:ext>
                </a:extLst>
              </a:tr>
              <a:tr h="697957">
                <a:tc>
                  <a:txBody>
                    <a:bodyPr/>
                    <a:lstStyle/>
                    <a:p>
                      <a:pPr algn="ctr" fontAlgn="ctr"/>
                      <a:r>
                        <a:rPr lang="en-US" sz="1400" b="0" i="0" u="none" strike="noStrike">
                          <a:solidFill>
                            <a:srgbClr val="000000"/>
                          </a:solidFill>
                          <a:effectLst/>
                          <a:latin typeface="Calibri" panose="020F0502020204030204" pitchFamily="34" charset="0"/>
                        </a:rPr>
                        <a:t>Sunday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3303782"/>
                  </a:ext>
                </a:extLst>
              </a:tr>
            </a:tbl>
          </a:graphicData>
        </a:graphic>
      </p:graphicFrame>
    </p:spTree>
    <p:extLst>
      <p:ext uri="{BB962C8B-B14F-4D97-AF65-F5344CB8AC3E}">
        <p14:creationId xmlns:p14="http://schemas.microsoft.com/office/powerpoint/2010/main" val="501858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2E2DF0-BE00-4EF6-83D0-CFB82F84055E}"/>
              </a:ext>
            </a:extLst>
          </p:cNvPr>
          <p:cNvSpPr txBox="1"/>
          <p:nvPr/>
        </p:nvSpPr>
        <p:spPr>
          <a:xfrm>
            <a:off x="410816" y="348116"/>
            <a:ext cx="11131827" cy="5216813"/>
          </a:xfrm>
          <a:prstGeom prst="rect">
            <a:avLst/>
          </a:prstGeom>
          <a:noFill/>
        </p:spPr>
        <p:txBody>
          <a:bodyPr wrap="square" rtlCol="0">
            <a:spAutoFit/>
          </a:bodyPr>
          <a:lstStyle/>
          <a:p>
            <a:pPr algn="ctr"/>
            <a:r>
              <a:rPr lang="en-US" sz="3600" b="1" u="sng" dirty="0"/>
              <a:t>Social Media Variables </a:t>
            </a:r>
            <a:r>
              <a:rPr lang="en-US" sz="3600" b="1" dirty="0"/>
              <a:t> </a:t>
            </a:r>
            <a:endParaRPr lang="en-US" sz="1200" b="1" dirty="0"/>
          </a:p>
          <a:p>
            <a:pPr algn="ctr"/>
            <a:endParaRPr lang="en-US" sz="2700" b="1" dirty="0"/>
          </a:p>
          <a:p>
            <a:pPr marL="457200" indent="-457200">
              <a:buFont typeface="Arial" panose="020B0604020202020204" pitchFamily="34" charset="0"/>
              <a:buChar char="•"/>
            </a:pPr>
            <a:r>
              <a:rPr lang="en-US" sz="2700" dirty="0">
                <a:solidFill>
                  <a:srgbClr val="002060"/>
                </a:solidFill>
              </a:rPr>
              <a:t>Interested </a:t>
            </a:r>
            <a:r>
              <a:rPr lang="en-US" sz="2700" dirty="0"/>
              <a:t>= the number of people who are interested in attending a given concert on Facebook</a:t>
            </a:r>
          </a:p>
          <a:p>
            <a:pPr marL="457200" indent="-457200">
              <a:buFont typeface="Arial" panose="020B0604020202020204" pitchFamily="34" charset="0"/>
              <a:buChar char="•"/>
            </a:pPr>
            <a:r>
              <a:rPr lang="en-US" sz="2700" dirty="0">
                <a:solidFill>
                  <a:srgbClr val="002060"/>
                </a:solidFill>
              </a:rPr>
              <a:t>Radio Plays </a:t>
            </a:r>
            <a:r>
              <a:rPr lang="en-US" sz="2700" dirty="0"/>
              <a:t>= the number of radio plays for the last 28 days </a:t>
            </a:r>
          </a:p>
          <a:p>
            <a:pPr marL="914400" lvl="1" indent="-457200">
              <a:buFont typeface="Wingdings" panose="05000000000000000000" pitchFamily="2" charset="2"/>
              <a:buChar char="Ø"/>
            </a:pPr>
            <a:r>
              <a:rPr lang="en-US" sz="2700" dirty="0"/>
              <a:t>Data taken from soundcharts.com on February 28</a:t>
            </a:r>
            <a:r>
              <a:rPr lang="en-US" sz="2700" baseline="30000" dirty="0"/>
              <a:t>th</a:t>
            </a:r>
          </a:p>
          <a:p>
            <a:pPr marL="914400" lvl="1" indent="-457200">
              <a:buFont typeface="Wingdings" panose="05000000000000000000" pitchFamily="2" charset="2"/>
              <a:buChar char="Ø"/>
            </a:pPr>
            <a:r>
              <a:rPr lang="en-US" sz="2700" dirty="0"/>
              <a:t>Note: Los Angeles data was used for Inglewood</a:t>
            </a:r>
          </a:p>
          <a:p>
            <a:pPr marL="457200" indent="-457200">
              <a:buFont typeface="Arial" panose="020B0604020202020204" pitchFamily="34" charset="0"/>
              <a:buChar char="•"/>
            </a:pPr>
            <a:r>
              <a:rPr lang="en-US" sz="2700" dirty="0">
                <a:solidFill>
                  <a:srgbClr val="002060"/>
                </a:solidFill>
              </a:rPr>
              <a:t>Corona </a:t>
            </a:r>
            <a:r>
              <a:rPr lang="en-US" sz="2700" dirty="0"/>
              <a:t>= a measure of COVID-19’s effect on concert-goers</a:t>
            </a:r>
          </a:p>
          <a:p>
            <a:pPr marL="914400" lvl="1" indent="-457200">
              <a:buFont typeface="Wingdings" panose="05000000000000000000" pitchFamily="2" charset="2"/>
              <a:buChar char="Ø"/>
            </a:pPr>
            <a:r>
              <a:rPr lang="en-US" sz="2700" dirty="0">
                <a:solidFill>
                  <a:srgbClr val="FF0000"/>
                </a:solidFill>
              </a:rPr>
              <a:t>On March 12</a:t>
            </a:r>
            <a:r>
              <a:rPr lang="en-US" sz="2700" baseline="30000" dirty="0">
                <a:solidFill>
                  <a:srgbClr val="FF0000"/>
                </a:solidFill>
              </a:rPr>
              <a:t>th</a:t>
            </a:r>
            <a:r>
              <a:rPr lang="en-US" sz="2700" dirty="0">
                <a:solidFill>
                  <a:srgbClr val="FF0000"/>
                </a:solidFill>
              </a:rPr>
              <a:t>, the State and the City of Illinois mandated that public concerts exceeding 1,000 individuals are postponed or canceled for the next 30 days. Also, encouraged that concerts of 250 people or more should be cancelled or postponed until May 1.</a:t>
            </a:r>
          </a:p>
        </p:txBody>
      </p:sp>
    </p:spTree>
    <p:extLst>
      <p:ext uri="{BB962C8B-B14F-4D97-AF65-F5344CB8AC3E}">
        <p14:creationId xmlns:p14="http://schemas.microsoft.com/office/powerpoint/2010/main" val="1866255816"/>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333F23"/>
      </a:dk2>
      <a:lt2>
        <a:srgbClr val="E2E8E7"/>
      </a:lt2>
      <a:accent1>
        <a:srgbClr val="EB718C"/>
      </a:accent1>
      <a:accent2>
        <a:srgbClr val="E76E52"/>
      </a:accent2>
      <a:accent3>
        <a:srgbClr val="D99730"/>
      </a:accent3>
      <a:accent4>
        <a:srgbClr val="A6A93B"/>
      </a:accent4>
      <a:accent5>
        <a:srgbClr val="85B14D"/>
      </a:accent5>
      <a:accent6>
        <a:srgbClr val="4CB93A"/>
      </a:accent6>
      <a:hlink>
        <a:srgbClr val="568E82"/>
      </a:hlink>
      <a:folHlink>
        <a:srgbClr val="848484"/>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BC945C9062584DB6E6C5E99EC97D13" ma:contentTypeVersion="2" ma:contentTypeDescription="Create a new document." ma:contentTypeScope="" ma:versionID="1c70280089dcf768b2bdb930ab04006e">
  <xsd:schema xmlns:xsd="http://www.w3.org/2001/XMLSchema" xmlns:xs="http://www.w3.org/2001/XMLSchema" xmlns:p="http://schemas.microsoft.com/office/2006/metadata/properties" xmlns:ns3="0e38349b-8944-436c-84e4-ac4fa3d9b7ef" targetNamespace="http://schemas.microsoft.com/office/2006/metadata/properties" ma:root="true" ma:fieldsID="9f3770894cc8a76358d7d86132e064ef" ns3:_="">
    <xsd:import namespace="0e38349b-8944-436c-84e4-ac4fa3d9b7ef"/>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38349b-8944-436c-84e4-ac4fa3d9b7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2CCDAA-F9CD-44D4-80CA-B0E9E7FD03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38349b-8944-436c-84e4-ac4fa3d9b7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B43EA0-5DD3-4F10-A6DB-C9CAE31A93DB}">
  <ds:schemaRefs>
    <ds:schemaRef ds:uri="http://schemas.microsoft.com/sharepoint/v3/contenttype/forms"/>
  </ds:schemaRefs>
</ds:datastoreItem>
</file>

<file path=customXml/itemProps3.xml><?xml version="1.0" encoding="utf-8"?>
<ds:datastoreItem xmlns:ds="http://schemas.openxmlformats.org/officeDocument/2006/customXml" ds:itemID="{1788A9A9-533A-4C08-975D-918B3B03D6FE}">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0e38349b-8944-436c-84e4-ac4fa3d9b7e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210</TotalTime>
  <Words>2030</Words>
  <Application>Microsoft Office PowerPoint</Application>
  <PresentationFormat>Widescreen</PresentationFormat>
  <Paragraphs>304</Paragraphs>
  <Slides>39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Arial Nova Light</vt:lpstr>
      <vt:lpstr>Bembo</vt:lpstr>
      <vt:lpstr>Calibri</vt:lpstr>
      <vt:lpstr>Cambria Math</vt:lpstr>
      <vt:lpstr>Courier New</vt:lpstr>
      <vt:lpstr>Kristen ITC</vt:lpstr>
      <vt:lpstr>Wingdings</vt:lpstr>
      <vt:lpstr>RetrospectVTI</vt:lpstr>
      <vt:lpstr>PowerPoint Presentation</vt:lpstr>
      <vt:lpstr>Who is Billie Eilish?</vt:lpstr>
      <vt:lpstr>By the numbers...</vt:lpstr>
      <vt:lpstr>Tour Dates Included:  *Note:  There is a third LA show in before the two shown below.</vt:lpstr>
      <vt:lpstr>Purpose</vt:lpstr>
      <vt:lpstr>Variables  &amp;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First Regression Model</vt:lpstr>
      <vt:lpstr>First Regression Model</vt:lpstr>
      <vt:lpstr>PowerPoint Presentation</vt:lpstr>
      <vt:lpstr>PowerPoint Presentation</vt:lpstr>
      <vt:lpstr>Multicollinearity</vt:lpstr>
      <vt:lpstr>PowerPoint Presentation</vt:lpstr>
      <vt:lpstr>PowerPoint Presentation</vt:lpstr>
      <vt:lpstr>PowerPoint Presentation</vt:lpstr>
      <vt:lpstr>PowerPoint Presentation</vt:lpstr>
      <vt:lpstr>PowerPoint Presentation</vt:lpstr>
      <vt:lpstr>Conclusion from Assumption Checks</vt:lpstr>
      <vt:lpstr>Second Regression Model:   Boxcox Transformation of Resale Price</vt:lpstr>
      <vt:lpstr>Second Regression Model</vt:lpstr>
      <vt:lpstr>Boxcox Transformation</vt:lpstr>
      <vt:lpstr>PowerPoint Presentation</vt:lpstr>
      <vt:lpstr>Multicollinearity</vt:lpstr>
      <vt:lpstr>PowerPoint Presentation</vt:lpstr>
      <vt:lpstr>PowerPoint Presentation</vt:lpstr>
      <vt:lpstr>PowerPoint Presentation</vt:lpstr>
      <vt:lpstr>PowerPoint Presentation</vt:lpstr>
      <vt:lpstr>Conclusion from Assumption Checks</vt:lpstr>
      <vt:lpstr>Further Model Attempts</vt:lpstr>
      <vt:lpstr>Improvements  Using Big Data</vt:lpstr>
      <vt:lpstr>How Big Data ties in...</vt:lpstr>
      <vt:lpstr>Other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Aniciete, James</dc:creator>
  <cp:lastModifiedBy>James Aniciete</cp:lastModifiedBy>
  <cp:revision>13</cp:revision>
  <dcterms:created xsi:type="dcterms:W3CDTF">2020-03-14T07:32:27Z</dcterms:created>
  <dcterms:modified xsi:type="dcterms:W3CDTF">2021-05-28T16:33:18Z</dcterms:modified>
</cp:coreProperties>
</file>