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05" r:id="rId2"/>
    <p:sldId id="513" r:id="rId3"/>
    <p:sldId id="264" r:id="rId4"/>
    <p:sldId id="514" r:id="rId5"/>
    <p:sldId id="419" r:id="rId6"/>
    <p:sldId id="313" r:id="rId7"/>
    <p:sldId id="515" r:id="rId8"/>
    <p:sldId id="287" r:id="rId9"/>
    <p:sldId id="519" r:id="rId10"/>
    <p:sldId id="521" r:id="rId11"/>
    <p:sldId id="502"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1" autoAdjust="0"/>
    <p:restoredTop sz="60646" autoAdjust="0"/>
  </p:normalViewPr>
  <p:slideViewPr>
    <p:cSldViewPr snapToGrid="0">
      <p:cViewPr varScale="1">
        <p:scale>
          <a:sx n="103" d="100"/>
          <a:sy n="103" d="100"/>
        </p:scale>
        <p:origin x="246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7DEB0-5AA4-49C7-B0AD-AD047A002C4C}" type="datetimeFigureOut">
              <a:rPr lang="en-US" smtClean="0"/>
              <a:t>1/16/2019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4D32B-0177-4B34-AE20-6C72705619FE}" type="slidenum">
              <a:rPr lang="en-US" smtClean="0"/>
              <a:t>‹#›</a:t>
            </a:fld>
            <a:endParaRPr lang="en-US"/>
          </a:p>
        </p:txBody>
      </p:sp>
    </p:spTree>
    <p:extLst>
      <p:ext uri="{BB962C8B-B14F-4D97-AF65-F5344CB8AC3E}">
        <p14:creationId xmlns:p14="http://schemas.microsoft.com/office/powerpoint/2010/main" val="2093941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1283605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3355459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was kind of “hippy-</a:t>
            </a:r>
            <a:r>
              <a:rPr lang="en-US" sz="1200" dirty="0" err="1"/>
              <a:t>ish</a:t>
            </a:r>
            <a:r>
              <a:rPr lang="en-US" sz="1200" dirty="0"/>
              <a:t>” and egalitarian in its day… quite controversial in its day</a:t>
            </a:r>
          </a:p>
          <a:p>
            <a:r>
              <a:rPr lang="en-US" sz="1200" dirty="0"/>
              <a:t>“Everyone is a team member and is responsible for the work getting done”… we don’t need no titles or positions… self-organizing… we will make our own commitments… transparency (let’s share the information)… flexible/organic teams, organic architecture (minimal documentation/standards)… no contracts (let’s talk it over)</a:t>
            </a:r>
          </a:p>
          <a:p>
            <a:endParaRPr lang="en-US" sz="1200" dirty="0"/>
          </a:p>
          <a:p>
            <a:r>
              <a:rPr lang="en-US" sz="1200" dirty="0"/>
              <a:t>The flip side:</a:t>
            </a:r>
          </a:p>
          <a:p>
            <a:pPr marL="171450" indent="-171450">
              <a:buFont typeface="Arial" panose="020B0604020202020204" pitchFamily="34" charset="0"/>
              <a:buChar char="•"/>
            </a:pPr>
            <a:r>
              <a:rPr lang="en-US" sz="1200" dirty="0"/>
              <a:t>We will actively and voluntarily play important roles on our team</a:t>
            </a:r>
          </a:p>
          <a:p>
            <a:pPr marL="171450" indent="-171450">
              <a:buFont typeface="Arial" panose="020B0604020202020204" pitchFamily="34" charset="0"/>
              <a:buChar char="•"/>
            </a:pPr>
            <a:r>
              <a:rPr lang="en-US" sz="1200" dirty="0"/>
              <a:t>The rules (rituals) that we do have… we WILL follow</a:t>
            </a:r>
          </a:p>
          <a:p>
            <a:pPr marL="171450" indent="-171450">
              <a:buFont typeface="Arial" panose="020B0604020202020204" pitchFamily="34" charset="0"/>
              <a:buChar char="•"/>
            </a:pPr>
            <a:r>
              <a:rPr lang="en-US" sz="1200" dirty="0"/>
              <a:t>We will create, demo, and release working software/products</a:t>
            </a:r>
          </a:p>
          <a:p>
            <a:pPr marL="171450" indent="-171450">
              <a:buFont typeface="Arial" panose="020B0604020202020204" pitchFamily="34" charset="0"/>
              <a:buChar char="•"/>
            </a:pPr>
            <a:r>
              <a:rPr lang="en-US" sz="1200" dirty="0"/>
              <a:t>We will utilize practical processes, tools, documentation, and planning</a:t>
            </a:r>
          </a:p>
          <a:p>
            <a:pPr marL="171450" indent="-171450">
              <a:buFont typeface="Arial" panose="020B0604020202020204" pitchFamily="34" charset="0"/>
              <a:buChar char="•"/>
            </a:pPr>
            <a:r>
              <a:rPr lang="en-US" sz="1200" dirty="0"/>
              <a:t>When we make commitments, we will live up to those commitments… as a team (“No winners on a losing team, and no losers on a winning team”)</a:t>
            </a:r>
          </a:p>
          <a:p>
            <a:pPr marL="171450" indent="-171450">
              <a:buFont typeface="Arial" panose="020B0604020202020204" pitchFamily="34" charset="0"/>
              <a:buChar char="•"/>
            </a:pPr>
            <a:r>
              <a:rPr lang="en-US" sz="1200" dirty="0"/>
              <a:t>We will be responsive and continuously improve (Retrospectives)</a:t>
            </a:r>
          </a:p>
          <a:p>
            <a:pPr marL="171450" indent="-171450">
              <a:buFont typeface="Arial" panose="020B0604020202020204" pitchFamily="34" charset="0"/>
              <a:buChar char="•"/>
            </a:pPr>
            <a:r>
              <a:rPr lang="en-US" sz="1200" dirty="0"/>
              <a:t>We will be transparent with how WE work and share our information</a:t>
            </a:r>
          </a:p>
          <a:p>
            <a:endParaRPr lang="en-US" sz="1200" dirty="0"/>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1445466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803635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3847882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4327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Adding </a:t>
            </a:r>
            <a:r>
              <a:rPr lang="en-US" sz="1000" dirty="0" err="1"/>
              <a:t>javac</a:t>
            </a:r>
            <a:r>
              <a:rPr lang="en-US" sz="1000" dirty="0"/>
              <a:t> to path – https://www.java.com/en/download/help/path.xml</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1901665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Composition: An example of composition: the relationship between Face and Nose, Mouth, and Eye</a:t>
            </a:r>
          </a:p>
          <a:p>
            <a:r>
              <a:rPr lang="en-US" sz="1000" dirty="0"/>
              <a:t>class Face {</a:t>
            </a:r>
          </a:p>
          <a:p>
            <a:r>
              <a:rPr lang="en-US" sz="1000" dirty="0"/>
              <a:t>	Nose n;</a:t>
            </a:r>
          </a:p>
          <a:p>
            <a:r>
              <a:rPr lang="en-US" sz="1000" dirty="0"/>
              <a:t>	Mouth m;</a:t>
            </a:r>
          </a:p>
          <a:p>
            <a:r>
              <a:rPr lang="en-US" sz="1000" dirty="0"/>
              <a:t>	Eye le;</a:t>
            </a:r>
          </a:p>
          <a:p>
            <a:r>
              <a:rPr lang="en-US" sz="1000" dirty="0"/>
              <a:t>	Eye re;</a:t>
            </a:r>
          </a:p>
          <a:p>
            <a:r>
              <a:rPr lang="en-US" sz="1000" dirty="0"/>
              <a:t>}</a:t>
            </a:r>
          </a:p>
          <a:p>
            <a:r>
              <a:rPr lang="en-US" sz="1000" dirty="0"/>
              <a:t> </a:t>
            </a:r>
          </a:p>
          <a:p>
            <a:r>
              <a:rPr lang="en-US" sz="1000" dirty="0"/>
              <a:t>We probably wouldn’t let the Nose, Mouth, or Eye objects live beyond the Face. They are owned exclusively by the Face. That’s what composition is: exclusive ownership.</a:t>
            </a:r>
          </a:p>
          <a:p>
            <a:r>
              <a:rPr lang="en-US" sz="1000" dirty="0"/>
              <a:t> </a:t>
            </a:r>
          </a:p>
          <a:p>
            <a:r>
              <a:rPr lang="en-US" sz="1000" dirty="0"/>
              <a:t>One clear sign that we are dealing with composition is if the owner (Face, for example) is responsible for actually creating the objects it owns. Then, clearly, the things that are owned – the Nose, Mouth, etc. – could not have existed on their own and are therefore exclusively owned by the owner object.</a:t>
            </a:r>
          </a:p>
          <a:p>
            <a:endParaRPr lang="en-US" sz="1000" b="1" dirty="0"/>
          </a:p>
          <a:p>
            <a:r>
              <a:rPr lang="en-US" sz="1000" dirty="0"/>
              <a:t>Aggregation: Aggregation is also a form of ownership, but it’s non-exclusive ownership. The owned objects can live on and perhaps existed prior to the owned object. </a:t>
            </a:r>
          </a:p>
          <a:p>
            <a:r>
              <a:rPr lang="en-US" sz="1000" dirty="0"/>
              <a:t> </a:t>
            </a:r>
          </a:p>
          <a:p>
            <a:r>
              <a:rPr lang="en-US" sz="1000" dirty="0"/>
              <a:t>An example of aggregation: A library patron borrows a book. That’s not exclusive ownership, since several people can borrow a book over its lifetime.</a:t>
            </a:r>
          </a:p>
          <a:p>
            <a:r>
              <a:rPr lang="en-US" sz="1000" dirty="0"/>
              <a:t> </a:t>
            </a:r>
          </a:p>
          <a:p>
            <a:r>
              <a:rPr lang="en-US" sz="1000" dirty="0"/>
              <a:t>The easy way to tell if something is composition or aggregation is to ask if the owner is responsible for creating and destroying the thing that is owned. If so, it’s a composition relationship.</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3265044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2439651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4D32B-0177-4B34-AE20-6C72705619FE}" type="slidenum">
              <a:rPr lang="en-US" smtClean="0"/>
              <a:t>10</a:t>
            </a:fld>
            <a:endParaRPr lang="en-US"/>
          </a:p>
        </p:txBody>
      </p:sp>
    </p:spTree>
    <p:extLst>
      <p:ext uri="{BB962C8B-B14F-4D97-AF65-F5344CB8AC3E}">
        <p14:creationId xmlns:p14="http://schemas.microsoft.com/office/powerpoint/2010/main" val="314697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79CA-5593-44B9-9585-5A7B08973D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AE673A-A12E-4EAE-AAEE-1D8C33B97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10A690-A5A9-42A5-957B-F20434309F0A}"/>
              </a:ext>
            </a:extLst>
          </p:cNvPr>
          <p:cNvSpPr>
            <a:spLocks noGrp="1"/>
          </p:cNvSpPr>
          <p:nvPr>
            <p:ph type="dt" sz="half" idx="10"/>
          </p:nvPr>
        </p:nvSpPr>
        <p:spPr/>
        <p:txBody>
          <a:bodyPr/>
          <a:lstStyle/>
          <a:p>
            <a:fld id="{1B52E0E1-344B-4E26-B5AD-CE86AB802485}" type="datetimeFigureOut">
              <a:rPr lang="en-US" smtClean="0"/>
              <a:t>1/16/2019</a:t>
            </a:fld>
            <a:endParaRPr lang="en-US"/>
          </a:p>
        </p:txBody>
      </p:sp>
      <p:sp>
        <p:nvSpPr>
          <p:cNvPr id="5" name="Footer Placeholder 4">
            <a:extLst>
              <a:ext uri="{FF2B5EF4-FFF2-40B4-BE49-F238E27FC236}">
                <a16:creationId xmlns:a16="http://schemas.microsoft.com/office/drawing/2014/main" id="{32148F73-40C8-4265-B665-988DFC4ED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18BEF-A0EA-4B00-B92A-31BD5EA07360}"/>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82270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0A69-0A96-4408-918B-852C238896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68B5C5-5982-4F25-BF80-70A68DCD79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1C0DD-D1D4-451C-BF1E-F37CA37CC2C3}"/>
              </a:ext>
            </a:extLst>
          </p:cNvPr>
          <p:cNvSpPr>
            <a:spLocks noGrp="1"/>
          </p:cNvSpPr>
          <p:nvPr>
            <p:ph type="dt" sz="half" idx="10"/>
          </p:nvPr>
        </p:nvSpPr>
        <p:spPr/>
        <p:txBody>
          <a:bodyPr/>
          <a:lstStyle/>
          <a:p>
            <a:fld id="{1B52E0E1-344B-4E26-B5AD-CE86AB802485}" type="datetimeFigureOut">
              <a:rPr lang="en-US" smtClean="0"/>
              <a:t>1/16/2019</a:t>
            </a:fld>
            <a:endParaRPr lang="en-US"/>
          </a:p>
        </p:txBody>
      </p:sp>
      <p:sp>
        <p:nvSpPr>
          <p:cNvPr id="5" name="Footer Placeholder 4">
            <a:extLst>
              <a:ext uri="{FF2B5EF4-FFF2-40B4-BE49-F238E27FC236}">
                <a16:creationId xmlns:a16="http://schemas.microsoft.com/office/drawing/2014/main" id="{EACD31F2-3E3C-47BF-8B74-C37BA0DD1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0682A-A511-4060-AAD3-319915F8335F}"/>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118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E9592-4564-44CF-B146-ABA3624CF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9E50E9-A590-46E1-B22A-4BA751B758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8E949-42D9-4FCC-AAF3-EFB914BE717A}"/>
              </a:ext>
            </a:extLst>
          </p:cNvPr>
          <p:cNvSpPr>
            <a:spLocks noGrp="1"/>
          </p:cNvSpPr>
          <p:nvPr>
            <p:ph type="dt" sz="half" idx="10"/>
          </p:nvPr>
        </p:nvSpPr>
        <p:spPr/>
        <p:txBody>
          <a:bodyPr/>
          <a:lstStyle/>
          <a:p>
            <a:fld id="{1B52E0E1-344B-4E26-B5AD-CE86AB802485}" type="datetimeFigureOut">
              <a:rPr lang="en-US" smtClean="0"/>
              <a:t>1/16/2019</a:t>
            </a:fld>
            <a:endParaRPr lang="en-US"/>
          </a:p>
        </p:txBody>
      </p:sp>
      <p:sp>
        <p:nvSpPr>
          <p:cNvPr id="5" name="Footer Placeholder 4">
            <a:extLst>
              <a:ext uri="{FF2B5EF4-FFF2-40B4-BE49-F238E27FC236}">
                <a16:creationId xmlns:a16="http://schemas.microsoft.com/office/drawing/2014/main" id="{9543ABB1-B5C4-4B83-BF75-02D3BBA00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72D29-A262-47C0-9FDC-2EE0780D1345}"/>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03277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B57A-183D-4B36-9232-552CD4795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0C98B-E3AB-45A4-A3E1-FF422E2850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B8398-2635-4C1D-9564-19BA39C32F70}"/>
              </a:ext>
            </a:extLst>
          </p:cNvPr>
          <p:cNvSpPr>
            <a:spLocks noGrp="1"/>
          </p:cNvSpPr>
          <p:nvPr>
            <p:ph type="dt" sz="half" idx="10"/>
          </p:nvPr>
        </p:nvSpPr>
        <p:spPr/>
        <p:txBody>
          <a:bodyPr/>
          <a:lstStyle/>
          <a:p>
            <a:fld id="{1B52E0E1-344B-4E26-B5AD-CE86AB802485}" type="datetimeFigureOut">
              <a:rPr lang="en-US" smtClean="0"/>
              <a:t>1/16/2019</a:t>
            </a:fld>
            <a:endParaRPr lang="en-US"/>
          </a:p>
        </p:txBody>
      </p:sp>
      <p:sp>
        <p:nvSpPr>
          <p:cNvPr id="5" name="Footer Placeholder 4">
            <a:extLst>
              <a:ext uri="{FF2B5EF4-FFF2-40B4-BE49-F238E27FC236}">
                <a16:creationId xmlns:a16="http://schemas.microsoft.com/office/drawing/2014/main" id="{A27A9543-AD96-46BC-8DF7-8D3A431CC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41951-E228-421B-B28B-A22DED09D09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6018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6655-2C75-4449-B634-FB2919A1E5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D49C01-BA41-4848-89BE-AEBD93EC1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384383-F8B1-435B-BBF7-82BF7331507D}"/>
              </a:ext>
            </a:extLst>
          </p:cNvPr>
          <p:cNvSpPr>
            <a:spLocks noGrp="1"/>
          </p:cNvSpPr>
          <p:nvPr>
            <p:ph type="dt" sz="half" idx="10"/>
          </p:nvPr>
        </p:nvSpPr>
        <p:spPr/>
        <p:txBody>
          <a:bodyPr/>
          <a:lstStyle/>
          <a:p>
            <a:fld id="{1B52E0E1-344B-4E26-B5AD-CE86AB802485}" type="datetimeFigureOut">
              <a:rPr lang="en-US" smtClean="0"/>
              <a:t>1/16/2019</a:t>
            </a:fld>
            <a:endParaRPr lang="en-US"/>
          </a:p>
        </p:txBody>
      </p:sp>
      <p:sp>
        <p:nvSpPr>
          <p:cNvPr id="5" name="Footer Placeholder 4">
            <a:extLst>
              <a:ext uri="{FF2B5EF4-FFF2-40B4-BE49-F238E27FC236}">
                <a16:creationId xmlns:a16="http://schemas.microsoft.com/office/drawing/2014/main" id="{4ABBF78A-8E6A-4777-828A-7D4D21D80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C4756-2709-41FD-88D4-E95D85649D1E}"/>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5275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1BDA-7A16-461F-9C8A-4B7C940EE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7449F-FB5B-4BA4-86FD-F61EAFAC92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8406EE-9A59-4BAD-AF1C-D47A03001A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74744E-2FCD-4385-BC54-467012E272A2}"/>
              </a:ext>
            </a:extLst>
          </p:cNvPr>
          <p:cNvSpPr>
            <a:spLocks noGrp="1"/>
          </p:cNvSpPr>
          <p:nvPr>
            <p:ph type="dt" sz="half" idx="10"/>
          </p:nvPr>
        </p:nvSpPr>
        <p:spPr/>
        <p:txBody>
          <a:bodyPr/>
          <a:lstStyle/>
          <a:p>
            <a:fld id="{1B52E0E1-344B-4E26-B5AD-CE86AB802485}" type="datetimeFigureOut">
              <a:rPr lang="en-US" smtClean="0"/>
              <a:t>1/16/2019</a:t>
            </a:fld>
            <a:endParaRPr lang="en-US"/>
          </a:p>
        </p:txBody>
      </p:sp>
      <p:sp>
        <p:nvSpPr>
          <p:cNvPr id="6" name="Footer Placeholder 5">
            <a:extLst>
              <a:ext uri="{FF2B5EF4-FFF2-40B4-BE49-F238E27FC236}">
                <a16:creationId xmlns:a16="http://schemas.microsoft.com/office/drawing/2014/main" id="{1341EDA2-C9E2-4C4E-A16E-24760B779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5CB8C-065A-4771-8014-F924C9A76A29}"/>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11207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F573-D3B3-41CF-83F4-FB0F164745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F6BC6E-3A34-4FC8-9590-CFFCBE7A4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E2EE51-3653-4E27-A438-2A59EB9993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71A0ED-D53F-4A9D-9260-E6196201D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8D368D-018B-4D8D-97BA-7EA4B5A103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B6CC1-883C-4C1E-9BAD-C19C13B698BF}"/>
              </a:ext>
            </a:extLst>
          </p:cNvPr>
          <p:cNvSpPr>
            <a:spLocks noGrp="1"/>
          </p:cNvSpPr>
          <p:nvPr>
            <p:ph type="dt" sz="half" idx="10"/>
          </p:nvPr>
        </p:nvSpPr>
        <p:spPr/>
        <p:txBody>
          <a:bodyPr/>
          <a:lstStyle/>
          <a:p>
            <a:fld id="{1B52E0E1-344B-4E26-B5AD-CE86AB802485}" type="datetimeFigureOut">
              <a:rPr lang="en-US" smtClean="0"/>
              <a:t>1/16/2019</a:t>
            </a:fld>
            <a:endParaRPr lang="en-US"/>
          </a:p>
        </p:txBody>
      </p:sp>
      <p:sp>
        <p:nvSpPr>
          <p:cNvPr id="8" name="Footer Placeholder 7">
            <a:extLst>
              <a:ext uri="{FF2B5EF4-FFF2-40B4-BE49-F238E27FC236}">
                <a16:creationId xmlns:a16="http://schemas.microsoft.com/office/drawing/2014/main" id="{B3E1A70F-1E03-456D-8F68-D9D440D95C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F6B607-F078-4C1F-A38F-1D01E07470E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33483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38F5-2814-457A-B867-83EA39B6DA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F6261F-9A9E-4B99-B9FE-B00381CB4B6D}"/>
              </a:ext>
            </a:extLst>
          </p:cNvPr>
          <p:cNvSpPr>
            <a:spLocks noGrp="1"/>
          </p:cNvSpPr>
          <p:nvPr>
            <p:ph type="dt" sz="half" idx="10"/>
          </p:nvPr>
        </p:nvSpPr>
        <p:spPr/>
        <p:txBody>
          <a:bodyPr/>
          <a:lstStyle/>
          <a:p>
            <a:fld id="{1B52E0E1-344B-4E26-B5AD-CE86AB802485}" type="datetimeFigureOut">
              <a:rPr lang="en-US" smtClean="0"/>
              <a:t>1/16/2019</a:t>
            </a:fld>
            <a:endParaRPr lang="en-US"/>
          </a:p>
        </p:txBody>
      </p:sp>
      <p:sp>
        <p:nvSpPr>
          <p:cNvPr id="4" name="Footer Placeholder 3">
            <a:extLst>
              <a:ext uri="{FF2B5EF4-FFF2-40B4-BE49-F238E27FC236}">
                <a16:creationId xmlns:a16="http://schemas.microsoft.com/office/drawing/2014/main" id="{CFE28554-E12A-4C0E-A2CD-1F7E7901DA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5EDE96-8BAE-4BD2-8359-AB9A4F1DB55A}"/>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93534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E4D235-B521-434F-9C3A-7CE875F02BD6}"/>
              </a:ext>
            </a:extLst>
          </p:cNvPr>
          <p:cNvSpPr>
            <a:spLocks noGrp="1"/>
          </p:cNvSpPr>
          <p:nvPr>
            <p:ph type="dt" sz="half" idx="10"/>
          </p:nvPr>
        </p:nvSpPr>
        <p:spPr/>
        <p:txBody>
          <a:bodyPr/>
          <a:lstStyle/>
          <a:p>
            <a:fld id="{1B52E0E1-344B-4E26-B5AD-CE86AB802485}" type="datetimeFigureOut">
              <a:rPr lang="en-US" smtClean="0"/>
              <a:t>1/16/2019</a:t>
            </a:fld>
            <a:endParaRPr lang="en-US"/>
          </a:p>
        </p:txBody>
      </p:sp>
      <p:sp>
        <p:nvSpPr>
          <p:cNvPr id="3" name="Footer Placeholder 2">
            <a:extLst>
              <a:ext uri="{FF2B5EF4-FFF2-40B4-BE49-F238E27FC236}">
                <a16:creationId xmlns:a16="http://schemas.microsoft.com/office/drawing/2014/main" id="{91DEB77C-E2C4-4B20-ADA3-6063C1E315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0CBED-9E87-451E-B4D8-6D08340CF5D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964749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F71D-6F99-4644-9C32-F273FFE40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BD05EF-C2B9-456F-8835-AC3B30EC3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7F5425-39B1-448C-8C09-17379C375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4BA82B-3112-4EFF-AC26-2E5364247771}"/>
              </a:ext>
            </a:extLst>
          </p:cNvPr>
          <p:cNvSpPr>
            <a:spLocks noGrp="1"/>
          </p:cNvSpPr>
          <p:nvPr>
            <p:ph type="dt" sz="half" idx="10"/>
          </p:nvPr>
        </p:nvSpPr>
        <p:spPr/>
        <p:txBody>
          <a:bodyPr/>
          <a:lstStyle/>
          <a:p>
            <a:fld id="{1B52E0E1-344B-4E26-B5AD-CE86AB802485}" type="datetimeFigureOut">
              <a:rPr lang="en-US" smtClean="0"/>
              <a:t>1/16/2019</a:t>
            </a:fld>
            <a:endParaRPr lang="en-US"/>
          </a:p>
        </p:txBody>
      </p:sp>
      <p:sp>
        <p:nvSpPr>
          <p:cNvPr id="6" name="Footer Placeholder 5">
            <a:extLst>
              <a:ext uri="{FF2B5EF4-FFF2-40B4-BE49-F238E27FC236}">
                <a16:creationId xmlns:a16="http://schemas.microsoft.com/office/drawing/2014/main" id="{1F906351-6F3F-4F91-83A9-98E77363B5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C2999-BD87-4680-BD2C-CB3D582E63FD}"/>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92907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0D97-8169-48FD-9147-8032374DD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4B0208-ECE4-4EC6-8863-4F0A678DC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318575-E703-4582-85F8-8E9B25B79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162DF0-4906-4B3E-BFDB-1D097C8B911A}"/>
              </a:ext>
            </a:extLst>
          </p:cNvPr>
          <p:cNvSpPr>
            <a:spLocks noGrp="1"/>
          </p:cNvSpPr>
          <p:nvPr>
            <p:ph type="dt" sz="half" idx="10"/>
          </p:nvPr>
        </p:nvSpPr>
        <p:spPr/>
        <p:txBody>
          <a:bodyPr/>
          <a:lstStyle/>
          <a:p>
            <a:fld id="{1B52E0E1-344B-4E26-B5AD-CE86AB802485}" type="datetimeFigureOut">
              <a:rPr lang="en-US" smtClean="0"/>
              <a:t>1/16/2019</a:t>
            </a:fld>
            <a:endParaRPr lang="en-US"/>
          </a:p>
        </p:txBody>
      </p:sp>
      <p:sp>
        <p:nvSpPr>
          <p:cNvPr id="6" name="Footer Placeholder 5">
            <a:extLst>
              <a:ext uri="{FF2B5EF4-FFF2-40B4-BE49-F238E27FC236}">
                <a16:creationId xmlns:a16="http://schemas.microsoft.com/office/drawing/2014/main" id="{519B56B4-594C-41A7-9BB0-DDD2A8B01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95E30-F343-40B8-BCB6-C1A66C3E74C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1754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E1329-2699-44E1-85C9-6B4F2B3C3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740CC9-D7DA-4EED-A52B-F8230F313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5B572-3054-4639-B241-E9DD97237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2E0E1-344B-4E26-B5AD-CE86AB802485}" type="datetimeFigureOut">
              <a:rPr lang="en-US" smtClean="0"/>
              <a:t>1/16/2019</a:t>
            </a:fld>
            <a:endParaRPr lang="en-US"/>
          </a:p>
        </p:txBody>
      </p:sp>
      <p:sp>
        <p:nvSpPr>
          <p:cNvPr id="5" name="Footer Placeholder 4">
            <a:extLst>
              <a:ext uri="{FF2B5EF4-FFF2-40B4-BE49-F238E27FC236}">
                <a16:creationId xmlns:a16="http://schemas.microsoft.com/office/drawing/2014/main" id="{D5787CDE-CC99-473F-8F62-749AA3E6D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96558F-BCFA-4DF9-8CEB-3521E11E9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900C9-C1B7-4F1C-92F7-17C30857463A}" type="slidenum">
              <a:rPr lang="en-US" smtClean="0"/>
              <a:t>‹#›</a:t>
            </a:fld>
            <a:endParaRPr lang="en-US"/>
          </a:p>
        </p:txBody>
      </p:sp>
    </p:spTree>
    <p:extLst>
      <p:ext uri="{BB962C8B-B14F-4D97-AF65-F5344CB8AC3E}">
        <p14:creationId xmlns:p14="http://schemas.microsoft.com/office/powerpoint/2010/main" val="302176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oracle.com/technetwork/java/javase/downloads/jdk11-downloads-5066655.html"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Lecture, &amp; Lab</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rmAutofit fontScale="92500" lnSpcReduction="10000"/>
          </a:bodyPr>
          <a:lstStyle/>
          <a:p>
            <a:pPr marL="0" indent="0">
              <a:buNone/>
            </a:pPr>
            <a:r>
              <a:rPr lang="en-US" sz="2200" dirty="0"/>
              <a:t>Agenda for Thursday, January 17 from 2 to 315pm CST:</a:t>
            </a:r>
          </a:p>
          <a:p>
            <a:pPr marL="457200" indent="-457200">
              <a:buFont typeface="+mj-lt"/>
              <a:buAutoNum type="arabicPeriod"/>
            </a:pPr>
            <a:r>
              <a:rPr lang="en-US" sz="2200" dirty="0"/>
              <a:t>Friendly Conversation Topic – Agile Manifesto </a:t>
            </a:r>
          </a:p>
          <a:p>
            <a:pPr marL="457200" indent="-457200">
              <a:buFont typeface="+mj-lt"/>
              <a:buAutoNum type="arabicPeriod"/>
            </a:pPr>
            <a:r>
              <a:rPr lang="en-US" sz="2200" dirty="0"/>
              <a:t>Q&amp;A: Syllabus</a:t>
            </a:r>
          </a:p>
          <a:p>
            <a:pPr marL="457200" indent="-457200">
              <a:buFont typeface="+mj-lt"/>
              <a:buAutoNum type="arabicPeriod"/>
            </a:pPr>
            <a:r>
              <a:rPr lang="en-US" sz="2200" dirty="0"/>
              <a:t>Q&amp;A: Object-Oriented Programming Concepts &amp; Practices</a:t>
            </a:r>
          </a:p>
          <a:p>
            <a:pPr marL="457200" indent="-457200">
              <a:buFont typeface="+mj-lt"/>
              <a:buAutoNum type="arabicPeriod"/>
            </a:pPr>
            <a:r>
              <a:rPr lang="en-US" sz="2200" dirty="0"/>
              <a:t>Discussion: How to Be a Successful Programmer</a:t>
            </a:r>
          </a:p>
          <a:p>
            <a:pPr marL="457200" indent="-457200">
              <a:buFont typeface="+mj-lt"/>
              <a:buAutoNum type="arabicPeriod"/>
            </a:pPr>
            <a:r>
              <a:rPr lang="en-US" sz="2200" dirty="0"/>
              <a:t>Discussion: Scrum &amp; Scrum Roles</a:t>
            </a:r>
          </a:p>
          <a:p>
            <a:pPr marL="457200" indent="-457200">
              <a:buFont typeface="+mj-lt"/>
              <a:buAutoNum type="arabicPeriod"/>
            </a:pPr>
            <a:r>
              <a:rPr lang="en-US" sz="2200" dirty="0"/>
              <a:t>Sprint 1 Planning </a:t>
            </a:r>
          </a:p>
          <a:p>
            <a:pPr marL="457200" indent="-457200">
              <a:buFont typeface="+mj-lt"/>
              <a:buAutoNum type="arabicPeriod"/>
            </a:pPr>
            <a:r>
              <a:rPr lang="en-US" sz="2200" dirty="0"/>
              <a:t>Lab… starting no later than 2:45</a:t>
            </a:r>
          </a:p>
          <a:p>
            <a:pPr marL="457200" indent="-457200">
              <a:buFont typeface="+mj-lt"/>
              <a:buAutoNum type="arabicPeriod"/>
            </a:pPr>
            <a:r>
              <a:rPr lang="en-US" sz="2200" dirty="0"/>
              <a:t>Wrap-up and Final Questions/Comments?</a:t>
            </a:r>
          </a:p>
          <a:p>
            <a:pPr marL="0" indent="0">
              <a:buNone/>
            </a:pPr>
            <a:endParaRPr lang="en-US" sz="2200" dirty="0"/>
          </a:p>
          <a:p>
            <a:pPr marL="0" indent="0">
              <a:buNone/>
            </a:pPr>
            <a:r>
              <a:rPr lang="en-US" sz="2200" dirty="0"/>
              <a:t>Discussion &amp; Questions welcome at any time… please be present with no phones or email during our time together</a:t>
            </a: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758055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0004-AEC1-4D2F-8A7E-370FDC8B4F59}"/>
              </a:ext>
            </a:extLst>
          </p:cNvPr>
          <p:cNvSpPr>
            <a:spLocks noGrp="1"/>
          </p:cNvSpPr>
          <p:nvPr>
            <p:ph type="title"/>
          </p:nvPr>
        </p:nvSpPr>
        <p:spPr>
          <a:xfrm>
            <a:off x="5277329" y="640080"/>
            <a:ext cx="6274590" cy="4018341"/>
          </a:xfrm>
          <a:noFill/>
        </p:spPr>
        <p:txBody>
          <a:bodyPr vert="horz" lIns="91440" tIns="45720" rIns="91440" bIns="45720" rtlCol="0" anchor="b">
            <a:normAutofit/>
          </a:bodyPr>
          <a:lstStyle/>
          <a:p>
            <a:r>
              <a:rPr lang="en-US" sz="6000"/>
              <a:t>BMI Calculator Plus – UML</a:t>
            </a:r>
          </a:p>
        </p:txBody>
      </p:sp>
      <p:pic>
        <p:nvPicPr>
          <p:cNvPr id="5" name="Picture 4" descr="A close up of text on a whiteboard&#10;&#10;Description automatically generated">
            <a:extLst>
              <a:ext uri="{FF2B5EF4-FFF2-40B4-BE49-F238E27FC236}">
                <a16:creationId xmlns:a16="http://schemas.microsoft.com/office/drawing/2014/main" id="{209B76B0-D4A0-4841-8811-CF57C2FCF540}"/>
              </a:ext>
            </a:extLst>
          </p:cNvPr>
          <p:cNvPicPr>
            <a:picLocks noChangeAspect="1"/>
          </p:cNvPicPr>
          <p:nvPr/>
        </p:nvPicPr>
        <p:blipFill rotWithShape="1">
          <a:blip r:embed="rId3">
            <a:extLst>
              <a:ext uri="{28A0092B-C50C-407E-A947-70E740481C1C}">
                <a14:useLocalDpi xmlns:a14="http://schemas.microsoft.com/office/drawing/2010/main" val="0"/>
              </a:ext>
            </a:extLst>
          </a:blip>
          <a:srcRect r="5741"/>
          <a:stretch/>
        </p:blipFill>
        <p:spPr>
          <a:xfrm>
            <a:off x="1" y="10"/>
            <a:ext cx="4654296" cy="6857990"/>
          </a:xfrm>
          <a:prstGeom prst="rect">
            <a:avLst/>
          </a:prstGeom>
        </p:spPr>
      </p:pic>
    </p:spTree>
    <p:extLst>
      <p:ext uri="{BB962C8B-B14F-4D97-AF65-F5344CB8AC3E}">
        <p14:creationId xmlns:p14="http://schemas.microsoft.com/office/powerpoint/2010/main" val="719920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365125"/>
            <a:ext cx="10515600" cy="1325563"/>
          </a:xfrm>
        </p:spPr>
        <p:txBody>
          <a:bodyPr/>
          <a:lstStyle/>
          <a:p>
            <a:r>
              <a:rPr lang="en-US" dirty="0"/>
              <a:t>Daily Scrum and Report Out starting at 3:10</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400" dirty="0"/>
              <a:t>Scrum Master stand up, give your name, your team name, and briefly answer the </a:t>
            </a:r>
            <a:r>
              <a:rPr lang="en-US" sz="2400"/>
              <a:t>following questions:</a:t>
            </a:r>
            <a:endParaRPr lang="en-US" sz="2400" dirty="0"/>
          </a:p>
          <a:p>
            <a:pPr marL="514350" indent="-514350">
              <a:buFont typeface="+mj-lt"/>
              <a:buAutoNum type="alphaLcParenR"/>
            </a:pPr>
            <a:r>
              <a:rPr lang="en-US" sz="2400" dirty="0"/>
              <a:t>What did you accomplish since the last meeting?</a:t>
            </a:r>
          </a:p>
          <a:p>
            <a:pPr marL="514350" indent="-514350">
              <a:buFont typeface="+mj-lt"/>
              <a:buAutoNum type="alphaLcParenR"/>
            </a:pPr>
            <a:r>
              <a:rPr lang="en-US" sz="2400" dirty="0"/>
              <a:t>What will you working on until the next meeting?</a:t>
            </a:r>
          </a:p>
          <a:p>
            <a:pPr marL="514350" indent="-514350">
              <a:buFont typeface="+mj-lt"/>
              <a:buAutoNum type="alphaLcParenR"/>
            </a:pPr>
            <a:r>
              <a:rPr lang="en-US" sz="2400" dirty="0"/>
              <a:t>Is the team committed to completing the Sprint 1 assignments? All/Most/Some</a:t>
            </a:r>
          </a:p>
          <a:p>
            <a:pPr marL="514350" indent="-514350">
              <a:buFont typeface="+mj-lt"/>
              <a:buAutoNum type="alphaLcParenR"/>
            </a:pPr>
            <a:r>
              <a:rPr lang="en-US" sz="2400" u="sng" dirty="0"/>
              <a:t>What is getting in your way or keeping you from completing the assignments?</a:t>
            </a:r>
          </a:p>
          <a:p>
            <a:pPr marL="0" indent="0">
              <a:buNone/>
            </a:pPr>
            <a:endParaRPr lang="en-US" sz="2000" dirty="0"/>
          </a:p>
        </p:txBody>
      </p:sp>
    </p:spTree>
    <p:extLst>
      <p:ext uri="{BB962C8B-B14F-4D97-AF65-F5344CB8AC3E}">
        <p14:creationId xmlns:p14="http://schemas.microsoft.com/office/powerpoint/2010/main" val="1850029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pPr>
              <a:spcAft>
                <a:spcPts val="600"/>
              </a:spcAft>
            </a:pPr>
            <a:r>
              <a:rPr lang="en-US" sz="3600" dirty="0"/>
              <a:t>The Agile Manifesto</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dirty="0"/>
              <a:t>“We are uncovering better ways of developing software by doing it and helping others do it. Through this work we have come to value: </a:t>
            </a:r>
          </a:p>
          <a:p>
            <a:pPr lvl="1"/>
            <a:r>
              <a:rPr lang="en-US" sz="2000" dirty="0"/>
              <a:t>Individuals and interactions over processes and tools </a:t>
            </a:r>
          </a:p>
          <a:p>
            <a:pPr lvl="1"/>
            <a:r>
              <a:rPr lang="en-US" sz="2000" dirty="0"/>
              <a:t>Working software over comprehensive documentation </a:t>
            </a:r>
          </a:p>
          <a:p>
            <a:pPr lvl="1"/>
            <a:r>
              <a:rPr lang="en-US" sz="2000" dirty="0"/>
              <a:t>Customer collaboration over contract negotiation </a:t>
            </a:r>
          </a:p>
          <a:p>
            <a:pPr lvl="1"/>
            <a:r>
              <a:rPr lang="en-US" sz="2000" dirty="0"/>
              <a:t>Responding to change over following a plan </a:t>
            </a:r>
          </a:p>
          <a:p>
            <a:pPr marL="0" indent="0">
              <a:spcBef>
                <a:spcPts val="1800"/>
              </a:spcBef>
              <a:buNone/>
            </a:pPr>
            <a:r>
              <a:rPr lang="en-US" sz="2000" dirty="0"/>
              <a:t>That is, while there is value in the items on the right, we value the items on the left more.”</a:t>
            </a:r>
          </a:p>
        </p:txBody>
      </p:sp>
    </p:spTree>
    <p:extLst>
      <p:ext uri="{BB962C8B-B14F-4D97-AF65-F5344CB8AC3E}">
        <p14:creationId xmlns:p14="http://schemas.microsoft.com/office/powerpoint/2010/main" val="1829953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Q&amp;A: Syllabus Overview</a:t>
            </a:r>
          </a:p>
        </p:txBody>
      </p:sp>
    </p:spTree>
    <p:extLst>
      <p:ext uri="{BB962C8B-B14F-4D97-AF65-F5344CB8AC3E}">
        <p14:creationId xmlns:p14="http://schemas.microsoft.com/office/powerpoint/2010/main" val="1661887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Discussion: Scrum &amp; Scrum Roles</a:t>
            </a:r>
          </a:p>
        </p:txBody>
      </p:sp>
    </p:spTree>
    <p:extLst>
      <p:ext uri="{BB962C8B-B14F-4D97-AF65-F5344CB8AC3E}">
        <p14:creationId xmlns:p14="http://schemas.microsoft.com/office/powerpoint/2010/main" val="1480371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lstStyle/>
          <a:p>
            <a:r>
              <a:rPr lang="en-US" dirty="0"/>
              <a:t>Scrum &amp; Scrum Roles – Sprint Review</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6" y="6123543"/>
            <a:ext cx="4749185" cy="369332"/>
          </a:xfrm>
          <a:prstGeom prst="rect">
            <a:avLst/>
          </a:prstGeom>
        </p:spPr>
        <p:txBody>
          <a:bodyPr wrap="none">
            <a:spAutoFit/>
          </a:bodyPr>
          <a:lstStyle/>
          <a:p>
            <a:r>
              <a:rPr lang="en-US" dirty="0"/>
              <a:t>By </a:t>
            </a:r>
            <a:r>
              <a:rPr lang="en-US" dirty="0" err="1">
                <a:hlinkClick r:id="rId3" tooltip="User:Dr ian mitchell (page does not exist)"/>
              </a:rPr>
              <a:t>Dr</a:t>
            </a:r>
            <a:r>
              <a:rPr lang="en-US" dirty="0">
                <a:hlinkClick r:id="rId3" tooltip="User:Dr ian mitchell (page does not exist)"/>
              </a:rPr>
              <a:t> </a:t>
            </a:r>
            <a:r>
              <a:rPr lang="en-US" dirty="0" err="1">
                <a:hlinkClick r:id="rId3" tooltip="User:Dr ian mitchell (page does not exist)"/>
              </a:rPr>
              <a:t>ian</a:t>
            </a:r>
            <a:r>
              <a:rPr lang="en-US" dirty="0">
                <a:hlinkClick r:id="rId3" tooltip="User:Dr ian mitchell (page does not exist)"/>
              </a:rPr>
              <a:t> </a:t>
            </a:r>
            <a:r>
              <a:rPr lang="en-US" dirty="0" err="1">
                <a:hlinkClick r:id="rId3" tooltip="User:Dr ian mitchell (page does not exist)"/>
              </a:rPr>
              <a:t>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
        <p:nvSpPr>
          <p:cNvPr id="13" name="Oval 12">
            <a:extLst>
              <a:ext uri="{FF2B5EF4-FFF2-40B4-BE49-F238E27FC236}">
                <a16:creationId xmlns:a16="http://schemas.microsoft.com/office/drawing/2014/main" id="{CB822028-AE62-4F61-8F14-297C0D4C1218}"/>
              </a:ext>
            </a:extLst>
          </p:cNvPr>
          <p:cNvSpPr/>
          <p:nvPr/>
        </p:nvSpPr>
        <p:spPr>
          <a:xfrm>
            <a:off x="3517313" y="4275414"/>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876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1839044"/>
          </a:xfrm>
        </p:spPr>
        <p:txBody>
          <a:bodyPr>
            <a:normAutofit/>
          </a:bodyPr>
          <a:lstStyle/>
          <a:p>
            <a:r>
              <a:rPr lang="en-US" sz="4800" dirty="0"/>
              <a:t>Lab</a:t>
            </a:r>
          </a:p>
        </p:txBody>
      </p:sp>
      <p:sp>
        <p:nvSpPr>
          <p:cNvPr id="3" name="Content Placeholder 2">
            <a:extLst>
              <a:ext uri="{FF2B5EF4-FFF2-40B4-BE49-F238E27FC236}">
                <a16:creationId xmlns:a16="http://schemas.microsoft.com/office/drawing/2014/main" id="{384C868E-346E-4359-BF4F-AAEC6F6AA8BC}"/>
              </a:ext>
            </a:extLst>
          </p:cNvPr>
          <p:cNvSpPr txBox="1">
            <a:spLocks/>
          </p:cNvSpPr>
          <p:nvPr/>
        </p:nvSpPr>
        <p:spPr>
          <a:xfrm>
            <a:off x="838199" y="3190008"/>
            <a:ext cx="10515601" cy="33681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2000" u="sng" dirty="0"/>
              <a:t>Lab Activates:</a:t>
            </a:r>
          </a:p>
          <a:p>
            <a:pPr marL="457200" indent="-457200" algn="l">
              <a:spcBef>
                <a:spcPts val="0"/>
              </a:spcBef>
              <a:buFont typeface="+mj-lt"/>
              <a:buAutoNum type="arabicPeriod"/>
            </a:pPr>
            <a:r>
              <a:rPr lang="en-US" sz="2000" dirty="0"/>
              <a:t>Split up into 4-6 person Scrum teams, identify a Scrum Master, select a adjective/noun team name (i.e. Brown Bears, Backrow Bobcats, etc.)</a:t>
            </a:r>
          </a:p>
          <a:p>
            <a:pPr marL="914400" lvl="1" indent="-457200" algn="l">
              <a:spcBef>
                <a:spcPts val="0"/>
              </a:spcBef>
              <a:buFont typeface="Wingdings" panose="05000000000000000000" pitchFamily="2" charset="2"/>
              <a:buChar char="§"/>
            </a:pPr>
            <a:r>
              <a:rPr lang="en-US" sz="1600" dirty="0"/>
              <a:t>Make sure that the team has a mix of skillsets</a:t>
            </a:r>
          </a:p>
          <a:p>
            <a:pPr marL="914400" lvl="1" indent="-457200" algn="l">
              <a:spcBef>
                <a:spcPts val="0"/>
              </a:spcBef>
              <a:buFont typeface="Wingdings" panose="05000000000000000000" pitchFamily="2" charset="2"/>
              <a:buChar char="§"/>
            </a:pPr>
            <a:r>
              <a:rPr lang="en-US" sz="1600" dirty="0"/>
              <a:t>Add your team name to your name card</a:t>
            </a:r>
          </a:p>
          <a:p>
            <a:pPr marL="457200" indent="-457200" algn="l">
              <a:spcBef>
                <a:spcPts val="1200"/>
              </a:spcBef>
              <a:buFont typeface="+mj-lt"/>
              <a:buAutoNum type="arabicPeriod"/>
            </a:pPr>
            <a:r>
              <a:rPr lang="en-US" sz="2000" dirty="0"/>
              <a:t>Work with the members of your Scrum Team to:</a:t>
            </a:r>
          </a:p>
          <a:p>
            <a:pPr marL="914400" lvl="1" indent="-457200" algn="l">
              <a:spcBef>
                <a:spcPts val="0"/>
              </a:spcBef>
              <a:buFont typeface="+mj-lt"/>
              <a:buAutoNum type="alphaUcPeriod"/>
            </a:pPr>
            <a:r>
              <a:rPr lang="en-US" sz="1600" dirty="0"/>
              <a:t>Verify Sprint 1 Planning Understanding and Commitment</a:t>
            </a:r>
          </a:p>
          <a:p>
            <a:pPr marL="914400" lvl="1" indent="-457200" algn="l">
              <a:spcBef>
                <a:spcPts val="0"/>
              </a:spcBef>
              <a:buFont typeface="+mj-lt"/>
              <a:buAutoNum type="alphaUcPeriod"/>
            </a:pPr>
            <a:r>
              <a:rPr lang="en-US" sz="1600" dirty="0"/>
              <a:t>Install and verify Java SDK</a:t>
            </a:r>
          </a:p>
          <a:p>
            <a:pPr marL="914400" lvl="1" indent="-457200" algn="l">
              <a:spcBef>
                <a:spcPts val="0"/>
              </a:spcBef>
              <a:buFont typeface="+mj-lt"/>
              <a:buAutoNum type="alphaUcPeriod"/>
            </a:pPr>
            <a:r>
              <a:rPr lang="en-US" sz="1600" dirty="0"/>
              <a:t>Install Visual Studio Code… or other preferred text editor</a:t>
            </a:r>
          </a:p>
          <a:p>
            <a:pPr marL="914400" lvl="1" indent="-457200" algn="l">
              <a:spcBef>
                <a:spcPts val="0"/>
              </a:spcBef>
              <a:buFont typeface="+mj-lt"/>
              <a:buAutoNum type="alphaUcPeriod"/>
            </a:pPr>
            <a:r>
              <a:rPr lang="en-US" sz="1600" dirty="0"/>
              <a:t>BMI Calculator Plus coding together</a:t>
            </a:r>
          </a:p>
          <a:p>
            <a:pPr marL="914400" lvl="1" indent="-457200" algn="l">
              <a:spcBef>
                <a:spcPts val="0"/>
              </a:spcBef>
              <a:buFont typeface="+mj-lt"/>
              <a:buAutoNum type="alphaUcPeriod"/>
            </a:pPr>
            <a:endParaRPr lang="en-US" sz="1600" dirty="0"/>
          </a:p>
          <a:p>
            <a:pPr marL="457200" indent="-457200" algn="l">
              <a:spcBef>
                <a:spcPts val="0"/>
              </a:spcBef>
              <a:buFont typeface="+mj-lt"/>
              <a:buAutoNum type="arabicPeriod"/>
            </a:pPr>
            <a:r>
              <a:rPr lang="en-US" sz="2000" dirty="0"/>
              <a:t>Daily Scrum and Report Out starting at 3:05</a:t>
            </a:r>
          </a:p>
        </p:txBody>
      </p:sp>
    </p:spTree>
    <p:extLst>
      <p:ext uri="{BB962C8B-B14F-4D97-AF65-F5344CB8AC3E}">
        <p14:creationId xmlns:p14="http://schemas.microsoft.com/office/powerpoint/2010/main" val="3340901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64684E-8309-4209-8AEF-C8BA9FE476C3}"/>
              </a:ext>
            </a:extLst>
          </p:cNvPr>
          <p:cNvPicPr>
            <a:picLocks noChangeAspect="1"/>
          </p:cNvPicPr>
          <p:nvPr/>
        </p:nvPicPr>
        <p:blipFill>
          <a:blip r:embed="rId3"/>
          <a:stretch>
            <a:fillRect/>
          </a:stretch>
        </p:blipFill>
        <p:spPr>
          <a:xfrm>
            <a:off x="6680792" y="1304692"/>
            <a:ext cx="4602666" cy="4248615"/>
          </a:xfrm>
          <a:prstGeom prst="rect">
            <a:avLst/>
          </a:prstGeom>
        </p:spPr>
      </p:pic>
      <p:sp>
        <p:nvSpPr>
          <p:cNvPr id="2" name="Title 1"/>
          <p:cNvSpPr>
            <a:spLocks noGrp="1"/>
          </p:cNvSpPr>
          <p:nvPr>
            <p:ph type="title"/>
          </p:nvPr>
        </p:nvSpPr>
        <p:spPr>
          <a:xfrm>
            <a:off x="811620" y="365126"/>
            <a:ext cx="10515600" cy="757272"/>
          </a:xfrm>
        </p:spPr>
        <p:txBody>
          <a:bodyPr>
            <a:normAutofit/>
          </a:bodyPr>
          <a:lstStyle/>
          <a:p>
            <a:r>
              <a:rPr lang="en-US" sz="3600" dirty="0"/>
              <a:t>Java Development Environment Overview</a:t>
            </a:r>
          </a:p>
        </p:txBody>
      </p:sp>
      <p:sp>
        <p:nvSpPr>
          <p:cNvPr id="7" name="Content Placeholder 2"/>
          <p:cNvSpPr>
            <a:spLocks noGrp="1"/>
          </p:cNvSpPr>
          <p:nvPr>
            <p:ph idx="1"/>
          </p:nvPr>
        </p:nvSpPr>
        <p:spPr>
          <a:xfrm>
            <a:off x="811620" y="1389690"/>
            <a:ext cx="5488171" cy="4208352"/>
          </a:xfrm>
        </p:spPr>
        <p:txBody>
          <a:bodyPr>
            <a:normAutofit/>
          </a:bodyPr>
          <a:lstStyle/>
          <a:p>
            <a:pPr marL="0" indent="0">
              <a:buNone/>
            </a:pPr>
            <a:r>
              <a:rPr lang="en-US" sz="2000" u="sng" dirty="0"/>
              <a:t>Standard Java tools for this class include:</a:t>
            </a:r>
          </a:p>
          <a:p>
            <a:pPr>
              <a:buFont typeface="Wingdings" panose="05000000000000000000" pitchFamily="2" charset="2"/>
              <a:buChar char="§"/>
            </a:pPr>
            <a:r>
              <a:rPr lang="en-US" sz="2000" dirty="0"/>
              <a:t>Java SE Development Kit (SDK) </a:t>
            </a:r>
            <a:r>
              <a:rPr lang="en-US" sz="2000" dirty="0">
                <a:hlinkClick r:id="rId4"/>
              </a:rPr>
              <a:t>[link]</a:t>
            </a:r>
            <a:endParaRPr lang="en-US" sz="2000" dirty="0"/>
          </a:p>
          <a:p>
            <a:pPr>
              <a:buFont typeface="Wingdings" panose="05000000000000000000" pitchFamily="2" charset="2"/>
              <a:buChar char="§"/>
            </a:pPr>
            <a:r>
              <a:rPr lang="en-US" sz="2000" dirty="0"/>
              <a:t>Text Editor (Microsoft Visual Studio Code)</a:t>
            </a:r>
          </a:p>
          <a:p>
            <a:pPr>
              <a:buFont typeface="Wingdings" panose="05000000000000000000" pitchFamily="2" charset="2"/>
              <a:buChar char="§"/>
            </a:pPr>
            <a:endParaRPr lang="en-US" sz="2000" dirty="0"/>
          </a:p>
          <a:p>
            <a:pPr marL="0" indent="0">
              <a:buNone/>
            </a:pPr>
            <a:r>
              <a:rPr lang="en-US" sz="2000" u="sng" dirty="0"/>
              <a:t>Additional Tools:</a:t>
            </a:r>
          </a:p>
          <a:p>
            <a:pPr>
              <a:buFont typeface="Wingdings" panose="05000000000000000000" pitchFamily="2" charset="2"/>
              <a:buChar char="§"/>
            </a:pPr>
            <a:r>
              <a:rPr lang="en-US" sz="2000" dirty="0"/>
              <a:t>Git and GitHub</a:t>
            </a:r>
          </a:p>
          <a:p>
            <a:pPr>
              <a:buFont typeface="Wingdings" panose="05000000000000000000" pitchFamily="2" charset="2"/>
              <a:buChar char="§"/>
            </a:pPr>
            <a:r>
              <a:rPr lang="en-US" sz="2000" dirty="0"/>
              <a:t>Eclipse</a:t>
            </a:r>
          </a:p>
          <a:p>
            <a:pPr>
              <a:buFont typeface="Wingdings" panose="05000000000000000000" pitchFamily="2" charset="2"/>
              <a:buChar char="§"/>
            </a:pPr>
            <a:r>
              <a:rPr lang="en-US" sz="2000" dirty="0"/>
              <a:t>You are welcome to use addition tools, but please don’t make your assignments dependent on those tools.</a:t>
            </a:r>
          </a:p>
          <a:p>
            <a:pPr marL="0" indent="0">
              <a:buNone/>
            </a:pPr>
            <a:endParaRPr lang="en-US" sz="2000" dirty="0"/>
          </a:p>
        </p:txBody>
      </p:sp>
      <p:sp>
        <p:nvSpPr>
          <p:cNvPr id="6" name="Arrow: Right 5"/>
          <p:cNvSpPr/>
          <p:nvPr/>
        </p:nvSpPr>
        <p:spPr>
          <a:xfrm>
            <a:off x="5900188" y="1796902"/>
            <a:ext cx="510363" cy="366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98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Composition &amp; Aggregation (and UML)</a:t>
            </a:r>
          </a:p>
        </p:txBody>
      </p:sp>
      <p:sp>
        <p:nvSpPr>
          <p:cNvPr id="3" name="Content Placeholder 2"/>
          <p:cNvSpPr>
            <a:spLocks noGrp="1"/>
          </p:cNvSpPr>
          <p:nvPr>
            <p:ph idx="1"/>
          </p:nvPr>
        </p:nvSpPr>
        <p:spPr>
          <a:xfrm>
            <a:off x="838200" y="1719305"/>
            <a:ext cx="10515600" cy="1909248"/>
          </a:xfrm>
        </p:spPr>
        <p:txBody>
          <a:bodyPr>
            <a:normAutofit/>
          </a:bodyPr>
          <a:lstStyle/>
          <a:p>
            <a:pPr marL="0" indent="0">
              <a:buNone/>
            </a:pPr>
            <a:r>
              <a:rPr lang="en-US" sz="2000" u="sng" dirty="0"/>
              <a:t>Composition</a:t>
            </a:r>
            <a:r>
              <a:rPr lang="en-US" sz="2000" dirty="0"/>
              <a:t>: A relationship where an object will not exist without the  parent object. For  example, it is unlikely that the “Nose” object will exist after the “Person” object is gone. </a:t>
            </a:r>
          </a:p>
          <a:p>
            <a:pPr marL="0" indent="0">
              <a:buNone/>
            </a:pPr>
            <a:r>
              <a:rPr lang="en-US" sz="2000" u="sng" dirty="0"/>
              <a:t>Aggregation</a:t>
            </a:r>
            <a:r>
              <a:rPr lang="en-US" sz="2000" dirty="0"/>
              <a:t>: A relationship where multiple objects will likely continue to exist independent of each other. For example, we might have a “Household” object and a “Person” object. It would be very reasonable to expect our “Person” object to continue to exist even if our “Household” object was deleted. </a:t>
            </a:r>
          </a:p>
          <a:p>
            <a:pPr marL="0" indent="0">
              <a:buNone/>
            </a:pPr>
            <a:endParaRPr lang="en-US" sz="2000" dirty="0"/>
          </a:p>
          <a:p>
            <a:pPr marL="0" indent="0">
              <a:buNone/>
            </a:pPr>
            <a:endParaRPr lang="en-US" sz="2000" dirty="0"/>
          </a:p>
        </p:txBody>
      </p:sp>
      <p:grpSp>
        <p:nvGrpSpPr>
          <p:cNvPr id="7" name="Group 6"/>
          <p:cNvGrpSpPr/>
          <p:nvPr/>
        </p:nvGrpSpPr>
        <p:grpSpPr>
          <a:xfrm>
            <a:off x="838200" y="3835734"/>
            <a:ext cx="10515600" cy="2052378"/>
            <a:chOff x="838200" y="3942054"/>
            <a:chExt cx="10515600" cy="2052378"/>
          </a:xfrm>
        </p:grpSpPr>
        <p:pic>
          <p:nvPicPr>
            <p:cNvPr id="5" name="Picture 4"/>
            <p:cNvPicPr>
              <a:picLocks noChangeAspect="1"/>
            </p:cNvPicPr>
            <p:nvPr/>
          </p:nvPicPr>
          <p:blipFill>
            <a:blip r:embed="rId4"/>
            <a:stretch>
              <a:fillRect/>
            </a:stretch>
          </p:blipFill>
          <p:spPr>
            <a:xfrm>
              <a:off x="1398431" y="4263442"/>
              <a:ext cx="9395138" cy="1730990"/>
            </a:xfrm>
            <a:prstGeom prst="rect">
              <a:avLst/>
            </a:prstGeom>
          </p:spPr>
        </p:pic>
        <p:sp>
          <p:nvSpPr>
            <p:cNvPr id="6" name="Content Placeholder 2"/>
            <p:cNvSpPr txBox="1">
              <a:spLocks/>
            </p:cNvSpPr>
            <p:nvPr/>
          </p:nvSpPr>
          <p:spPr>
            <a:xfrm>
              <a:off x="838200" y="3942054"/>
              <a:ext cx="10515600" cy="404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Our First UML:</a:t>
              </a: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grpSp>
    </p:spTree>
    <p:custDataLst>
      <p:tags r:id="rId1"/>
    </p:custDataLst>
    <p:extLst>
      <p:ext uri="{BB962C8B-B14F-4D97-AF65-F5344CB8AC3E}">
        <p14:creationId xmlns:p14="http://schemas.microsoft.com/office/powerpoint/2010/main" val="3578040934"/>
      </p:ext>
    </p:extLst>
  </p:cSld>
  <p:clrMapOvr>
    <a:masterClrMapping/>
  </p:clrMapOvr>
  <mc:AlternateContent xmlns:mc="http://schemas.openxmlformats.org/markup-compatibility/2006" xmlns:p14="http://schemas.microsoft.com/office/powerpoint/2010/main">
    <mc:Choice Requires="p14">
      <p:transition spd="slow" p14:dur="2000" advTm="316877"/>
    </mc:Choice>
    <mc:Fallback xmlns="">
      <p:transition spd="slow" advTm="3168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9474" y="2064701"/>
            <a:ext cx="10013049" cy="807019"/>
          </a:xfrm>
        </p:spPr>
        <p:txBody>
          <a:bodyPr anchor="ctr">
            <a:noAutofit/>
          </a:bodyPr>
          <a:lstStyle/>
          <a:p>
            <a:r>
              <a:rPr lang="en-US" sz="4800" dirty="0"/>
              <a:t>BMI Calculator Plus</a:t>
            </a:r>
          </a:p>
        </p:txBody>
      </p:sp>
      <p:pic>
        <p:nvPicPr>
          <p:cNvPr id="4" name="Picture 3">
            <a:extLst>
              <a:ext uri="{FF2B5EF4-FFF2-40B4-BE49-F238E27FC236}">
                <a16:creationId xmlns:a16="http://schemas.microsoft.com/office/drawing/2014/main" id="{9C76F5E6-3C36-48E7-8B3C-3254A5F5DBC0}"/>
              </a:ext>
            </a:extLst>
          </p:cNvPr>
          <p:cNvPicPr>
            <a:picLocks noChangeAspect="1"/>
          </p:cNvPicPr>
          <p:nvPr/>
        </p:nvPicPr>
        <p:blipFill>
          <a:blip r:embed="rId3"/>
          <a:stretch>
            <a:fillRect/>
          </a:stretch>
        </p:blipFill>
        <p:spPr>
          <a:xfrm>
            <a:off x="1804987" y="3289770"/>
            <a:ext cx="8582025" cy="2143125"/>
          </a:xfrm>
          <a:prstGeom prst="rect">
            <a:avLst/>
          </a:prstGeom>
        </p:spPr>
      </p:pic>
    </p:spTree>
    <p:extLst>
      <p:ext uri="{BB962C8B-B14F-4D97-AF65-F5344CB8AC3E}">
        <p14:creationId xmlns:p14="http://schemas.microsoft.com/office/powerpoint/2010/main" val="19834871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17.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785</Words>
  <Application>Microsoft Office PowerPoint</Application>
  <PresentationFormat>Widescreen</PresentationFormat>
  <Paragraphs>98</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Object-Oriented Programming Discussion, Lecture, &amp; Lab Eric Pogue</vt:lpstr>
      <vt:lpstr>The Agile Manifesto</vt:lpstr>
      <vt:lpstr>Q&amp;A: Syllabus Overview</vt:lpstr>
      <vt:lpstr>Discussion: Scrum &amp; Scrum Roles</vt:lpstr>
      <vt:lpstr>Scrum &amp; Scrum Roles – Sprint Review</vt:lpstr>
      <vt:lpstr>Lab</vt:lpstr>
      <vt:lpstr>Java Development Environment Overview</vt:lpstr>
      <vt:lpstr>Composition &amp; Aggregation (and UML)</vt:lpstr>
      <vt:lpstr>BMI Calculator Plus</vt:lpstr>
      <vt:lpstr>BMI Calculator Plus – UML</vt:lpstr>
      <vt:lpstr>Daily Scrum and Report Out starting at 3:10</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Discussion, Lecture, &amp; Lab Eric Pogue</dc:title>
  <dc:creator>Eric Pogue</dc:creator>
  <cp:lastModifiedBy>Eric Pogue</cp:lastModifiedBy>
  <cp:revision>9</cp:revision>
  <dcterms:created xsi:type="dcterms:W3CDTF">2019-01-14T15:53:15Z</dcterms:created>
  <dcterms:modified xsi:type="dcterms:W3CDTF">2019-01-16T21:30:40Z</dcterms:modified>
</cp:coreProperties>
</file>