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5" r:id="rId2"/>
    <p:sldId id="513" r:id="rId3"/>
    <p:sldId id="264" r:id="rId4"/>
    <p:sldId id="524" r:id="rId5"/>
    <p:sldId id="289" r:id="rId6"/>
    <p:sldId id="307" r:id="rId7"/>
    <p:sldId id="514" r:id="rId8"/>
    <p:sldId id="523" r:id="rId9"/>
    <p:sldId id="522" r:id="rId10"/>
    <p:sldId id="419" r:id="rId11"/>
    <p:sldId id="313" r:id="rId12"/>
    <p:sldId id="515" r:id="rId13"/>
    <p:sldId id="287" r:id="rId14"/>
    <p:sldId id="519" r:id="rId15"/>
    <p:sldId id="521" r:id="rId16"/>
    <p:sldId id="50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1" autoAdjust="0"/>
    <p:restoredTop sz="60646" autoAdjust="0"/>
  </p:normalViewPr>
  <p:slideViewPr>
    <p:cSldViewPr snapToGrid="0">
      <p:cViewPr varScale="1">
        <p:scale>
          <a:sx n="143" d="100"/>
          <a:sy n="143" d="100"/>
        </p:scale>
        <p:origin x="31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a:t>
            </a:r>
            <a:r>
              <a:rPr lang="en-US" sz="1000" dirty="0" err="1"/>
              <a:t>javac</a:t>
            </a:r>
            <a:r>
              <a:rPr lang="en-US" sz="1000" dirty="0"/>
              <a:t> to path – https://www.java.com/en/download/help/path.xml</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90166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43965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15</a:t>
            </a:fld>
            <a:endParaRPr lang="en-US"/>
          </a:p>
        </p:txBody>
      </p:sp>
    </p:spTree>
    <p:extLst>
      <p:ext uri="{BB962C8B-B14F-4D97-AF65-F5344CB8AC3E}">
        <p14:creationId xmlns:p14="http://schemas.microsoft.com/office/powerpoint/2010/main" val="314697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44546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97127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84788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81906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9</a:t>
            </a:fld>
            <a:endParaRPr lang="en-US"/>
          </a:p>
        </p:txBody>
      </p:sp>
    </p:spTree>
    <p:extLst>
      <p:ext uri="{BB962C8B-B14F-4D97-AF65-F5344CB8AC3E}">
        <p14:creationId xmlns:p14="http://schemas.microsoft.com/office/powerpoint/2010/main" val="358909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oracle.com/technetwork/java/javase/downloads/jdk11-downloads-5066655.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10000"/>
          </a:bodyPr>
          <a:lstStyle/>
          <a:p>
            <a:pPr marL="0" indent="0">
              <a:buNone/>
            </a:pPr>
            <a:r>
              <a:rPr lang="en-US" sz="2200" dirty="0"/>
              <a:t>Agenda for Thursday, January 17 from 2 to 315pm CST:</a:t>
            </a:r>
          </a:p>
          <a:p>
            <a:pPr marL="457200" indent="-457200">
              <a:buFont typeface="+mj-lt"/>
              <a:buAutoNum type="arabicPeriod"/>
            </a:pPr>
            <a:r>
              <a:rPr lang="en-US" sz="2200" dirty="0"/>
              <a:t>Friendly Conversation Topic – Agile Manifesto </a:t>
            </a:r>
          </a:p>
          <a:p>
            <a:pPr marL="457200" indent="-457200">
              <a:buFont typeface="+mj-lt"/>
              <a:buAutoNum type="arabicPeriod"/>
            </a:pPr>
            <a:r>
              <a:rPr lang="en-US" sz="2200" dirty="0"/>
              <a:t>Q&amp;A: Syllabus</a:t>
            </a:r>
          </a:p>
          <a:p>
            <a:pPr marL="457200" indent="-457200">
              <a:buFont typeface="+mj-lt"/>
              <a:buAutoNum type="arabicPeriod"/>
            </a:pPr>
            <a:r>
              <a:rPr lang="en-US" sz="2200" dirty="0"/>
              <a:t>Discussion: Object-Oriented Programming Concepts &amp; Practices</a:t>
            </a:r>
          </a:p>
          <a:p>
            <a:pPr marL="457200" indent="-457200">
              <a:buFont typeface="+mj-lt"/>
              <a:buAutoNum type="arabicPeriod"/>
            </a:pPr>
            <a:r>
              <a:rPr lang="en-US" sz="2200" dirty="0"/>
              <a:t>Discussion: How to Be a Successful Programmer</a:t>
            </a:r>
          </a:p>
          <a:p>
            <a:pPr marL="457200" indent="-457200">
              <a:buFont typeface="+mj-lt"/>
              <a:buAutoNum type="arabicPeriod"/>
            </a:pPr>
            <a:r>
              <a:rPr lang="en-US" sz="2200" dirty="0"/>
              <a:t>Discussion: Scrum &amp; Scrum Roles</a:t>
            </a:r>
          </a:p>
          <a:p>
            <a:pPr marL="457200" indent="-457200">
              <a:buFont typeface="+mj-lt"/>
              <a:buAutoNum type="arabicPeriod"/>
            </a:pPr>
            <a:r>
              <a:rPr lang="en-US" sz="2200" dirty="0"/>
              <a:t>Sprint 1 Planning </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517313" y="42754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7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362127"/>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685214"/>
            <a:ext cx="10515601" cy="3872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Activates:</a:t>
            </a:r>
          </a:p>
          <a:p>
            <a:pPr marL="457200" indent="-457200" algn="l">
              <a:spcBef>
                <a:spcPts val="0"/>
              </a:spcBef>
              <a:buFont typeface="+mj-lt"/>
              <a:buAutoNum type="arabicPeriod"/>
            </a:pPr>
            <a:r>
              <a:rPr lang="en-US" sz="2000" dirty="0"/>
              <a:t>Split up into 4-6 person Scrum teams, identify a Scrum Master, select a adjective/noun team name (i.e. Brown Bears, Backrow Bobcats, etc.)</a:t>
            </a:r>
          </a:p>
          <a:p>
            <a:pPr marL="914400" lvl="1" indent="-457200" algn="l">
              <a:spcBef>
                <a:spcPts val="0"/>
              </a:spcBef>
              <a:buFont typeface="Wingdings" panose="05000000000000000000" pitchFamily="2" charset="2"/>
              <a:buChar char="§"/>
            </a:pPr>
            <a:r>
              <a:rPr lang="en-US" dirty="0"/>
              <a:t>Make sure that the team has a mix of programming experience levels</a:t>
            </a:r>
          </a:p>
          <a:p>
            <a:pPr marL="914400" lvl="1" indent="-457200" algn="l">
              <a:spcBef>
                <a:spcPts val="0"/>
              </a:spcBef>
              <a:buFont typeface="Wingdings" panose="05000000000000000000" pitchFamily="2" charset="2"/>
              <a:buChar char="§"/>
            </a:pPr>
            <a:r>
              <a:rPr lang="en-US" dirty="0"/>
              <a:t>Co-locate your team</a:t>
            </a:r>
          </a:p>
          <a:p>
            <a:pPr marL="914400" lvl="1" indent="-457200" algn="l">
              <a:spcBef>
                <a:spcPts val="0"/>
              </a:spcBef>
              <a:buFont typeface="Wingdings" panose="05000000000000000000" pitchFamily="2" charset="2"/>
              <a:buChar char="§"/>
            </a:pPr>
            <a:r>
              <a:rPr lang="en-US" dirty="0"/>
              <a:t>Add your team name to your name card</a:t>
            </a:r>
          </a:p>
          <a:p>
            <a:pPr marL="457200" indent="-457200" algn="l">
              <a:spcBef>
                <a:spcPts val="1200"/>
              </a:spcBef>
              <a:buFont typeface="+mj-lt"/>
              <a:buAutoNum type="arabicPeriod"/>
            </a:pPr>
            <a:r>
              <a:rPr lang="en-US" sz="2000" dirty="0"/>
              <a:t>Work with the members of your Scrum Team to:</a:t>
            </a:r>
          </a:p>
          <a:p>
            <a:pPr marL="914400" lvl="1" indent="-457200" algn="l">
              <a:spcBef>
                <a:spcPts val="0"/>
              </a:spcBef>
              <a:buFont typeface="+mj-lt"/>
              <a:buAutoNum type="alphaUcPeriod"/>
            </a:pPr>
            <a:r>
              <a:rPr lang="en-US" dirty="0"/>
              <a:t>Review &amp; Verify Sprint 1 Planning Understanding and Commitment</a:t>
            </a:r>
          </a:p>
          <a:p>
            <a:pPr marL="914400" lvl="1" indent="-457200" algn="l">
              <a:spcBef>
                <a:spcPts val="0"/>
              </a:spcBef>
              <a:buFont typeface="+mj-lt"/>
              <a:buAutoNum type="alphaUcPeriod"/>
            </a:pPr>
            <a:r>
              <a:rPr lang="en-US" dirty="0"/>
              <a:t>Install and verify Java SDK</a:t>
            </a:r>
          </a:p>
          <a:p>
            <a:pPr marL="914400" lvl="1" indent="-457200" algn="l">
              <a:spcBef>
                <a:spcPts val="0"/>
              </a:spcBef>
              <a:buFont typeface="+mj-lt"/>
              <a:buAutoNum type="alphaUcPeriod"/>
            </a:pPr>
            <a:r>
              <a:rPr lang="en-US" dirty="0"/>
              <a:t>Install Visual Studio Code… or other preferred text editor</a:t>
            </a:r>
          </a:p>
          <a:p>
            <a:pPr marL="914400" lvl="1" indent="-457200" algn="l">
              <a:spcBef>
                <a:spcPts val="0"/>
              </a:spcBef>
              <a:buFont typeface="+mj-lt"/>
              <a:buAutoNum type="alphaUcPeriod"/>
            </a:pPr>
            <a:r>
              <a:rPr lang="en-US" dirty="0"/>
              <a:t>BMI Calculator Plus coding together</a:t>
            </a:r>
          </a:p>
          <a:p>
            <a:pPr marL="914400" lvl="1" indent="-457200" algn="l">
              <a:spcBef>
                <a:spcPts val="0"/>
              </a:spcBef>
              <a:buFont typeface="+mj-lt"/>
              <a:buAutoNum type="alphaUcPeriod"/>
            </a:pPr>
            <a:endParaRPr lang="en-US" dirty="0"/>
          </a:p>
          <a:p>
            <a:pPr marL="457200" indent="-457200" algn="l">
              <a:spcBef>
                <a:spcPts val="0"/>
              </a:spcBef>
              <a:buFont typeface="+mj-lt"/>
              <a:buAutoNum type="arabicPeriod"/>
            </a:pPr>
            <a:r>
              <a:rPr lang="en-US" sz="2000" dirty="0"/>
              <a:t>Daily Scrum and Report Out starting at 3:05</a:t>
            </a:r>
          </a:p>
        </p:txBody>
      </p:sp>
    </p:spTree>
    <p:extLst>
      <p:ext uri="{BB962C8B-B14F-4D97-AF65-F5344CB8AC3E}">
        <p14:creationId xmlns:p14="http://schemas.microsoft.com/office/powerpoint/2010/main" val="334090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4684E-8309-4209-8AEF-C8BA9FE476C3}"/>
              </a:ext>
            </a:extLst>
          </p:cNvPr>
          <p:cNvPicPr>
            <a:picLocks noChangeAspect="1"/>
          </p:cNvPicPr>
          <p:nvPr/>
        </p:nvPicPr>
        <p:blipFill>
          <a:blip r:embed="rId3"/>
          <a:stretch>
            <a:fillRect/>
          </a:stretch>
        </p:blipFill>
        <p:spPr>
          <a:xfrm>
            <a:off x="6680792" y="1304692"/>
            <a:ext cx="4602666" cy="4248615"/>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a:t>
            </a:r>
            <a:r>
              <a:rPr lang="en-US" sz="2000" dirty="0">
                <a:hlinkClick r:id="rId4"/>
              </a:rPr>
              <a:t>[link]</a:t>
            </a:r>
            <a:endParaRPr lang="en-US" sz="2000" dirty="0"/>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8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 (and UML)</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474" y="2064701"/>
            <a:ext cx="10013049" cy="807019"/>
          </a:xfrm>
        </p:spPr>
        <p:txBody>
          <a:bodyPr anchor="ctr">
            <a:noAutofit/>
          </a:bodyPr>
          <a:lstStyle/>
          <a:p>
            <a:r>
              <a:rPr lang="en-US" sz="4800" dirty="0"/>
              <a:t>BMI Calculator Plus</a:t>
            </a:r>
          </a:p>
        </p:txBody>
      </p:sp>
      <p:pic>
        <p:nvPicPr>
          <p:cNvPr id="4" name="Picture 3">
            <a:extLst>
              <a:ext uri="{FF2B5EF4-FFF2-40B4-BE49-F238E27FC236}">
                <a16:creationId xmlns:a16="http://schemas.microsoft.com/office/drawing/2014/main" id="{9C76F5E6-3C36-48E7-8B3C-3254A5F5DBC0}"/>
              </a:ext>
            </a:extLst>
          </p:cNvPr>
          <p:cNvPicPr>
            <a:picLocks noChangeAspect="1"/>
          </p:cNvPicPr>
          <p:nvPr/>
        </p:nvPicPr>
        <p:blipFill>
          <a:blip r:embed="rId3"/>
          <a:stretch>
            <a:fillRect/>
          </a:stretch>
        </p:blipFill>
        <p:spPr>
          <a:xfrm>
            <a:off x="1804987" y="3289770"/>
            <a:ext cx="8582025" cy="2143125"/>
          </a:xfrm>
          <a:prstGeom prst="rect">
            <a:avLst/>
          </a:prstGeom>
        </p:spPr>
      </p:pic>
    </p:spTree>
    <p:extLst>
      <p:ext uri="{BB962C8B-B14F-4D97-AF65-F5344CB8AC3E}">
        <p14:creationId xmlns:p14="http://schemas.microsoft.com/office/powerpoint/2010/main" val="198348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004-AEC1-4D2F-8A7E-370FDC8B4F59}"/>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000"/>
              <a:t>BMI Calculator Plus – UML</a:t>
            </a:r>
          </a:p>
        </p:txBody>
      </p:sp>
      <p:pic>
        <p:nvPicPr>
          <p:cNvPr id="5" name="Picture 4" descr="A close up of text on a whiteboard&#10;&#10;Description automatically generated">
            <a:extLst>
              <a:ext uri="{FF2B5EF4-FFF2-40B4-BE49-F238E27FC236}">
                <a16:creationId xmlns:a16="http://schemas.microsoft.com/office/drawing/2014/main" id="{209B76B0-D4A0-4841-8811-CF57C2FCF540}"/>
              </a:ext>
            </a:extLst>
          </p:cNvPr>
          <p:cNvPicPr>
            <a:picLocks noChangeAspect="1"/>
          </p:cNvPicPr>
          <p:nvPr/>
        </p:nvPicPr>
        <p:blipFill rotWithShape="1">
          <a:blip r:embed="rId3">
            <a:extLst>
              <a:ext uri="{28A0092B-C50C-407E-A947-70E740481C1C}">
                <a14:useLocalDpi xmlns:a14="http://schemas.microsoft.com/office/drawing/2010/main" val="0"/>
              </a:ext>
            </a:extLst>
          </a:blip>
          <a:srcRect r="5741"/>
          <a:stretch/>
        </p:blipFill>
        <p:spPr>
          <a:xfrm>
            <a:off x="1" y="10"/>
            <a:ext cx="4654296" cy="6857990"/>
          </a:xfrm>
          <a:prstGeom prst="rect">
            <a:avLst/>
          </a:prstGeom>
        </p:spPr>
      </p:pic>
    </p:spTree>
    <p:extLst>
      <p:ext uri="{BB962C8B-B14F-4D97-AF65-F5344CB8AC3E}">
        <p14:creationId xmlns:p14="http://schemas.microsoft.com/office/powerpoint/2010/main" val="71992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Daily Scrum and Report Out starting at 3:10</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Scrum Master stand up, give your name, your team name, and briefly answer the </a:t>
            </a:r>
            <a:r>
              <a:rPr lang="en-US" sz="2400"/>
              <a:t>following questions:</a:t>
            </a:r>
            <a:endParaRPr lang="en-US" sz="2400" dirty="0"/>
          </a:p>
          <a:p>
            <a:pPr marL="514350" indent="-514350">
              <a:buFont typeface="+mj-lt"/>
              <a:buAutoNum type="alphaLcParenR"/>
            </a:pPr>
            <a:r>
              <a:rPr lang="en-US" sz="2400" dirty="0"/>
              <a:t>What did you accomplish since the last meeting?</a:t>
            </a:r>
          </a:p>
          <a:p>
            <a:pPr marL="514350" indent="-514350">
              <a:buFont typeface="+mj-lt"/>
              <a:buAutoNum type="alphaLcParenR"/>
            </a:pPr>
            <a:r>
              <a:rPr lang="en-US" sz="2400" dirty="0"/>
              <a:t>What will you working on until the next meeting?</a:t>
            </a:r>
          </a:p>
          <a:p>
            <a:pPr marL="514350" indent="-514350">
              <a:buFont typeface="+mj-lt"/>
              <a:buAutoNum type="alphaLcParenR"/>
            </a:pPr>
            <a:r>
              <a:rPr lang="en-US" sz="2400" dirty="0"/>
              <a:t>Is the team committed to completing the Sprint 1 assignments? All/Most/Some</a:t>
            </a:r>
          </a:p>
          <a:p>
            <a:pPr marL="514350" indent="-514350">
              <a:buFont typeface="+mj-lt"/>
              <a:buAutoNum type="alphaLcParenR"/>
            </a:pPr>
            <a:r>
              <a:rPr lang="en-US" sz="2400" u="sng" dirty="0"/>
              <a:t>What is getting in your way or keeping you from completing the assignments?</a:t>
            </a:r>
          </a:p>
          <a:p>
            <a:pPr marL="0" indent="0">
              <a:buNone/>
            </a:pPr>
            <a:endParaRPr lang="en-US" sz="2000" dirty="0"/>
          </a:p>
        </p:txBody>
      </p:sp>
    </p:spTree>
    <p:extLst>
      <p:ext uri="{BB962C8B-B14F-4D97-AF65-F5344CB8AC3E}">
        <p14:creationId xmlns:p14="http://schemas.microsoft.com/office/powerpoint/2010/main" val="185002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The Agile Manifesto</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82995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Q&amp;A: Syllabus Overview</a:t>
            </a:r>
          </a:p>
        </p:txBody>
      </p:sp>
    </p:spTree>
    <p:extLst>
      <p:ext uri="{BB962C8B-B14F-4D97-AF65-F5344CB8AC3E}">
        <p14:creationId xmlns:p14="http://schemas.microsoft.com/office/powerpoint/2010/main" val="166188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2462" y="3025490"/>
            <a:ext cx="9587075" cy="807019"/>
          </a:xfrm>
        </p:spPr>
        <p:txBody>
          <a:bodyPr anchor="ctr">
            <a:normAutofit fontScale="90000"/>
          </a:bodyPr>
          <a:lstStyle/>
          <a:p>
            <a:r>
              <a:rPr lang="en-US" sz="4800" dirty="0"/>
              <a:t>Discussion: Object-Oriented Programming </a:t>
            </a:r>
            <a:br>
              <a:rPr lang="en-US" sz="4800" dirty="0"/>
            </a:br>
            <a:r>
              <a:rPr lang="en-US" sz="4800" dirty="0"/>
              <a:t>Concepts &amp; Practices</a:t>
            </a:r>
          </a:p>
        </p:txBody>
      </p:sp>
    </p:spTree>
    <p:extLst>
      <p:ext uri="{BB962C8B-B14F-4D97-AF65-F5344CB8AC3E}">
        <p14:creationId xmlns:p14="http://schemas.microsoft.com/office/powerpoint/2010/main" val="139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Define object-oriented programming (OOP)</a:t>
            </a:r>
          </a:p>
          <a:p>
            <a:pPr marL="457200" indent="-457200">
              <a:buFont typeface="+mj-lt"/>
              <a:buAutoNum type="arabicPeriod"/>
            </a:pPr>
            <a:r>
              <a:rPr lang="en-US" sz="2000" dirty="0"/>
              <a:t>Review object-oriented languages, history, and adoption</a:t>
            </a:r>
          </a:p>
          <a:p>
            <a:pPr marL="457200" indent="-457200">
              <a:buFont typeface="+mj-lt"/>
              <a:buAutoNum type="arabicPeriod"/>
            </a:pPr>
            <a:r>
              <a:rPr lang="en-US" sz="2000" dirty="0"/>
              <a:t>Demonstrate object-oriented programming concepts</a:t>
            </a:r>
          </a:p>
          <a:p>
            <a:pPr marL="457200" indent="-457200">
              <a:buFont typeface="+mj-lt"/>
              <a:buAutoNum type="arabicPeriod"/>
            </a:pPr>
            <a:r>
              <a:rPr lang="en-US" sz="2000" dirty="0"/>
              <a:t>Distinguish between a class and an object</a:t>
            </a:r>
          </a:p>
          <a:p>
            <a:pPr marL="457200" indent="-457200">
              <a:buFont typeface="+mj-lt"/>
              <a:buAutoNum type="arabicPeriod"/>
            </a:pPr>
            <a:r>
              <a:rPr lang="en-US" sz="2000" dirty="0"/>
              <a:t>Identify the three primary (and several related)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mc:AlternateContent xmlns:mc="http://schemas.openxmlformats.org/markup-compatibility/2006" xmlns:p14="http://schemas.microsoft.com/office/powerpoint/2010/main">
    <mc:Choice Requires="p14">
      <p:transition spd="slow" p14:dur="2000" advTm="118914"/>
    </mc:Choice>
    <mc:Fallback xmlns="">
      <p:transition spd="slow" advTm="1189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Identify the “Big Three” Object-Oriented Concepts</a:t>
            </a:r>
          </a:p>
        </p:txBody>
      </p:sp>
      <p:sp>
        <p:nvSpPr>
          <p:cNvPr id="3" name="Content Placeholder 2"/>
          <p:cNvSpPr>
            <a:spLocks noGrp="1"/>
          </p:cNvSpPr>
          <p:nvPr>
            <p:ph idx="1"/>
          </p:nvPr>
        </p:nvSpPr>
        <p:spPr>
          <a:xfrm>
            <a:off x="838200" y="1458154"/>
            <a:ext cx="10622974" cy="4567506"/>
          </a:xfrm>
        </p:spPr>
        <p:txBody>
          <a:bodyPr>
            <a:noAutofit/>
          </a:bodyPr>
          <a:lstStyle/>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mc:AlternateContent xmlns:mc="http://schemas.openxmlformats.org/markup-compatibility/2006" xmlns:p14="http://schemas.microsoft.com/office/powerpoint/2010/main">
    <mc:Choice Requires="p14">
      <p:transition spd="slow" p14:dur="2000" advTm="158693"/>
    </mc:Choice>
    <mc:Fallback xmlns="">
      <p:transition spd="slow" advTm="158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Discussion: How to Be a </a:t>
            </a:r>
            <a:br>
              <a:rPr lang="en-US" sz="4800" dirty="0"/>
            </a:br>
            <a:r>
              <a:rPr lang="en-US" sz="4800" dirty="0"/>
              <a:t>Successful Programmer</a:t>
            </a:r>
          </a:p>
        </p:txBody>
      </p:sp>
    </p:spTree>
    <p:extLst>
      <p:ext uri="{BB962C8B-B14F-4D97-AF65-F5344CB8AC3E}">
        <p14:creationId xmlns:p14="http://schemas.microsoft.com/office/powerpoint/2010/main" val="148037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Discussion: Scrum &amp; Scrum Roles</a:t>
            </a:r>
          </a:p>
        </p:txBody>
      </p:sp>
    </p:spTree>
    <p:extLst>
      <p:ext uri="{BB962C8B-B14F-4D97-AF65-F5344CB8AC3E}">
        <p14:creationId xmlns:p14="http://schemas.microsoft.com/office/powerpoint/2010/main" val="186615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B5CA-B7E4-41A8-A034-C822BB8F7D63}"/>
              </a:ext>
            </a:extLst>
          </p:cNvPr>
          <p:cNvSpPr>
            <a:spLocks noGrp="1"/>
          </p:cNvSpPr>
          <p:nvPr>
            <p:ph type="title"/>
          </p:nvPr>
        </p:nvSpPr>
        <p:spPr>
          <a:xfrm>
            <a:off x="838200" y="365125"/>
            <a:ext cx="10515600" cy="1325563"/>
          </a:xfrm>
        </p:spPr>
        <p:txBody>
          <a:bodyPr/>
          <a:lstStyle/>
          <a:p>
            <a:r>
              <a:rPr lang="en-US" dirty="0"/>
              <a:t>Scrum Roles </a:t>
            </a:r>
            <a:br>
              <a:rPr lang="en-US" dirty="0"/>
            </a:br>
            <a:r>
              <a:rPr lang="en-US" sz="3200" dirty="0"/>
              <a:t>from Introduction to Scrum - 7 Minutes YouTube video </a:t>
            </a:r>
            <a:r>
              <a:rPr lang="en-US" sz="3200" dirty="0">
                <a:hlinkClick r:id="rId3"/>
              </a:rPr>
              <a:t>[link]</a:t>
            </a:r>
            <a:endParaRPr lang="en-US" sz="3200" dirty="0"/>
          </a:p>
        </p:txBody>
      </p:sp>
      <p:pic>
        <p:nvPicPr>
          <p:cNvPr id="4" name="Picture 3">
            <a:extLst>
              <a:ext uri="{FF2B5EF4-FFF2-40B4-BE49-F238E27FC236}">
                <a16:creationId xmlns:a16="http://schemas.microsoft.com/office/drawing/2014/main" id="{443F4D2A-A464-486B-869D-13414E9D7409}"/>
              </a:ext>
            </a:extLst>
          </p:cNvPr>
          <p:cNvPicPr>
            <a:picLocks noChangeAspect="1"/>
          </p:cNvPicPr>
          <p:nvPr/>
        </p:nvPicPr>
        <p:blipFill>
          <a:blip r:embed="rId4"/>
          <a:stretch>
            <a:fillRect/>
          </a:stretch>
        </p:blipFill>
        <p:spPr>
          <a:xfrm>
            <a:off x="1359293" y="1690688"/>
            <a:ext cx="9473413" cy="5051002"/>
          </a:xfrm>
          <a:prstGeom prst="rect">
            <a:avLst/>
          </a:prstGeom>
        </p:spPr>
      </p:pic>
    </p:spTree>
    <p:extLst>
      <p:ext uri="{BB962C8B-B14F-4D97-AF65-F5344CB8AC3E}">
        <p14:creationId xmlns:p14="http://schemas.microsoft.com/office/powerpoint/2010/main" val="4190561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1051</Words>
  <Application>Microsoft Office PowerPoint</Application>
  <PresentationFormat>Widescreen</PresentationFormat>
  <Paragraphs>129</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Object-Oriented Programming Discussion, Lecture, &amp; Lab Eric Pogue</vt:lpstr>
      <vt:lpstr>The Agile Manifesto</vt:lpstr>
      <vt:lpstr>Q&amp;A: Syllabus Overview</vt:lpstr>
      <vt:lpstr>Discussion: Object-Oriented Programming  Concepts &amp; Practices</vt:lpstr>
      <vt:lpstr>Topics</vt:lpstr>
      <vt:lpstr>Identify the “Big Three” Object-Oriented Concepts</vt:lpstr>
      <vt:lpstr>Discussion: How to Be a  Successful Programmer</vt:lpstr>
      <vt:lpstr>Discussion: Scrum &amp; Scrum Roles</vt:lpstr>
      <vt:lpstr>Scrum Roles  from Introduction to Scrum - 7 Minutes YouTube video [link]</vt:lpstr>
      <vt:lpstr>Scrum &amp; Scrum Roles – Sprint Planning</vt:lpstr>
      <vt:lpstr>Lab</vt:lpstr>
      <vt:lpstr>Java Development Environment Overview</vt:lpstr>
      <vt:lpstr>Composition &amp; Aggregation (and UML)</vt:lpstr>
      <vt:lpstr>BMI Calculator Plus</vt:lpstr>
      <vt:lpstr>BMI Calculator Plus – UML</vt:lpstr>
      <vt:lpstr>Daily Scrum and Report Out starting at 3:10</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Eric Pogue</dc:creator>
  <cp:lastModifiedBy>Eric Pogue</cp:lastModifiedBy>
  <cp:revision>13</cp:revision>
  <dcterms:created xsi:type="dcterms:W3CDTF">2019-01-14T15:53:15Z</dcterms:created>
  <dcterms:modified xsi:type="dcterms:W3CDTF">2019-01-17T17:32:15Z</dcterms:modified>
</cp:coreProperties>
</file>