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30" r:id="rId5"/>
    <p:sldId id="289" r:id="rId6"/>
    <p:sldId id="338" r:id="rId7"/>
    <p:sldId id="373" r:id="rId8"/>
    <p:sldId id="374" r:id="rId9"/>
    <p:sldId id="375" r:id="rId10"/>
    <p:sldId id="376" r:id="rId11"/>
    <p:sldId id="377" r:id="rId12"/>
    <p:sldId id="368" r:id="rId13"/>
    <p:sldId id="379" r:id="rId14"/>
    <p:sldId id="378"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6448" autoAdjust="0"/>
  </p:normalViewPr>
  <p:slideViewPr>
    <p:cSldViewPr snapToGrid="0">
      <p:cViewPr varScale="1">
        <p:scale>
          <a:sx n="153" d="100"/>
          <a:sy n="153" d="100"/>
        </p:scale>
        <p:origin x="2776" y="9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8/30/2018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775705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58426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1005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91746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endParaRPr lang="en-US" sz="1000" dirty="0"/>
          </a:p>
          <a:p>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13588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dirty="0"/>
          </a:p>
          <a:p>
            <a:r>
              <a:rPr lang="en-US" sz="1000" i="1" u="sng" dirty="0"/>
              <a:t>Delegation</a:t>
            </a:r>
            <a:r>
              <a:rPr lang="en-US" sz="1000" dirty="0"/>
              <a:t> (chain of command; ask an object to do something, which tells something else to do that thing)</a:t>
            </a:r>
          </a:p>
          <a:p>
            <a:r>
              <a:rPr lang="en-US" sz="1000" dirty="0"/>
              <a:t>Example of the Delegation pattern</a:t>
            </a:r>
          </a:p>
          <a:p>
            <a:r>
              <a:rPr lang="en-US" sz="1000" dirty="0"/>
              <a:t>In this example, we have software for managing inventory for a manufacturer who makes classroom furniture. We have a variety of writing surfaces that consist of parts. We want to print out our inventory of parts.</a:t>
            </a:r>
          </a:p>
          <a:p>
            <a:endParaRPr lang="en-US" sz="1000" dirty="0"/>
          </a:p>
          <a:p>
            <a:r>
              <a:rPr lang="en-US" sz="1000" dirty="0"/>
              <a:t>class Part {</a:t>
            </a:r>
          </a:p>
          <a:p>
            <a:r>
              <a:rPr lang="en-US" sz="1000" dirty="0"/>
              <a:t> }</a:t>
            </a:r>
          </a:p>
          <a:p>
            <a:r>
              <a:rPr lang="en-US" sz="1000" dirty="0"/>
              <a:t>class </a:t>
            </a:r>
            <a:r>
              <a:rPr lang="en-US" sz="1000" dirty="0" err="1"/>
              <a:t>WritingSurface</a:t>
            </a:r>
            <a:r>
              <a:rPr lang="en-US" sz="1000" dirty="0"/>
              <a:t> {</a:t>
            </a:r>
          </a:p>
          <a:p>
            <a:r>
              <a:rPr lang="en-US" sz="1000" dirty="0"/>
              <a:t>	private Part[] parts;</a:t>
            </a:r>
          </a:p>
          <a:p>
            <a:r>
              <a:rPr lang="en-US" sz="1000" dirty="0"/>
              <a:t>	public Part[] </a:t>
            </a:r>
            <a:r>
              <a:rPr lang="en-US" sz="1000" dirty="0" err="1"/>
              <a:t>listParts</a:t>
            </a:r>
            <a:r>
              <a:rPr lang="en-US" sz="1000" dirty="0"/>
              <a:t>() {</a:t>
            </a:r>
          </a:p>
          <a:p>
            <a:r>
              <a:rPr lang="en-US" sz="1000" dirty="0"/>
              <a:t>	}</a:t>
            </a:r>
          </a:p>
          <a:p>
            <a:r>
              <a:rPr lang="en-US" sz="1000" dirty="0"/>
              <a:t>}</a:t>
            </a:r>
          </a:p>
          <a:p>
            <a:r>
              <a:rPr lang="en-US" sz="1000" dirty="0"/>
              <a:t>[[Left up to interested reader to complete… or ask for the code.]]</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403198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91034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41014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8/30/2018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Patterns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mc:AlternateContent xmlns:mc="http://schemas.openxmlformats.org/markup-compatibility/2006" xmlns:p14="http://schemas.microsoft.com/office/powerpoint/2010/main">
    <mc:Choice Requires="p14">
      <p:transition spd="slow" p14:dur="2000" advTm="6840"/>
    </mc:Choice>
    <mc:Fallback xmlns="">
      <p:transition spd="slow" advTm="68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a:t>
            </a:r>
            <a:r>
              <a:rPr lang="en-US" sz="2000" u="sng" dirty="0"/>
              <a:t>Patterns</a:t>
            </a:r>
            <a:r>
              <a:rPr lang="en-US" sz="2000" dirty="0"/>
              <a:t>, and Principles</a:t>
            </a:r>
          </a:p>
          <a:p>
            <a:pPr marL="457200" indent="-457200">
              <a:buFont typeface="+mj-lt"/>
              <a:buAutoNum type="arabicPeriod"/>
            </a:pPr>
            <a:r>
              <a:rPr lang="en-US" sz="2000" dirty="0"/>
              <a:t>Defined Design Patterns </a:t>
            </a:r>
          </a:p>
          <a:p>
            <a:pPr marL="457200" indent="-457200">
              <a:buFont typeface="+mj-lt"/>
              <a:buAutoNum type="arabicPeriod"/>
            </a:pPr>
            <a:r>
              <a:rPr lang="en-US" sz="2000" dirty="0"/>
              <a:t>Identify Singleton Pattern</a:t>
            </a:r>
          </a:p>
          <a:p>
            <a:pPr marL="457200" indent="-457200">
              <a:buFont typeface="+mj-lt"/>
              <a:buAutoNum type="arabicPeriod"/>
            </a:pPr>
            <a:r>
              <a:rPr lang="en-US" sz="2000" dirty="0"/>
              <a:t>Identify Factory Pattern</a:t>
            </a:r>
          </a:p>
          <a:p>
            <a:pPr marL="457200" indent="-457200">
              <a:buFont typeface="+mj-lt"/>
              <a:buAutoNum type="arabicPeriod"/>
            </a:pPr>
            <a:r>
              <a:rPr lang="en-US" sz="2000" dirty="0"/>
              <a:t>Identify Delegation Pattern</a:t>
            </a:r>
          </a:p>
          <a:p>
            <a:pPr marL="457200" indent="-457200">
              <a:buFont typeface="+mj-lt"/>
              <a:buAutoNum type="arabicPeriod"/>
            </a:pPr>
            <a:r>
              <a:rPr lang="en-US" sz="2000" dirty="0"/>
              <a:t>Identify Model-View-Controller Pattern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2808992768"/>
      </p:ext>
    </p:extLst>
  </p:cSld>
  <p:clrMapOvr>
    <a:masterClrMapping/>
  </p:clrMapOvr>
  <mc:AlternateContent xmlns:mc="http://schemas.openxmlformats.org/markup-compatibility/2006" xmlns:p14="http://schemas.microsoft.com/office/powerpoint/2010/main">
    <mc:Choice Requires="p14">
      <p:transition spd="slow" p14:dur="2000" advTm="57691"/>
    </mc:Choice>
    <mc:Fallback xmlns="">
      <p:transition spd="slow" advTm="5769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Patterns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2137860637"/>
      </p:ext>
    </p:extLst>
  </p:cSld>
  <p:clrMapOvr>
    <a:masterClrMapping/>
  </p:clrMapOvr>
  <mc:AlternateContent xmlns:mc="http://schemas.openxmlformats.org/markup-compatibility/2006" xmlns:p14="http://schemas.microsoft.com/office/powerpoint/2010/main">
    <mc:Choice Requires="p14">
      <p:transition spd="slow" p14:dur="2000" advTm="6840"/>
    </mc:Choice>
    <mc:Fallback xmlns="">
      <p:transition spd="slow" advTm="68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a:t>
            </a:r>
            <a:r>
              <a:rPr lang="en-US" sz="2000" u="sng" dirty="0"/>
              <a:t>Patterns</a:t>
            </a:r>
            <a:r>
              <a:rPr lang="en-US" sz="2000" dirty="0"/>
              <a:t>, and Principles</a:t>
            </a:r>
          </a:p>
          <a:p>
            <a:pPr marL="457200" indent="-457200">
              <a:buFont typeface="+mj-lt"/>
              <a:buAutoNum type="arabicPeriod"/>
            </a:pPr>
            <a:r>
              <a:rPr lang="en-US" sz="2000" dirty="0"/>
              <a:t>Defined Design Patterns </a:t>
            </a:r>
          </a:p>
          <a:p>
            <a:pPr marL="457200" indent="-457200">
              <a:buFont typeface="+mj-lt"/>
              <a:buAutoNum type="arabicPeriod"/>
            </a:pPr>
            <a:r>
              <a:rPr lang="en-US" sz="2000" dirty="0"/>
              <a:t>Identify Singleton Pattern</a:t>
            </a:r>
          </a:p>
          <a:p>
            <a:pPr marL="457200" indent="-457200">
              <a:buFont typeface="+mj-lt"/>
              <a:buAutoNum type="arabicPeriod"/>
            </a:pPr>
            <a:r>
              <a:rPr lang="en-US" sz="2000" dirty="0"/>
              <a:t>Identify Factory Pattern</a:t>
            </a:r>
          </a:p>
          <a:p>
            <a:pPr marL="457200" indent="-457200">
              <a:buFont typeface="+mj-lt"/>
              <a:buAutoNum type="arabicPeriod"/>
            </a:pPr>
            <a:r>
              <a:rPr lang="en-US" sz="2000" dirty="0"/>
              <a:t>Identify Delegation Pattern</a:t>
            </a:r>
          </a:p>
          <a:p>
            <a:pPr marL="457200" indent="-457200">
              <a:buFont typeface="+mj-lt"/>
              <a:buAutoNum type="arabicPeriod"/>
            </a:pPr>
            <a:r>
              <a:rPr lang="en-US" sz="2000" dirty="0"/>
              <a:t>Identify Model-View-Controller Pattern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mc:AlternateContent xmlns:mc="http://schemas.openxmlformats.org/markup-compatibility/2006" xmlns:p14="http://schemas.microsoft.com/office/powerpoint/2010/main">
    <mc:Choice Requires="p14">
      <p:transition spd="slow" p14:dur="2000" advTm="57691"/>
    </mc:Choice>
    <mc:Fallback xmlns="">
      <p:transition spd="slow" advTm="576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spcBef>
                <a:spcPts val="1800"/>
              </a:spcBef>
              <a:buFont typeface="Wingdings" panose="05000000000000000000" pitchFamily="2" charset="2"/>
              <a:buChar char="§"/>
            </a:pPr>
            <a:r>
              <a:rPr lang="en-US" sz="2000" u="sng" dirty="0"/>
              <a:t>Concepts</a:t>
            </a:r>
            <a:r>
              <a:rPr lang="en-US" sz="2000" dirty="0"/>
              <a:t> – powerful features that are indispensable to modern software development</a:t>
            </a:r>
          </a:p>
          <a:p>
            <a:pPr>
              <a:spcBef>
                <a:spcPts val="1800"/>
              </a:spcBef>
              <a:buFont typeface="Wingdings" panose="05000000000000000000" pitchFamily="2" charset="2"/>
              <a:buChar char="§"/>
            </a:pPr>
            <a:r>
              <a:rPr lang="en-US" sz="2000" u="sng" dirty="0"/>
              <a:t>Practices</a:t>
            </a:r>
            <a:r>
              <a:rPr lang="en-US" sz="2000" dirty="0"/>
              <a:t> – everyday activities that software developers perform in order to delivery quality products utilizing key Concepts</a:t>
            </a:r>
          </a:p>
          <a:p>
            <a:pPr>
              <a:spcBef>
                <a:spcPts val="1800"/>
              </a:spcBef>
              <a:buFont typeface="Wingdings" panose="05000000000000000000" pitchFamily="2" charset="2"/>
              <a:buChar char="§"/>
            </a:pPr>
            <a:r>
              <a:rPr lang="en-US" sz="2000" u="sng" dirty="0"/>
              <a:t>Patterns</a:t>
            </a:r>
            <a:r>
              <a:rPr lang="en-US" sz="2000" dirty="0"/>
              <a:t> – tried-and-true templates for forging powerful relationships between classes</a:t>
            </a:r>
          </a:p>
          <a:p>
            <a:pPr>
              <a:spcBef>
                <a:spcPts val="1800"/>
              </a:spcBef>
              <a:buFont typeface="Wingdings" panose="05000000000000000000" pitchFamily="2" charset="2"/>
              <a:buChar char="§"/>
            </a:pPr>
            <a:r>
              <a:rPr lang="en-US" sz="2000" u="sng" dirty="0"/>
              <a:t>Principles</a:t>
            </a:r>
            <a:r>
              <a:rPr lang="en-US" sz="2000" dirty="0"/>
              <a:t> – guidelines that help you determine what classes are needed and how they should work together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mc:AlternateContent xmlns:mc="http://schemas.openxmlformats.org/markup-compatibility/2006" xmlns:p14="http://schemas.microsoft.com/office/powerpoint/2010/main">
    <mc:Choice Requires="p14">
      <p:transition spd="slow" p14:dur="2000" advTm="85120"/>
    </mc:Choice>
    <mc:Fallback xmlns="">
      <p:transition spd="slow" advTm="851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 20+ total in “Design Patterns” book</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087"/>
          </a:xfrm>
        </p:spPr>
        <p:txBody>
          <a:bodyPr>
            <a:normAutofit/>
          </a:bodyPr>
          <a:lstStyle/>
          <a:p>
            <a:r>
              <a:rPr lang="en-US" sz="3600" dirty="0"/>
              <a:t>Recap </a:t>
            </a:r>
          </a:p>
        </p:txBody>
      </p:sp>
      <p:sp>
        <p:nvSpPr>
          <p:cNvPr id="3" name="Content Placeholder 2"/>
          <p:cNvSpPr>
            <a:spLocks noGrp="1"/>
          </p:cNvSpPr>
          <p:nvPr>
            <p:ph idx="1"/>
          </p:nvPr>
        </p:nvSpPr>
        <p:spPr>
          <a:xfrm>
            <a:off x="838200" y="1558212"/>
            <a:ext cx="10515600" cy="4618751"/>
          </a:xfrm>
        </p:spPr>
        <p:txBody>
          <a:bodyPr>
            <a:normAutofit/>
          </a:bodyPr>
          <a:lstStyle/>
          <a:p>
            <a:pPr marL="0" indent="0">
              <a:buNone/>
            </a:pPr>
            <a:r>
              <a:rPr lang="en-US" sz="2000" dirty="0"/>
              <a:t>“Each Pattern describes a problem which occurs over and over in our environment, and then describes the core of the solution to that problem, in such a way that you can used the solution a million times over, without ever doing it the same way twice.” –Christopher Alexander (Architect)</a:t>
            </a:r>
          </a:p>
          <a:p>
            <a:pPr marL="0" indent="0">
              <a:spcBef>
                <a:spcPts val="1800"/>
              </a:spcBef>
              <a:buNone/>
            </a:pPr>
            <a:r>
              <a:rPr lang="en-US" sz="2000" dirty="0"/>
              <a:t>“Design Patterns: Elements of Reusable Object-Oriented Software” – THE Book</a:t>
            </a:r>
          </a:p>
          <a:p>
            <a:pPr marL="0" indent="0">
              <a:spcBef>
                <a:spcPts val="1800"/>
              </a:spcBef>
              <a:buNone/>
            </a:pPr>
            <a:r>
              <a:rPr lang="en-US" sz="2000" dirty="0"/>
              <a:t>Common Patterns Include:</a:t>
            </a:r>
          </a:p>
          <a:p>
            <a:pPr>
              <a:spcBef>
                <a:spcPts val="1200"/>
              </a:spcBef>
            </a:pPr>
            <a:r>
              <a:rPr lang="en-US" sz="2000" dirty="0"/>
              <a:t>Singleton</a:t>
            </a:r>
          </a:p>
          <a:p>
            <a:pPr>
              <a:spcBef>
                <a:spcPts val="1200"/>
              </a:spcBef>
            </a:pPr>
            <a:r>
              <a:rPr lang="en-US" sz="2000" dirty="0"/>
              <a:t>Factory</a:t>
            </a:r>
          </a:p>
          <a:p>
            <a:pPr>
              <a:spcBef>
                <a:spcPts val="1200"/>
              </a:spcBef>
            </a:pPr>
            <a:r>
              <a:rPr lang="en-US" sz="2000" dirty="0"/>
              <a:t>Delegation</a:t>
            </a:r>
          </a:p>
          <a:p>
            <a:pPr>
              <a:spcBef>
                <a:spcPts val="1200"/>
              </a:spcBef>
            </a:pPr>
            <a:r>
              <a:rPr lang="en-US" sz="2000" dirty="0"/>
              <a:t>Model-View-Controller</a:t>
            </a:r>
          </a:p>
          <a:p>
            <a:pPr>
              <a:spcBef>
                <a:spcPts val="1200"/>
              </a:spcBef>
            </a:pPr>
            <a:r>
              <a:rPr lang="en-US" sz="2000" dirty="0"/>
              <a:t>Others</a:t>
            </a:r>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p:txBody>
      </p:sp>
    </p:spTree>
    <p:extLst>
      <p:ext uri="{BB962C8B-B14F-4D97-AF65-F5344CB8AC3E}">
        <p14:creationId xmlns:p14="http://schemas.microsoft.com/office/powerpoint/2010/main" val="3702787759"/>
      </p:ext>
    </p:extLst>
  </p:cSld>
  <p:clrMapOvr>
    <a:masterClrMapping/>
  </p:clrMapOvr>
  <mc:AlternateContent xmlns:mc="http://schemas.openxmlformats.org/markup-compatibility/2006" xmlns:p14="http://schemas.microsoft.com/office/powerpoint/2010/main">
    <mc:Choice Requires="p14">
      <p:transition spd="slow" p14:dur="2000" advTm="48409"/>
    </mc:Choice>
    <mc:Fallback xmlns="">
      <p:transition spd="slow" advTm="4840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6190</TotalTime>
  <Words>959</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Object-Oriented Programming Patterns</vt:lpstr>
      <vt:lpstr>Topics</vt:lpstr>
      <vt:lpstr>Object-Oriented Programming [link]</vt:lpstr>
      <vt:lpstr>Object-Oriented Design Patterns </vt:lpstr>
      <vt:lpstr>Singleton Design Pattern</vt:lpstr>
      <vt:lpstr>Factory Design Pattern</vt:lpstr>
      <vt:lpstr>Delegation Design Pattern</vt:lpstr>
      <vt:lpstr>Model-View-Controller</vt:lpstr>
      <vt:lpstr>Recap </vt:lpstr>
      <vt:lpstr>Topics</vt:lpstr>
      <vt:lpstr>Object-Oriented Programming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258</cp:revision>
  <cp:lastPrinted>2017-03-18T17:25:45Z</cp:lastPrinted>
  <dcterms:created xsi:type="dcterms:W3CDTF">2016-08-15T18:20:40Z</dcterms:created>
  <dcterms:modified xsi:type="dcterms:W3CDTF">2018-08-30T18:40:10Z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