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5" r:id="rId2"/>
    <p:sldId id="272" r:id="rId3"/>
    <p:sldId id="512" r:id="rId4"/>
    <p:sldId id="306" r:id="rId5"/>
    <p:sldId id="260" r:id="rId6"/>
    <p:sldId id="261" r:id="rId7"/>
    <p:sldId id="262" r:id="rId8"/>
    <p:sldId id="264" r:id="rId9"/>
    <p:sldId id="311" r:id="rId10"/>
    <p:sldId id="503" r:id="rId11"/>
    <p:sldId id="313" r:id="rId12"/>
    <p:sldId id="511" r:id="rId13"/>
    <p:sldId id="315" r:id="rId14"/>
    <p:sldId id="271" r:id="rId15"/>
    <p:sldId id="257" r:id="rId16"/>
    <p:sldId id="504" r:id="rId17"/>
    <p:sldId id="258" r:id="rId18"/>
    <p:sldId id="505" r:id="rId19"/>
    <p:sldId id="506" r:id="rId20"/>
    <p:sldId id="507" r:id="rId21"/>
    <p:sldId id="508" r:id="rId22"/>
    <p:sldId id="509" r:id="rId23"/>
    <p:sldId id="273" r:id="rId24"/>
    <p:sldId id="282" r:id="rId25"/>
    <p:sldId id="274" r:id="rId26"/>
    <p:sldId id="284" r:id="rId27"/>
    <p:sldId id="279" r:id="rId28"/>
    <p:sldId id="283" r:id="rId29"/>
    <p:sldId id="277" r:id="rId30"/>
    <p:sldId id="266" r:id="rId31"/>
    <p:sldId id="278" r:id="rId32"/>
    <p:sldId id="269" r:id="rId33"/>
    <p:sldId id="270" r:id="rId34"/>
    <p:sldId id="510"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1" autoAdjust="0"/>
    <p:restoredTop sz="60646" autoAdjust="0"/>
  </p:normalViewPr>
  <p:slideViewPr>
    <p:cSldViewPr snapToGrid="0">
      <p:cViewPr varScale="1">
        <p:scale>
          <a:sx n="86" d="100"/>
          <a:sy n="86" d="100"/>
        </p:scale>
        <p:origin x="21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4327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420980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opportunity to give introductions will come after the syllabus overview.</a:t>
            </a:r>
          </a:p>
          <a:p>
            <a:endParaRPr lang="en-US" dirty="0"/>
          </a:p>
          <a:p>
            <a:r>
              <a:rPr lang="en-US" dirty="0"/>
              <a:t>I would like to start our Lab time around 1:45 today… please help me keep us on track.</a:t>
            </a:r>
          </a:p>
          <a:p>
            <a:endParaRPr lang="en-US" dirty="0"/>
          </a:p>
          <a:p>
            <a:r>
              <a:rPr lang="en-US" dirty="0"/>
              <a:t>We will optionally take a 10 minute break at some point.</a:t>
            </a:r>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3900269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was kind of “hippy-</a:t>
            </a:r>
            <a:r>
              <a:rPr lang="en-US" sz="1200" dirty="0" err="1"/>
              <a:t>ish</a:t>
            </a:r>
            <a:r>
              <a:rPr lang="en-US" sz="1200" dirty="0"/>
              <a:t>” and egalitarian in its day… quite controversial in its day</a:t>
            </a:r>
          </a:p>
          <a:p>
            <a:r>
              <a:rPr lang="en-US" sz="1200" dirty="0"/>
              <a:t>“Everyone is a team member and is responsible for the work getting done”… we don’t need no titles or positions… self-organizing… we will make our own commitments… transparency (let’s share the information)… flexible/organic teams, organic architecture (minimal documentation/standards)… no contracts (let’s talk it over)</a:t>
            </a:r>
          </a:p>
          <a:p>
            <a:endParaRPr lang="en-US" sz="1200" dirty="0"/>
          </a:p>
          <a:p>
            <a:r>
              <a:rPr lang="en-US" sz="1200" dirty="0"/>
              <a:t>The flip side:</a:t>
            </a:r>
          </a:p>
          <a:p>
            <a:pPr marL="171450" indent="-171450">
              <a:buFont typeface="Arial" panose="020B0604020202020204" pitchFamily="34" charset="0"/>
              <a:buChar char="•"/>
            </a:pPr>
            <a:r>
              <a:rPr lang="en-US" sz="1200" dirty="0"/>
              <a:t>We will actively and voluntarily play important roles on our team</a:t>
            </a:r>
          </a:p>
          <a:p>
            <a:pPr marL="171450" indent="-171450">
              <a:buFont typeface="Arial" panose="020B0604020202020204" pitchFamily="34" charset="0"/>
              <a:buChar char="•"/>
            </a:pPr>
            <a:r>
              <a:rPr lang="en-US" sz="1200" dirty="0"/>
              <a:t>The rules (rituals) that we do have… we WILL follow</a:t>
            </a:r>
          </a:p>
          <a:p>
            <a:pPr marL="171450" indent="-171450">
              <a:buFont typeface="Arial" panose="020B0604020202020204" pitchFamily="34" charset="0"/>
              <a:buChar char="•"/>
            </a:pPr>
            <a:r>
              <a:rPr lang="en-US" sz="1200" dirty="0"/>
              <a:t>We will create, demo, and release working software/products</a:t>
            </a:r>
          </a:p>
          <a:p>
            <a:pPr marL="171450" indent="-171450">
              <a:buFont typeface="Arial" panose="020B0604020202020204" pitchFamily="34" charset="0"/>
              <a:buChar char="•"/>
            </a:pPr>
            <a:r>
              <a:rPr lang="en-US" sz="1200" dirty="0"/>
              <a:t>We will utilize practical processes, tools, documentation, and planning</a:t>
            </a:r>
          </a:p>
          <a:p>
            <a:pPr marL="171450" indent="-171450">
              <a:buFont typeface="Arial" panose="020B0604020202020204" pitchFamily="34" charset="0"/>
              <a:buChar char="•"/>
            </a:pPr>
            <a:r>
              <a:rPr lang="en-US" sz="1200" dirty="0"/>
              <a:t>When we make commitments, we will live up to those commitments… as a team (“No winners on a losing team, and no losers on a winning team”)</a:t>
            </a:r>
          </a:p>
          <a:p>
            <a:pPr marL="171450" indent="-171450">
              <a:buFont typeface="Arial" panose="020B0604020202020204" pitchFamily="34" charset="0"/>
              <a:buChar char="•"/>
            </a:pPr>
            <a:r>
              <a:rPr lang="en-US" sz="1200" dirty="0"/>
              <a:t>We will be responsive and continuously improve (Retrospectives)</a:t>
            </a:r>
          </a:p>
          <a:p>
            <a:pPr marL="171450" indent="-171450">
              <a:buFont typeface="Arial" panose="020B0604020202020204" pitchFamily="34" charset="0"/>
              <a:buChar char="•"/>
            </a:pPr>
            <a:r>
              <a:rPr lang="en-US" sz="1200" dirty="0"/>
              <a:t>We will be transparent with how WE work and share our information</a:t>
            </a:r>
          </a:p>
          <a:p>
            <a:endParaRPr lang="en-US" sz="1200" dirty="0"/>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1536471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Hand out name tags and introduction forms before Syllabus Overview</a:t>
            </a:r>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2400084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me to tell you a story about Bob Parsons who I worked for at Parsons Technology when we get to the section on DNS… Domain Name Services</a:t>
            </a:r>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644302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21</a:t>
            </a:fld>
            <a:endParaRPr lang="en-US"/>
          </a:p>
        </p:txBody>
      </p:sp>
    </p:spTree>
    <p:extLst>
      <p:ext uri="{BB962C8B-B14F-4D97-AF65-F5344CB8AC3E}">
        <p14:creationId xmlns:p14="http://schemas.microsoft.com/office/powerpoint/2010/main" val="2315836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Optimism, good natured humor, and effectively working together is immensely important to delivering good software… and likely equally important to delivering just about any quality product</a:t>
            </a:r>
          </a:p>
          <a:p>
            <a:endParaRPr lang="en-US" sz="1000" dirty="0"/>
          </a:p>
          <a:p>
            <a:r>
              <a:rPr lang="en-US" sz="1000" dirty="0"/>
              <a:t>Even if you don’t intend to be a professional software developer, many of the things that we learn will be valuable in related areas. </a:t>
            </a:r>
          </a:p>
          <a:p>
            <a:endParaRPr lang="en-US" sz="1000" dirty="0"/>
          </a:p>
          <a:p>
            <a:r>
              <a:rPr lang="en-US" sz="1000" dirty="0" err="1"/>
              <a:t>Soooo</a:t>
            </a:r>
            <a:r>
              <a:rPr lang="en-US" sz="1000" dirty="0"/>
              <a:t>… We have 16 weeks to learn something valuable and interesting. Let’s enjoy our time together and make the most out of it.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80363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3900269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opportunity to give introductions will come after the syllabus overview.</a:t>
            </a:r>
          </a:p>
          <a:p>
            <a:endParaRPr lang="en-US" dirty="0"/>
          </a:p>
          <a:p>
            <a:r>
              <a:rPr lang="en-US" dirty="0"/>
              <a:t>Lab Time needs to start no later than </a:t>
            </a:r>
            <a:r>
              <a:rPr lang="en-US"/>
              <a:t>2:40 today… please help me keep us on track</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23</a:t>
            </a:fld>
            <a:endParaRPr lang="en-US"/>
          </a:p>
        </p:txBody>
      </p:sp>
    </p:spTree>
    <p:extLst>
      <p:ext uri="{BB962C8B-B14F-4D97-AF65-F5344CB8AC3E}">
        <p14:creationId xmlns:p14="http://schemas.microsoft.com/office/powerpoint/2010/main" val="443237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Hand out name tags and introduction forms before Syllabus Overview</a:t>
            </a:r>
          </a:p>
        </p:txBody>
      </p:sp>
      <p:sp>
        <p:nvSpPr>
          <p:cNvPr id="4" name="Slide Number Placeholder 3"/>
          <p:cNvSpPr>
            <a:spLocks noGrp="1"/>
          </p:cNvSpPr>
          <p:nvPr>
            <p:ph type="sldNum" sz="quarter" idx="10"/>
          </p:nvPr>
        </p:nvSpPr>
        <p:spPr/>
        <p:txBody>
          <a:bodyPr/>
          <a:lstStyle/>
          <a:p>
            <a:fld id="{23B99BB9-C7F6-43B3-A122-46088ABB36FB}" type="slidenum">
              <a:rPr lang="en-US" smtClean="0"/>
              <a:t>24</a:t>
            </a:fld>
            <a:endParaRPr lang="en-US"/>
          </a:p>
        </p:txBody>
      </p:sp>
    </p:spTree>
    <p:extLst>
      <p:ext uri="{BB962C8B-B14F-4D97-AF65-F5344CB8AC3E}">
        <p14:creationId xmlns:p14="http://schemas.microsoft.com/office/powerpoint/2010/main" val="3513014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Optimism, good natured humor, and effectively working together is immensely important to delivering good software… and likely equally important to delivering just about any quality product</a:t>
            </a:r>
          </a:p>
          <a:p>
            <a:endParaRPr lang="en-US" sz="1000" dirty="0"/>
          </a:p>
          <a:p>
            <a:r>
              <a:rPr lang="en-US" sz="1000" dirty="0"/>
              <a:t>Even if you don’t intend to be a professional software developer, many of the things that we learn will be valuable in related areas. </a:t>
            </a:r>
          </a:p>
          <a:p>
            <a:endParaRPr lang="en-US" sz="1000" dirty="0"/>
          </a:p>
          <a:p>
            <a:r>
              <a:rPr lang="en-US" sz="1000" dirty="0" err="1"/>
              <a:t>Soooo</a:t>
            </a:r>
            <a:r>
              <a:rPr lang="en-US" sz="1000" dirty="0"/>
              <a:t>… We have 16 weeks to learn something valuable and interesting. Let’s enjoy our time together and make the most out of it.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461292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26</a:t>
            </a:fld>
            <a:endParaRPr lang="en-US"/>
          </a:p>
        </p:txBody>
      </p:sp>
    </p:spTree>
    <p:extLst>
      <p:ext uri="{BB962C8B-B14F-4D97-AF65-F5344CB8AC3E}">
        <p14:creationId xmlns:p14="http://schemas.microsoft.com/office/powerpoint/2010/main" val="525392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Getting ready for next week… Get this set up for yourself this week by compiling and running “HelloWorld”.</a:t>
            </a:r>
          </a:p>
          <a:p>
            <a:endParaRPr lang="en-US" sz="1000" dirty="0"/>
          </a:p>
          <a:p>
            <a:r>
              <a:rPr lang="en-US" sz="1000" dirty="0"/>
              <a:t>I will be using the Microsoft Code Editor and the command line Java JDK to review and grade your assignments. Make CERTAIN that the assignments you submit compile an run in these environments. Lets start by submitting a single .java file for at least the first two weeks. Then we will consider extending our practices. </a:t>
            </a:r>
          </a:p>
          <a:p>
            <a:endParaRPr lang="en-US" sz="1000" dirty="0"/>
          </a:p>
          <a:p>
            <a:r>
              <a:rPr lang="en-US" sz="1000" dirty="0"/>
              <a:t>I will be compiling your applications with the standard </a:t>
            </a:r>
            <a:r>
              <a:rPr lang="en-US" sz="1000" dirty="0" err="1"/>
              <a:t>javac</a:t>
            </a:r>
            <a:r>
              <a:rPr lang="en-US" sz="1000" dirty="0"/>
              <a:t> and java command line tools. For example, if you submitted a file named “ShapesApp.java”, I would expect:</a:t>
            </a:r>
          </a:p>
          <a:p>
            <a:r>
              <a:rPr lang="en-US" sz="1000" dirty="0"/>
              <a:t>To compile  it with the command “</a:t>
            </a:r>
            <a:r>
              <a:rPr lang="en-US" sz="1000" dirty="0" err="1"/>
              <a:t>javac</a:t>
            </a:r>
            <a:r>
              <a:rPr lang="en-US" sz="1000" dirty="0"/>
              <a:t> .\ShapesApp.java”</a:t>
            </a:r>
          </a:p>
          <a:p>
            <a:r>
              <a:rPr lang="en-US" sz="1000" dirty="0"/>
              <a:t>To run it with the command “java -</a:t>
            </a:r>
            <a:r>
              <a:rPr lang="en-US" sz="1000" dirty="0" err="1"/>
              <a:t>cp</a:t>
            </a:r>
            <a:r>
              <a:rPr lang="en-US" sz="1000" dirty="0"/>
              <a:t> . </a:t>
            </a:r>
            <a:r>
              <a:rPr lang="en-US" sz="1000" dirty="0" err="1"/>
              <a:t>ShapesApp</a:t>
            </a:r>
            <a:r>
              <a:rPr lang="en-US" sz="1000" dirty="0"/>
              <a:t>”</a:t>
            </a:r>
          </a:p>
          <a:p>
            <a:endParaRPr lang="en-US" sz="1000" dirty="0"/>
          </a:p>
          <a:p>
            <a:r>
              <a:rPr lang="en-US" sz="1000" dirty="0"/>
              <a:t>You should test all assignments using this configuration BEFORE you turn them in for review and grading.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378115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Optimism, good natured humor, and effectively working together is immensely important to delivering good software… and likely equally important to delivering just about any quality product</a:t>
            </a:r>
          </a:p>
          <a:p>
            <a:endParaRPr lang="en-US" sz="1000" dirty="0"/>
          </a:p>
          <a:p>
            <a:r>
              <a:rPr lang="en-US" sz="1000" dirty="0"/>
              <a:t>Even if you don’t intend to be a professional software developer, many of the things that we learn will be valuable in related areas. </a:t>
            </a:r>
          </a:p>
          <a:p>
            <a:endParaRPr lang="en-US" sz="1000" dirty="0"/>
          </a:p>
          <a:p>
            <a:r>
              <a:rPr lang="en-US" sz="1000" dirty="0" err="1"/>
              <a:t>Soooo</a:t>
            </a:r>
            <a:r>
              <a:rPr lang="en-US" sz="1000" dirty="0"/>
              <a:t>… We have 16 weeks to learn something valuable and interesting. Let’s enjoy our time together and make the most out of it.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2813715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opportunity to give introductions will come after the syllabus overview.</a:t>
            </a:r>
          </a:p>
          <a:p>
            <a:endParaRPr lang="en-US" dirty="0"/>
          </a:p>
          <a:p>
            <a:r>
              <a:rPr lang="en-US" dirty="0"/>
              <a:t>Lab Time needs to start no later than </a:t>
            </a:r>
            <a:r>
              <a:rPr lang="en-US"/>
              <a:t>2:40 today… please help me keep us on track</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29</a:t>
            </a:fld>
            <a:endParaRPr lang="en-US"/>
          </a:p>
        </p:txBody>
      </p:sp>
    </p:spTree>
    <p:extLst>
      <p:ext uri="{BB962C8B-B14F-4D97-AF65-F5344CB8AC3E}">
        <p14:creationId xmlns:p14="http://schemas.microsoft.com/office/powerpoint/2010/main" val="2523891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opportunity to give introductions will come after the syllabus overview.</a:t>
            </a:r>
          </a:p>
        </p:txBody>
      </p:sp>
      <p:sp>
        <p:nvSpPr>
          <p:cNvPr id="4" name="Slide Number Placeholder 3"/>
          <p:cNvSpPr>
            <a:spLocks noGrp="1"/>
          </p:cNvSpPr>
          <p:nvPr>
            <p:ph type="sldNum" sz="quarter" idx="10"/>
          </p:nvPr>
        </p:nvSpPr>
        <p:spPr/>
        <p:txBody>
          <a:bodyPr/>
          <a:lstStyle/>
          <a:p>
            <a:fld id="{23B99BB9-C7F6-43B3-A122-46088ABB36FB}" type="slidenum">
              <a:rPr lang="en-US" smtClean="0"/>
              <a:t>30</a:t>
            </a:fld>
            <a:endParaRPr lang="en-US"/>
          </a:p>
        </p:txBody>
      </p:sp>
    </p:spTree>
    <p:extLst>
      <p:ext uri="{BB962C8B-B14F-4D97-AF65-F5344CB8AC3E}">
        <p14:creationId xmlns:p14="http://schemas.microsoft.com/office/powerpoint/2010/main" val="266877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16026321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1288533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1654858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26877180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was kind of “hippy-</a:t>
            </a:r>
            <a:r>
              <a:rPr lang="en-US" sz="1200" dirty="0" err="1"/>
              <a:t>ish</a:t>
            </a:r>
            <a:r>
              <a:rPr lang="en-US" sz="1200" dirty="0"/>
              <a:t>” and egalitarian in its day… quite controversial in its day</a:t>
            </a:r>
          </a:p>
          <a:p>
            <a:r>
              <a:rPr lang="en-US" sz="1200" dirty="0"/>
              <a:t>“Everyone is a team member and is responsible for the work getting done”… we don’t need no titles or positions… self-organizing… we will make our own commitments… transparency (let’s share the information)… flexible/organic teams, organic architecture (minimal documentation/standards)… no contracts (let’s talk it over)</a:t>
            </a:r>
          </a:p>
          <a:p>
            <a:endParaRPr lang="en-US" sz="1200" dirty="0"/>
          </a:p>
          <a:p>
            <a:r>
              <a:rPr lang="en-US" sz="1200" dirty="0"/>
              <a:t>The flip side:</a:t>
            </a:r>
          </a:p>
          <a:p>
            <a:pPr marL="171450" indent="-171450">
              <a:buFont typeface="Arial" panose="020B0604020202020204" pitchFamily="34" charset="0"/>
              <a:buChar char="•"/>
            </a:pPr>
            <a:r>
              <a:rPr lang="en-US" sz="1200" dirty="0"/>
              <a:t>We will actively and voluntarily play important roles on our team</a:t>
            </a:r>
          </a:p>
          <a:p>
            <a:pPr marL="171450" indent="-171450">
              <a:buFont typeface="Arial" panose="020B0604020202020204" pitchFamily="34" charset="0"/>
              <a:buChar char="•"/>
            </a:pPr>
            <a:r>
              <a:rPr lang="en-US" sz="1200" dirty="0"/>
              <a:t>The rules (rituals) that we do have… we WILL follow</a:t>
            </a:r>
          </a:p>
          <a:p>
            <a:pPr marL="171450" indent="-171450">
              <a:buFont typeface="Arial" panose="020B0604020202020204" pitchFamily="34" charset="0"/>
              <a:buChar char="•"/>
            </a:pPr>
            <a:r>
              <a:rPr lang="en-US" sz="1200" dirty="0"/>
              <a:t>We will create, demo, and release working software/products</a:t>
            </a:r>
          </a:p>
          <a:p>
            <a:pPr marL="171450" indent="-171450">
              <a:buFont typeface="Arial" panose="020B0604020202020204" pitchFamily="34" charset="0"/>
              <a:buChar char="•"/>
            </a:pPr>
            <a:r>
              <a:rPr lang="en-US" sz="1200" dirty="0"/>
              <a:t>We will utilize practical processes, tools, documentation, and planning</a:t>
            </a:r>
          </a:p>
          <a:p>
            <a:pPr marL="171450" indent="-171450">
              <a:buFont typeface="Arial" panose="020B0604020202020204" pitchFamily="34" charset="0"/>
              <a:buChar char="•"/>
            </a:pPr>
            <a:r>
              <a:rPr lang="en-US" sz="1200" dirty="0"/>
              <a:t>When we make commitments, we will live up to those commitments… as a team (“No winners on a losing team, and no losers on a winning team”)</a:t>
            </a:r>
          </a:p>
          <a:p>
            <a:pPr marL="171450" indent="-171450">
              <a:buFont typeface="Arial" panose="020B0604020202020204" pitchFamily="34" charset="0"/>
              <a:buChar char="•"/>
            </a:pPr>
            <a:r>
              <a:rPr lang="en-US" sz="1200" dirty="0"/>
              <a:t>We will be responsive and continuously improve (Retrospectives)</a:t>
            </a:r>
          </a:p>
          <a:p>
            <a:pPr marL="171450" indent="-171450">
              <a:buFont typeface="Arial" panose="020B0604020202020204" pitchFamily="34" charset="0"/>
              <a:buChar char="•"/>
            </a:pPr>
            <a:r>
              <a:rPr lang="en-US" sz="1200" dirty="0"/>
              <a:t>We will be transparent with how WE work and share our information</a:t>
            </a:r>
          </a:p>
          <a:p>
            <a:endParaRPr lang="en-US" sz="1200" dirty="0"/>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35</a:t>
            </a:fld>
            <a:endParaRPr lang="en-US"/>
          </a:p>
        </p:txBody>
      </p:sp>
    </p:spTree>
    <p:extLst>
      <p:ext uri="{BB962C8B-B14F-4D97-AF65-F5344CB8AC3E}">
        <p14:creationId xmlns:p14="http://schemas.microsoft.com/office/powerpoint/2010/main" val="1654858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Hand out name tags and introduction forms before Syllabus Overview</a:t>
            </a:r>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3731918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644302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2315836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803635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3527094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3791908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1/15/2019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1/15/2019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1/15/2019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1/15/2019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1/15/2019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1/15/2019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1/15/2019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1/15/2019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1/15/2019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1/15/2019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1/15/2019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1/15/2019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92500" lnSpcReduction="10000"/>
          </a:bodyPr>
          <a:lstStyle/>
          <a:p>
            <a:pPr marL="0" indent="0">
              <a:buNone/>
            </a:pPr>
            <a:r>
              <a:rPr lang="en-US" sz="2200" dirty="0"/>
              <a:t>Agenda for Wednesday, January 16 at 12 (noon):</a:t>
            </a:r>
          </a:p>
          <a:p>
            <a:pPr marL="457200" indent="-457200">
              <a:buFont typeface="+mj-lt"/>
              <a:buAutoNum type="arabicPeriod"/>
            </a:pPr>
            <a:r>
              <a:rPr lang="en-US" sz="2200" dirty="0"/>
              <a:t>Welcome!</a:t>
            </a:r>
          </a:p>
          <a:p>
            <a:pPr marL="457200" indent="-457200">
              <a:buFont typeface="+mj-lt"/>
              <a:buAutoNum type="arabicPeriod"/>
            </a:pPr>
            <a:r>
              <a:rPr lang="en-US" sz="2200" dirty="0"/>
              <a:t>Friendly Conversation Topic… let’s make sure that everyone can hear and speak</a:t>
            </a:r>
          </a:p>
          <a:p>
            <a:pPr marL="457200" indent="-457200">
              <a:buFont typeface="+mj-lt"/>
              <a:buAutoNum type="arabicPeriod"/>
            </a:pPr>
            <a:r>
              <a:rPr lang="en-US" sz="2200" dirty="0"/>
              <a:t>Introductions*</a:t>
            </a:r>
          </a:p>
          <a:p>
            <a:pPr marL="457200" indent="-457200">
              <a:buFont typeface="+mj-lt"/>
              <a:buAutoNum type="arabicPeriod"/>
            </a:pPr>
            <a:r>
              <a:rPr lang="en-US" sz="2200" dirty="0"/>
              <a:t>Review Course Syllabus</a:t>
            </a:r>
          </a:p>
          <a:p>
            <a:pPr marL="457200" indent="-457200">
              <a:buFont typeface="+mj-lt"/>
              <a:buAutoNum type="arabicPeriod"/>
            </a:pPr>
            <a:r>
              <a:rPr lang="en-US" sz="2200" dirty="0"/>
              <a:t>Review Weeks 1&amp;2 (Sprint 1) Activities &amp; Assignments</a:t>
            </a:r>
          </a:p>
          <a:p>
            <a:pPr marL="457200" indent="-457200">
              <a:buFont typeface="+mj-lt"/>
              <a:buAutoNum type="arabicPeriod"/>
            </a:pPr>
            <a:r>
              <a:rPr lang="en-US" sz="2200" dirty="0"/>
              <a:t>Review </a:t>
            </a:r>
            <a:r>
              <a:rPr lang="en-US" sz="2200" u="sng" dirty="0"/>
              <a:t>Select</a:t>
            </a:r>
            <a:r>
              <a:rPr lang="en-US" sz="2200" dirty="0"/>
              <a:t> Topics</a:t>
            </a:r>
          </a:p>
          <a:p>
            <a:pPr marL="457200" indent="-457200">
              <a:buFont typeface="+mj-lt"/>
              <a:buAutoNum type="arabicPeriod"/>
            </a:pPr>
            <a:r>
              <a:rPr lang="en-US" sz="2200" dirty="0"/>
              <a:t>Lab… starting no later than 1:45</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lnSpcReduction="10000"/>
          </a:bodyPr>
          <a:lstStyle/>
          <a:p>
            <a:pPr marL="0" indent="0">
              <a:buNone/>
            </a:pPr>
            <a:r>
              <a:rPr lang="en-US" sz="2200" dirty="0"/>
              <a:t>Agenda for Tuesday, January 15 from 2 to 315pm CST:</a:t>
            </a:r>
          </a:p>
          <a:p>
            <a:pPr marL="457200" indent="-457200">
              <a:buFont typeface="+mj-lt"/>
              <a:buAutoNum type="arabicPeriod"/>
            </a:pPr>
            <a:r>
              <a:rPr lang="en-US" sz="2200" dirty="0">
                <a:solidFill>
                  <a:schemeClr val="bg1">
                    <a:lumMod val="75000"/>
                  </a:schemeClr>
                </a:solidFill>
              </a:rPr>
              <a:t>Welcome!</a:t>
            </a:r>
          </a:p>
          <a:p>
            <a:pPr marL="457200" indent="-457200">
              <a:buFont typeface="+mj-lt"/>
              <a:buAutoNum type="arabicPeriod"/>
            </a:pPr>
            <a:r>
              <a:rPr lang="en-US" sz="2200" dirty="0">
                <a:solidFill>
                  <a:schemeClr val="bg1">
                    <a:lumMod val="75000"/>
                  </a:schemeClr>
                </a:solidFill>
              </a:rPr>
              <a:t>Friendly Conversation Topic… let’s make sure that everyone can hear and speak</a:t>
            </a:r>
          </a:p>
          <a:p>
            <a:pPr marL="457200" indent="-457200">
              <a:buFont typeface="+mj-lt"/>
              <a:buAutoNum type="arabicPeriod"/>
            </a:pPr>
            <a:r>
              <a:rPr lang="en-US" sz="2200" dirty="0">
                <a:solidFill>
                  <a:schemeClr val="bg1">
                    <a:lumMod val="75000"/>
                  </a:schemeClr>
                </a:solidFill>
              </a:rPr>
              <a:t>Introductions*</a:t>
            </a:r>
          </a:p>
          <a:p>
            <a:pPr marL="457200" indent="-457200">
              <a:buFont typeface="+mj-lt"/>
              <a:buAutoNum type="arabicPeriod"/>
            </a:pPr>
            <a:r>
              <a:rPr lang="en-US" sz="2200" dirty="0">
                <a:solidFill>
                  <a:schemeClr val="bg1">
                    <a:lumMod val="75000"/>
                  </a:schemeClr>
                </a:solidFill>
              </a:rPr>
              <a:t>Review Course Syllabus</a:t>
            </a:r>
          </a:p>
          <a:p>
            <a:pPr marL="457200" indent="-457200">
              <a:buFont typeface="+mj-lt"/>
              <a:buAutoNum type="arabicPeriod"/>
            </a:pPr>
            <a:r>
              <a:rPr lang="en-US" sz="2200" dirty="0">
                <a:solidFill>
                  <a:schemeClr val="bg1">
                    <a:lumMod val="75000"/>
                  </a:schemeClr>
                </a:solidFill>
              </a:rPr>
              <a:t>Review Weeks 1&amp;2 (Sprint 1) Activities &amp; Assignments</a:t>
            </a:r>
          </a:p>
          <a:p>
            <a:pPr marL="457200" indent="-457200">
              <a:buFont typeface="+mj-lt"/>
              <a:buAutoNum type="arabicPeriod"/>
            </a:pPr>
            <a:r>
              <a:rPr lang="en-US" sz="2200" dirty="0"/>
              <a:t>Lab… starting no later than 2:45</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4992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1839044"/>
          </a:xfrm>
        </p:spPr>
        <p:txBody>
          <a:bodyPr>
            <a:normAutofit/>
          </a:bodyPr>
          <a:lstStyle/>
          <a:p>
            <a:r>
              <a:rPr lang="en-US" sz="4800" dirty="0"/>
              <a:t>Lab</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3190008"/>
            <a:ext cx="10515601" cy="3368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000" u="sng" dirty="0"/>
              <a:t>Lab Activates:</a:t>
            </a:r>
          </a:p>
          <a:p>
            <a:pPr marL="457200" indent="-457200" algn="l">
              <a:spcBef>
                <a:spcPts val="0"/>
              </a:spcBef>
              <a:buFont typeface="+mj-lt"/>
              <a:buAutoNum type="arabicPeriod"/>
            </a:pPr>
            <a:r>
              <a:rPr lang="en-US" sz="2000" dirty="0"/>
              <a:t>Your turn for Introductions</a:t>
            </a:r>
          </a:p>
          <a:p>
            <a:pPr marL="457200" indent="-457200" algn="l">
              <a:spcBef>
                <a:spcPts val="0"/>
              </a:spcBef>
              <a:buFont typeface="+mj-lt"/>
              <a:buAutoNum type="arabicPeriod"/>
            </a:pPr>
            <a:r>
              <a:rPr lang="en-US" sz="2000" dirty="0"/>
              <a:t>Safari Books registration</a:t>
            </a:r>
          </a:p>
          <a:p>
            <a:pPr marL="457200" indent="-457200" algn="l">
              <a:spcBef>
                <a:spcPts val="0"/>
              </a:spcBef>
              <a:buFont typeface="+mj-lt"/>
              <a:buAutoNum type="arabicPeriod"/>
            </a:pPr>
            <a:r>
              <a:rPr lang="en-US" sz="2000" dirty="0"/>
              <a:t>Verify and/or Install Java environment</a:t>
            </a:r>
          </a:p>
          <a:p>
            <a:pPr marL="457200" indent="-457200" algn="l">
              <a:spcBef>
                <a:spcPts val="0"/>
              </a:spcBef>
              <a:buFont typeface="+mj-lt"/>
              <a:buAutoNum type="arabicPeriod"/>
            </a:pPr>
            <a:r>
              <a:rPr lang="en-US" sz="2000" dirty="0"/>
              <a:t>Install Visual Studio Code… or other preferred text editor</a:t>
            </a:r>
          </a:p>
          <a:p>
            <a:pPr marL="457200" indent="-457200" algn="l">
              <a:spcBef>
                <a:spcPts val="0"/>
              </a:spcBef>
              <a:buFont typeface="+mj-lt"/>
              <a:buAutoNum type="arabicPeriod"/>
            </a:pPr>
            <a:r>
              <a:rPr lang="en-US" sz="2000" dirty="0"/>
              <a:t>Hello World or BMI Calculator coding together</a:t>
            </a:r>
          </a:p>
        </p:txBody>
      </p:sp>
    </p:spTree>
    <p:extLst>
      <p:ext uri="{BB962C8B-B14F-4D97-AF65-F5344CB8AC3E}">
        <p14:creationId xmlns:p14="http://schemas.microsoft.com/office/powerpoint/2010/main" val="3340901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F2A8-CA29-4CAF-A1E5-B9AEB3F75CEB}"/>
              </a:ext>
            </a:extLst>
          </p:cNvPr>
          <p:cNvSpPr>
            <a:spLocks noGrp="1"/>
          </p:cNvSpPr>
          <p:nvPr>
            <p:ph type="title"/>
          </p:nvPr>
        </p:nvSpPr>
        <p:spPr/>
        <p:txBody>
          <a:bodyPr/>
          <a:lstStyle/>
          <a:p>
            <a:r>
              <a:rPr lang="en-US" dirty="0"/>
              <a:t>Start Here to Edit</a:t>
            </a:r>
          </a:p>
        </p:txBody>
      </p:sp>
      <p:sp>
        <p:nvSpPr>
          <p:cNvPr id="3" name="Content Placeholder 2">
            <a:extLst>
              <a:ext uri="{FF2B5EF4-FFF2-40B4-BE49-F238E27FC236}">
                <a16:creationId xmlns:a16="http://schemas.microsoft.com/office/drawing/2014/main" id="{8AF49236-F343-44B3-9A08-62160CAC07B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68583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951" y="3025490"/>
            <a:ext cx="10013049" cy="807019"/>
          </a:xfrm>
        </p:spPr>
        <p:txBody>
          <a:bodyPr anchor="ctr">
            <a:noAutofit/>
          </a:bodyPr>
          <a:lstStyle/>
          <a:p>
            <a:r>
              <a:rPr lang="en-US" sz="4800" dirty="0"/>
              <a:t>Wrap-up and </a:t>
            </a:r>
            <a:br>
              <a:rPr lang="en-US" sz="4800" dirty="0"/>
            </a:br>
            <a:r>
              <a:rPr lang="en-US" sz="4800" dirty="0"/>
              <a:t>Final Questions/Comments</a:t>
            </a:r>
          </a:p>
        </p:txBody>
      </p:sp>
    </p:spTree>
    <p:extLst>
      <p:ext uri="{BB962C8B-B14F-4D97-AF65-F5344CB8AC3E}">
        <p14:creationId xmlns:p14="http://schemas.microsoft.com/office/powerpoint/2010/main" val="1650477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&amp; Lecture</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85000" lnSpcReduction="20000"/>
          </a:bodyPr>
          <a:lstStyle/>
          <a:p>
            <a:pPr marL="0" indent="0">
              <a:buNone/>
            </a:pPr>
            <a:r>
              <a:rPr lang="en-US" sz="2200" dirty="0"/>
              <a:t>Agenda for 14 Mar 18 from 12 to 2:30pm CST:</a:t>
            </a:r>
          </a:p>
          <a:p>
            <a:pPr marL="457200" indent="-457200">
              <a:buFont typeface="+mj-lt"/>
              <a:buAutoNum type="arabicPeriod"/>
            </a:pPr>
            <a:r>
              <a:rPr lang="en-US" sz="2200" dirty="0"/>
              <a:t>Welcome</a:t>
            </a:r>
          </a:p>
          <a:p>
            <a:pPr marL="457200" indent="-457200">
              <a:buFont typeface="+mj-lt"/>
              <a:buAutoNum type="arabicPeriod"/>
            </a:pPr>
            <a:r>
              <a:rPr lang="en-US" sz="2200" dirty="0"/>
              <a:t>Friendly Conversation &amp; Good Natured Banter… let’s make sure that everyone can hear and speak in the virtual Join.me meeting</a:t>
            </a:r>
          </a:p>
          <a:p>
            <a:pPr marL="457200" indent="-457200">
              <a:buFont typeface="+mj-lt"/>
              <a:buAutoNum type="arabicPeriod"/>
            </a:pPr>
            <a:r>
              <a:rPr lang="en-US" sz="2200" dirty="0"/>
              <a:t>Introductions*</a:t>
            </a:r>
          </a:p>
          <a:p>
            <a:pPr marL="457200" indent="-457200">
              <a:buFont typeface="+mj-lt"/>
              <a:buAutoNum type="arabicPeriod"/>
            </a:pPr>
            <a:r>
              <a:rPr lang="en-US" sz="2200" dirty="0"/>
              <a:t>Review Course Syllabus</a:t>
            </a:r>
          </a:p>
          <a:p>
            <a:pPr marL="457200" indent="-457200">
              <a:buFont typeface="+mj-lt"/>
              <a:buAutoNum type="arabicPeriod"/>
            </a:pPr>
            <a:r>
              <a:rPr lang="en-US" sz="2200" dirty="0"/>
              <a:t>Your turn for Introductions</a:t>
            </a:r>
          </a:p>
          <a:p>
            <a:pPr marL="457200" indent="-457200">
              <a:buFont typeface="+mj-lt"/>
              <a:buAutoNum type="arabicPeriod"/>
            </a:pPr>
            <a:r>
              <a:rPr lang="en-US" sz="2200" dirty="0"/>
              <a:t>Review Week 1 Activities &amp; Assignment</a:t>
            </a:r>
          </a:p>
          <a:p>
            <a:pPr marL="457200" indent="-457200">
              <a:buFont typeface="+mj-lt"/>
              <a:buAutoNum type="arabicPeriod"/>
            </a:pPr>
            <a:r>
              <a:rPr lang="en-US" sz="2200" dirty="0"/>
              <a:t>Review </a:t>
            </a:r>
            <a:r>
              <a:rPr lang="en-US" sz="2200" u="sng" dirty="0"/>
              <a:t>Selected</a:t>
            </a:r>
            <a:r>
              <a:rPr lang="en-US" sz="2200" dirty="0"/>
              <a:t> Topics &amp; Activities</a:t>
            </a:r>
          </a:p>
          <a:p>
            <a:pPr marL="457200" indent="-457200">
              <a:buFont typeface="+mj-lt"/>
              <a:buAutoNum type="arabicPeriod"/>
            </a:pPr>
            <a:r>
              <a:rPr lang="en-US" sz="2200" dirty="0"/>
              <a:t>Lab Time plus Q&amp;A starting no later than 1:45pm</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discussion time</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Welcome</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231898"/>
            <a:ext cx="10718950" cy="5030679"/>
          </a:xfrm>
        </p:spPr>
        <p:txBody>
          <a:bodyPr>
            <a:normAutofit/>
          </a:bodyPr>
          <a:lstStyle/>
          <a:p>
            <a:pPr marL="0" indent="0">
              <a:spcBef>
                <a:spcPts val="1800"/>
              </a:spcBef>
              <a:buNone/>
            </a:pPr>
            <a:r>
              <a:rPr lang="en-US" sz="2000" dirty="0"/>
              <a:t>This is:</a:t>
            </a:r>
          </a:p>
          <a:p>
            <a:pPr marL="0" indent="0">
              <a:spcBef>
                <a:spcPts val="600"/>
              </a:spcBef>
              <a:buNone/>
            </a:pPr>
            <a:r>
              <a:rPr lang="en-US" sz="2000" dirty="0"/>
              <a:t>	Object-Oriented Programming</a:t>
            </a:r>
          </a:p>
          <a:p>
            <a:pPr marL="0" indent="0">
              <a:spcBef>
                <a:spcPts val="600"/>
              </a:spcBef>
              <a:buNone/>
            </a:pPr>
            <a:r>
              <a:rPr lang="en-US" sz="2000" dirty="0"/>
              <a:t>	Wednesday 12(noon) to 2:30pm CST… live Discussion &amp; Lecture</a:t>
            </a:r>
          </a:p>
          <a:p>
            <a:pPr marL="0" indent="0">
              <a:spcBef>
                <a:spcPts val="600"/>
              </a:spcBef>
              <a:buNone/>
            </a:pPr>
            <a:r>
              <a:rPr lang="en-US" sz="2000" dirty="0"/>
              <a:t>	Virtual</a:t>
            </a:r>
          </a:p>
          <a:p>
            <a:pPr marL="0" indent="0">
              <a:spcBef>
                <a:spcPts val="2400"/>
              </a:spcBef>
              <a:buNone/>
            </a:pPr>
            <a:r>
              <a:rPr lang="en-US" sz="2000" dirty="0"/>
              <a:t>And I am:</a:t>
            </a:r>
          </a:p>
          <a:p>
            <a:pPr marL="0" indent="0">
              <a:spcBef>
                <a:spcPts val="600"/>
              </a:spcBef>
              <a:buNone/>
            </a:pPr>
            <a:r>
              <a:rPr lang="en-US" sz="2000" dirty="0"/>
              <a:t>	Eric Pogue</a:t>
            </a:r>
          </a:p>
          <a:p>
            <a:pPr marL="0" indent="0">
              <a:spcBef>
                <a:spcPts val="600"/>
              </a:spcBef>
              <a:buNone/>
            </a:pPr>
            <a:endParaRPr lang="en-US" sz="2000" dirty="0"/>
          </a:p>
          <a:p>
            <a:pPr marL="0" indent="0">
              <a:spcBef>
                <a:spcPts val="600"/>
              </a:spcBef>
              <a:buNone/>
            </a:pPr>
            <a:endParaRPr lang="en-US" sz="2000" dirty="0"/>
          </a:p>
          <a:p>
            <a:pPr marL="0" indent="0">
              <a:spcBef>
                <a:spcPts val="600"/>
              </a:spcBef>
              <a:buNone/>
            </a:pPr>
            <a:r>
              <a:rPr lang="en-US" sz="2000" dirty="0"/>
              <a:t>Review Welcome Letter**</a:t>
            </a:r>
          </a:p>
          <a:p>
            <a:pPr marL="0" indent="0">
              <a:spcBef>
                <a:spcPts val="600"/>
              </a:spcBef>
              <a:buNone/>
            </a:pPr>
            <a:endParaRPr lang="en-US" sz="2000" dirty="0"/>
          </a:p>
        </p:txBody>
      </p:sp>
    </p:spTree>
    <p:extLst>
      <p:ext uri="{BB962C8B-B14F-4D97-AF65-F5344CB8AC3E}">
        <p14:creationId xmlns:p14="http://schemas.microsoft.com/office/powerpoint/2010/main" val="2221454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Today’s “Friendly Conversation” topic</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3600" dirty="0"/>
              <a:t>The Agile Manifesto</a:t>
            </a:r>
          </a:p>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790338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Introductions</a:t>
            </a:r>
            <a:endParaRPr lang="en-US" sz="3600" b="1" i="1" u="sng" dirty="0"/>
          </a:p>
        </p:txBody>
      </p:sp>
      <p:sp>
        <p:nvSpPr>
          <p:cNvPr id="2" name="Rectangle 1">
            <a:extLst>
              <a:ext uri="{FF2B5EF4-FFF2-40B4-BE49-F238E27FC236}">
                <a16:creationId xmlns:a16="http://schemas.microsoft.com/office/drawing/2014/main" id="{0C326A31-5CBB-4F38-BF58-B6AFC533B019}"/>
              </a:ext>
            </a:extLst>
          </p:cNvPr>
          <p:cNvSpPr/>
          <p:nvPr/>
        </p:nvSpPr>
        <p:spPr>
          <a:xfrm>
            <a:off x="1864929" y="1448636"/>
            <a:ext cx="8462142" cy="4429033"/>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use this discussion forum to introduce yourself and to learn about your classmates.</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a message which includes the following information: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Your Full Name / Preferred Name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little about your Family, Home, and College background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Likely programming environment that you will be utilizing... do you have access to a Windows 10 environment?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Hobby or Special Interest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Top two or three things you would like to get out of this class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couple of times during the week would be most convenient for you to participate in a Live Lecture &amp; Discussion session and/or to meet (virtually) with a small group of classmates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Fun Fact about yourself</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your initial submission by the end of the day Wednesday (11:59pm) and respond to one or more of your classmates' posts by the end of the day Sunday.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894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Introductions</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310556"/>
            <a:ext cx="10882745" cy="5030679"/>
          </a:xfrm>
        </p:spPr>
        <p:txBody>
          <a:bodyPr>
            <a:normAutofit/>
          </a:bodyPr>
          <a:lstStyle/>
          <a:p>
            <a:pPr marL="0" indent="0">
              <a:spcBef>
                <a:spcPts val="1800"/>
              </a:spcBef>
              <a:buNone/>
            </a:pPr>
            <a:r>
              <a:rPr lang="en-US" sz="2000" dirty="0"/>
              <a:t>Full and Preferred Name:</a:t>
            </a:r>
          </a:p>
          <a:p>
            <a:pPr marL="0" indent="0">
              <a:spcBef>
                <a:spcPts val="600"/>
              </a:spcBef>
              <a:buNone/>
            </a:pPr>
            <a:r>
              <a:rPr lang="en-US" sz="2000" dirty="0"/>
              <a:t>	</a:t>
            </a:r>
            <a:r>
              <a:rPr lang="en-US" sz="2000" b="1" dirty="0"/>
              <a:t>Eric Pogue</a:t>
            </a:r>
          </a:p>
          <a:p>
            <a:pPr marL="0" indent="0">
              <a:spcBef>
                <a:spcPts val="600"/>
              </a:spcBef>
              <a:buNone/>
            </a:pPr>
            <a:r>
              <a:rPr lang="en-US" sz="2000" b="1" dirty="0"/>
              <a:t>	Eric, Mr. Pogue, or Professor </a:t>
            </a:r>
          </a:p>
          <a:p>
            <a:pPr marL="0" indent="0">
              <a:spcBef>
                <a:spcPts val="2400"/>
              </a:spcBef>
              <a:buNone/>
            </a:pPr>
            <a:r>
              <a:rPr lang="en-US" sz="2000" dirty="0"/>
              <a:t>Family, Home, College background:</a:t>
            </a:r>
          </a:p>
          <a:p>
            <a:pPr marL="0" indent="0">
              <a:spcBef>
                <a:spcPts val="600"/>
              </a:spcBef>
              <a:buNone/>
            </a:pPr>
            <a:r>
              <a:rPr lang="en-US" sz="2000" dirty="0"/>
              <a:t>	</a:t>
            </a:r>
            <a:r>
              <a:rPr lang="en-US" sz="2000" b="1" dirty="0"/>
              <a:t>Married with five children, recently relocated from Davenport, IA to Chicago area</a:t>
            </a:r>
          </a:p>
          <a:p>
            <a:pPr marL="0" indent="0">
              <a:spcBef>
                <a:spcPts val="600"/>
              </a:spcBef>
              <a:buNone/>
            </a:pPr>
            <a:r>
              <a:rPr lang="en-US" sz="2000" b="1" dirty="0"/>
              <a:t>	Undergraduate in CS and Masters in Business… teaching online/evening for many years</a:t>
            </a:r>
          </a:p>
          <a:p>
            <a:pPr marL="0" indent="0">
              <a:spcBef>
                <a:spcPts val="2400"/>
              </a:spcBef>
              <a:buNone/>
            </a:pPr>
            <a:r>
              <a:rPr lang="en-US" sz="2000" dirty="0"/>
              <a:t>Programming experience:</a:t>
            </a:r>
          </a:p>
          <a:p>
            <a:pPr marL="0" indent="0">
              <a:spcBef>
                <a:spcPts val="600"/>
              </a:spcBef>
              <a:buNone/>
            </a:pPr>
            <a:r>
              <a:rPr lang="en-US" sz="2000" dirty="0"/>
              <a:t>	</a:t>
            </a:r>
            <a:r>
              <a:rPr lang="en-US" sz="2000" b="1" dirty="0"/>
              <a:t>Decades in the industry as a developer, architect, project manager, division manager, 		and vice president of various software development organizations.</a:t>
            </a:r>
          </a:p>
          <a:p>
            <a:pPr marL="0" indent="0">
              <a:spcBef>
                <a:spcPts val="1200"/>
              </a:spcBef>
              <a:buNone/>
            </a:pPr>
            <a:r>
              <a:rPr lang="en-US" sz="2000" b="1" dirty="0"/>
              <a:t>	Part of many teams that have delivered products to ten’s of millions of customers globally</a:t>
            </a:r>
          </a:p>
          <a:p>
            <a:pPr marL="0" indent="0">
              <a:spcBef>
                <a:spcPts val="600"/>
              </a:spcBef>
              <a:buNone/>
            </a:pPr>
            <a:r>
              <a:rPr lang="en-US" sz="2000" b="1" dirty="0"/>
              <a:t>	Parsons Technology, Intuit, The Learning Company,  Jasc Software, and John Deere</a:t>
            </a:r>
          </a:p>
          <a:p>
            <a:pPr marL="0" indent="0">
              <a:spcBef>
                <a:spcPts val="600"/>
              </a:spcBef>
              <a:buNone/>
            </a:pPr>
            <a:r>
              <a:rPr lang="en-US" sz="2000" b="1" dirty="0"/>
              <a:t>	… and most recently working on a startup with my oldest son.</a:t>
            </a:r>
          </a:p>
        </p:txBody>
      </p:sp>
    </p:spTree>
    <p:extLst>
      <p:ext uri="{BB962C8B-B14F-4D97-AF65-F5344CB8AC3E}">
        <p14:creationId xmlns:p14="http://schemas.microsoft.com/office/powerpoint/2010/main" val="34251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Welcome!</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231898"/>
            <a:ext cx="10718950" cy="5030679"/>
          </a:xfrm>
        </p:spPr>
        <p:txBody>
          <a:bodyPr>
            <a:normAutofit/>
          </a:bodyPr>
          <a:lstStyle/>
          <a:p>
            <a:pPr marL="0" indent="0">
              <a:spcBef>
                <a:spcPts val="1800"/>
              </a:spcBef>
              <a:buNone/>
            </a:pPr>
            <a:r>
              <a:rPr lang="en-US" sz="2000" dirty="0"/>
              <a:t>This is:</a:t>
            </a:r>
          </a:p>
          <a:p>
            <a:pPr marL="0" indent="0">
              <a:spcBef>
                <a:spcPts val="600"/>
              </a:spcBef>
              <a:buNone/>
            </a:pPr>
            <a:r>
              <a:rPr lang="en-US" sz="2000" dirty="0"/>
              <a:t>	Object-Oriented Programming</a:t>
            </a:r>
          </a:p>
          <a:p>
            <a:pPr marL="0" indent="0">
              <a:spcBef>
                <a:spcPts val="600"/>
              </a:spcBef>
              <a:buNone/>
            </a:pPr>
            <a:r>
              <a:rPr lang="en-US" sz="2000" dirty="0"/>
              <a:t>	CPSC 24500 - LT1</a:t>
            </a:r>
          </a:p>
          <a:p>
            <a:pPr marL="0" indent="0">
              <a:spcBef>
                <a:spcPts val="2400"/>
              </a:spcBef>
              <a:buNone/>
            </a:pPr>
            <a:r>
              <a:rPr lang="en-US" sz="2000" dirty="0"/>
              <a:t>And I am:</a:t>
            </a:r>
          </a:p>
          <a:p>
            <a:pPr marL="0" indent="0">
              <a:spcBef>
                <a:spcPts val="600"/>
              </a:spcBef>
              <a:buNone/>
            </a:pPr>
            <a:r>
              <a:rPr lang="en-US" sz="2000" dirty="0"/>
              <a:t>	Eric Pogue</a:t>
            </a:r>
          </a:p>
          <a:p>
            <a:pPr marL="0" indent="0">
              <a:spcBef>
                <a:spcPts val="600"/>
              </a:spcBef>
              <a:buNone/>
            </a:pPr>
            <a:endParaRPr lang="en-US" sz="2000" dirty="0"/>
          </a:p>
          <a:p>
            <a:pPr marL="0" indent="0">
              <a:spcBef>
                <a:spcPts val="600"/>
              </a:spcBef>
              <a:buNone/>
            </a:pPr>
            <a:endParaRPr lang="en-US" sz="2000" dirty="0"/>
          </a:p>
          <a:p>
            <a:pPr marL="0" indent="0">
              <a:spcBef>
                <a:spcPts val="600"/>
              </a:spcBef>
              <a:buNone/>
            </a:pPr>
            <a:r>
              <a:rPr lang="en-US" sz="2000" dirty="0"/>
              <a:t>Review Welcome Announcement</a:t>
            </a:r>
          </a:p>
          <a:p>
            <a:pPr marL="0" indent="0">
              <a:spcBef>
                <a:spcPts val="600"/>
              </a:spcBef>
              <a:buNone/>
            </a:pPr>
            <a:endParaRPr lang="en-US" sz="2000" dirty="0"/>
          </a:p>
        </p:txBody>
      </p:sp>
    </p:spTree>
    <p:extLst>
      <p:ext uri="{BB962C8B-B14F-4D97-AF65-F5344CB8AC3E}">
        <p14:creationId xmlns:p14="http://schemas.microsoft.com/office/powerpoint/2010/main" val="2419417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2EBAE23-C749-48AE-9358-5B0FEFDF8667}"/>
              </a:ext>
            </a:extLst>
          </p:cNvPr>
          <p:cNvPicPr>
            <a:picLocks noChangeAspect="1"/>
          </p:cNvPicPr>
          <p:nvPr/>
        </p:nvPicPr>
        <p:blipFill>
          <a:blip r:embed="rId2"/>
          <a:stretch>
            <a:fillRect/>
          </a:stretch>
        </p:blipFill>
        <p:spPr>
          <a:xfrm>
            <a:off x="177110" y="2008834"/>
            <a:ext cx="3105150" cy="2457450"/>
          </a:xfrm>
          <a:prstGeom prst="rect">
            <a:avLst/>
          </a:prstGeom>
        </p:spPr>
      </p:pic>
      <p:pic>
        <p:nvPicPr>
          <p:cNvPr id="5" name="Picture 4">
            <a:extLst>
              <a:ext uri="{FF2B5EF4-FFF2-40B4-BE49-F238E27FC236}">
                <a16:creationId xmlns:a16="http://schemas.microsoft.com/office/drawing/2014/main" id="{445508D6-FCB5-4859-B006-0CB0B87BC1CD}"/>
              </a:ext>
            </a:extLst>
          </p:cNvPr>
          <p:cNvPicPr>
            <a:picLocks noChangeAspect="1"/>
          </p:cNvPicPr>
          <p:nvPr/>
        </p:nvPicPr>
        <p:blipFill>
          <a:blip r:embed="rId3"/>
          <a:stretch>
            <a:fillRect/>
          </a:stretch>
        </p:blipFill>
        <p:spPr>
          <a:xfrm>
            <a:off x="1017638" y="341383"/>
            <a:ext cx="3349113" cy="1781443"/>
          </a:xfrm>
          <a:prstGeom prst="rect">
            <a:avLst/>
          </a:prstGeom>
        </p:spPr>
      </p:pic>
      <p:pic>
        <p:nvPicPr>
          <p:cNvPr id="4" name="Picture 3">
            <a:extLst>
              <a:ext uri="{FF2B5EF4-FFF2-40B4-BE49-F238E27FC236}">
                <a16:creationId xmlns:a16="http://schemas.microsoft.com/office/drawing/2014/main" id="{5B9357A3-D2F0-4205-8A4F-BA6608F315E8}"/>
              </a:ext>
            </a:extLst>
          </p:cNvPr>
          <p:cNvPicPr>
            <a:picLocks noChangeAspect="1"/>
          </p:cNvPicPr>
          <p:nvPr/>
        </p:nvPicPr>
        <p:blipFill>
          <a:blip r:embed="rId4"/>
          <a:stretch>
            <a:fillRect/>
          </a:stretch>
        </p:blipFill>
        <p:spPr>
          <a:xfrm>
            <a:off x="1554955" y="1119423"/>
            <a:ext cx="5743777" cy="1781443"/>
          </a:xfrm>
          <a:prstGeom prst="rect">
            <a:avLst/>
          </a:prstGeom>
        </p:spPr>
      </p:pic>
      <p:pic>
        <p:nvPicPr>
          <p:cNvPr id="6" name="Picture 5">
            <a:extLst>
              <a:ext uri="{FF2B5EF4-FFF2-40B4-BE49-F238E27FC236}">
                <a16:creationId xmlns:a16="http://schemas.microsoft.com/office/drawing/2014/main" id="{58A210C4-5416-48CE-889F-80437356FF40}"/>
              </a:ext>
            </a:extLst>
          </p:cNvPr>
          <p:cNvPicPr>
            <a:picLocks noChangeAspect="1"/>
          </p:cNvPicPr>
          <p:nvPr/>
        </p:nvPicPr>
        <p:blipFill>
          <a:blip r:embed="rId5"/>
          <a:stretch>
            <a:fillRect/>
          </a:stretch>
        </p:blipFill>
        <p:spPr>
          <a:xfrm>
            <a:off x="8645166" y="341383"/>
            <a:ext cx="2799886" cy="3889119"/>
          </a:xfrm>
          <a:prstGeom prst="rect">
            <a:avLst/>
          </a:prstGeom>
          <a:noFill/>
          <a:ln w="12700">
            <a:noFill/>
          </a:ln>
        </p:spPr>
      </p:pic>
      <p:pic>
        <p:nvPicPr>
          <p:cNvPr id="7" name="Picture 6">
            <a:extLst>
              <a:ext uri="{FF2B5EF4-FFF2-40B4-BE49-F238E27FC236}">
                <a16:creationId xmlns:a16="http://schemas.microsoft.com/office/drawing/2014/main" id="{53AB4372-FE60-4185-9F09-BDCA72D625DA}"/>
              </a:ext>
            </a:extLst>
          </p:cNvPr>
          <p:cNvPicPr>
            <a:picLocks noChangeAspect="1"/>
          </p:cNvPicPr>
          <p:nvPr/>
        </p:nvPicPr>
        <p:blipFill>
          <a:blip r:embed="rId6"/>
          <a:stretch>
            <a:fillRect/>
          </a:stretch>
        </p:blipFill>
        <p:spPr>
          <a:xfrm>
            <a:off x="9311369" y="3119327"/>
            <a:ext cx="2799886" cy="3076798"/>
          </a:xfrm>
          <a:prstGeom prst="rect">
            <a:avLst/>
          </a:prstGeom>
        </p:spPr>
      </p:pic>
      <p:pic>
        <p:nvPicPr>
          <p:cNvPr id="8" name="Picture 7">
            <a:extLst>
              <a:ext uri="{FF2B5EF4-FFF2-40B4-BE49-F238E27FC236}">
                <a16:creationId xmlns:a16="http://schemas.microsoft.com/office/drawing/2014/main" id="{C2C4508E-D280-47C4-B77C-9157F2981179}"/>
              </a:ext>
            </a:extLst>
          </p:cNvPr>
          <p:cNvPicPr>
            <a:picLocks noChangeAspect="1"/>
          </p:cNvPicPr>
          <p:nvPr/>
        </p:nvPicPr>
        <p:blipFill rotWithShape="1">
          <a:blip r:embed="rId7"/>
          <a:srcRect t="614"/>
          <a:stretch/>
        </p:blipFill>
        <p:spPr>
          <a:xfrm>
            <a:off x="5957803" y="3237559"/>
            <a:ext cx="2687363" cy="3279058"/>
          </a:xfrm>
          <a:prstGeom prst="rect">
            <a:avLst/>
          </a:prstGeom>
        </p:spPr>
      </p:pic>
      <p:pic>
        <p:nvPicPr>
          <p:cNvPr id="3" name="Picture 2">
            <a:extLst>
              <a:ext uri="{FF2B5EF4-FFF2-40B4-BE49-F238E27FC236}">
                <a16:creationId xmlns:a16="http://schemas.microsoft.com/office/drawing/2014/main" id="{BE95B872-D1D6-433D-A328-CBFBDD752BCD}"/>
              </a:ext>
            </a:extLst>
          </p:cNvPr>
          <p:cNvPicPr>
            <a:picLocks noChangeAspect="1"/>
          </p:cNvPicPr>
          <p:nvPr/>
        </p:nvPicPr>
        <p:blipFill>
          <a:blip r:embed="rId8"/>
          <a:stretch>
            <a:fillRect/>
          </a:stretch>
        </p:blipFill>
        <p:spPr>
          <a:xfrm>
            <a:off x="1416106" y="4109208"/>
            <a:ext cx="4152096" cy="2631239"/>
          </a:xfrm>
          <a:prstGeom prst="rect">
            <a:avLst/>
          </a:prstGeom>
          <a:ln w="19050">
            <a:solidFill>
              <a:schemeClr val="tx1"/>
            </a:solidFill>
          </a:ln>
        </p:spPr>
      </p:pic>
    </p:spTree>
    <p:extLst>
      <p:ext uri="{BB962C8B-B14F-4D97-AF65-F5344CB8AC3E}">
        <p14:creationId xmlns:p14="http://schemas.microsoft.com/office/powerpoint/2010/main" val="718523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Welcome &amp; Introductions</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199" y="1231898"/>
            <a:ext cx="10882745" cy="5030679"/>
          </a:xfrm>
        </p:spPr>
        <p:txBody>
          <a:bodyPr>
            <a:normAutofit fontScale="92500" lnSpcReduction="10000"/>
          </a:bodyPr>
          <a:lstStyle/>
          <a:p>
            <a:pPr marL="0" indent="0">
              <a:spcBef>
                <a:spcPts val="2400"/>
              </a:spcBef>
              <a:buNone/>
            </a:pPr>
            <a:r>
              <a:rPr lang="en-US" sz="2000" dirty="0"/>
              <a:t>Likely programming environment</a:t>
            </a:r>
          </a:p>
          <a:p>
            <a:pPr marL="0" indent="0">
              <a:spcBef>
                <a:spcPts val="600"/>
              </a:spcBef>
              <a:buNone/>
            </a:pPr>
            <a:r>
              <a:rPr lang="en-US" sz="2000" dirty="0"/>
              <a:t>	</a:t>
            </a:r>
            <a:r>
              <a:rPr lang="en-US" sz="2000" b="1" dirty="0"/>
              <a:t>Personal Laptop, Windows 10, Chrome browser, and Visual Studio Code text editor </a:t>
            </a:r>
          </a:p>
          <a:p>
            <a:pPr marL="0" indent="0">
              <a:spcBef>
                <a:spcPts val="2400"/>
              </a:spcBef>
              <a:buNone/>
            </a:pPr>
            <a:r>
              <a:rPr lang="en-US" sz="2000" dirty="0"/>
              <a:t>Hobbies:</a:t>
            </a:r>
          </a:p>
          <a:p>
            <a:pPr marL="0" indent="0">
              <a:spcBef>
                <a:spcPts val="600"/>
              </a:spcBef>
              <a:buNone/>
            </a:pPr>
            <a:r>
              <a:rPr lang="en-US" sz="2000" dirty="0"/>
              <a:t>	</a:t>
            </a:r>
            <a:r>
              <a:rPr lang="en-US" sz="2000" b="1" dirty="0"/>
              <a:t>Wilderness Canoeing &amp; Camping (</a:t>
            </a:r>
            <a:r>
              <a:rPr lang="en-US" sz="2000" b="1" dirty="0" err="1"/>
              <a:t>Quetico</a:t>
            </a:r>
            <a:r>
              <a:rPr lang="en-US" sz="2000" b="1" dirty="0"/>
              <a:t>) and Triathlons</a:t>
            </a:r>
          </a:p>
          <a:p>
            <a:pPr marL="0" indent="0">
              <a:spcBef>
                <a:spcPts val="2400"/>
              </a:spcBef>
              <a:spcAft>
                <a:spcPts val="600"/>
              </a:spcAft>
              <a:buNone/>
            </a:pPr>
            <a:r>
              <a:rPr lang="en-US" sz="2000" dirty="0"/>
              <a:t>Top two or three things that you would like to get out of this class</a:t>
            </a:r>
          </a:p>
          <a:p>
            <a:pPr lvl="2">
              <a:spcBef>
                <a:spcPts val="0"/>
              </a:spcBef>
              <a:buFont typeface="Wingdings" panose="05000000000000000000" pitchFamily="2" charset="2"/>
              <a:buChar char="§"/>
            </a:pPr>
            <a:r>
              <a:rPr lang="en-US" b="1" dirty="0"/>
              <a:t>help each of you be successful in this class </a:t>
            </a:r>
          </a:p>
          <a:p>
            <a:pPr lvl="2">
              <a:spcBef>
                <a:spcPts val="0"/>
              </a:spcBef>
              <a:buFont typeface="Wingdings" panose="05000000000000000000" pitchFamily="2" charset="2"/>
              <a:buChar char="§"/>
            </a:pPr>
            <a:r>
              <a:rPr lang="en-US" b="1" dirty="0"/>
              <a:t>explore software development processes and techniques together and motivate you to look deeper</a:t>
            </a:r>
          </a:p>
          <a:p>
            <a:pPr lvl="2">
              <a:spcBef>
                <a:spcPts val="0"/>
              </a:spcBef>
              <a:buFont typeface="Wingdings" panose="05000000000000000000" pitchFamily="2" charset="2"/>
              <a:buChar char="§"/>
            </a:pPr>
            <a:r>
              <a:rPr lang="en-US" b="1" dirty="0"/>
              <a:t>and for us to find a little enjoyment and fun along the way* </a:t>
            </a:r>
          </a:p>
          <a:p>
            <a:pPr lvl="2">
              <a:spcBef>
                <a:spcPts val="0"/>
              </a:spcBef>
              <a:buFont typeface="Wingdings" panose="05000000000000000000" pitchFamily="2" charset="2"/>
              <a:buChar char="§"/>
            </a:pPr>
            <a:r>
              <a:rPr lang="en-US" b="1" dirty="0"/>
              <a:t>… oh yes, and it would be wonderful if I could help you build something that made you proud during the semester</a:t>
            </a:r>
          </a:p>
          <a:p>
            <a:pPr marL="0" indent="0">
              <a:spcBef>
                <a:spcPts val="2400"/>
              </a:spcBef>
              <a:buNone/>
            </a:pPr>
            <a:r>
              <a:rPr lang="en-US" sz="2000" dirty="0"/>
              <a:t>Fun Fact:</a:t>
            </a:r>
          </a:p>
          <a:p>
            <a:pPr marL="0" indent="0">
              <a:spcBef>
                <a:spcPts val="600"/>
              </a:spcBef>
              <a:buNone/>
            </a:pPr>
            <a:r>
              <a:rPr lang="en-US" sz="2000" dirty="0"/>
              <a:t>	</a:t>
            </a:r>
            <a:r>
              <a:rPr lang="en-US" sz="2000" b="1" dirty="0"/>
              <a:t>At one point I had the very dubious “honor” or being the most traveled John Deere 	employee to India with 40+ trips over a 5-6 year period while setting up the 400+ person 		John Deere Technology Center – India application development organization.</a:t>
            </a:r>
          </a:p>
        </p:txBody>
      </p:sp>
    </p:spTree>
    <p:extLst>
      <p:ext uri="{BB962C8B-B14F-4D97-AF65-F5344CB8AC3E}">
        <p14:creationId xmlns:p14="http://schemas.microsoft.com/office/powerpoint/2010/main" val="709007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18502"/>
          </a:xfrm>
        </p:spPr>
        <p:txBody>
          <a:bodyPr>
            <a:normAutofit/>
          </a:bodyPr>
          <a:lstStyle/>
          <a:p>
            <a:r>
              <a:rPr lang="en-US" sz="4800" dirty="0"/>
              <a:t>Syllabus Overview</a:t>
            </a:r>
          </a:p>
        </p:txBody>
      </p:sp>
    </p:spTree>
    <p:extLst>
      <p:ext uri="{BB962C8B-B14F-4D97-AF65-F5344CB8AC3E}">
        <p14:creationId xmlns:p14="http://schemas.microsoft.com/office/powerpoint/2010/main" val="3135748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&amp; Lecture</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92500" lnSpcReduction="20000"/>
          </a:bodyPr>
          <a:lstStyle/>
          <a:p>
            <a:pPr marL="0" indent="0">
              <a:buNone/>
            </a:pPr>
            <a:r>
              <a:rPr lang="en-US" sz="2200" dirty="0"/>
              <a:t>Agenda for 14 Mar 18 from 12 to 2:30pm CST:</a:t>
            </a:r>
          </a:p>
          <a:p>
            <a:pPr marL="457200" indent="-457200">
              <a:buFont typeface="+mj-lt"/>
              <a:buAutoNum type="arabicPeriod"/>
            </a:pPr>
            <a:r>
              <a:rPr lang="en-US" sz="2200" dirty="0">
                <a:solidFill>
                  <a:schemeClr val="bg1">
                    <a:lumMod val="75000"/>
                  </a:schemeClr>
                </a:solidFill>
              </a:rPr>
              <a:t>Welcome</a:t>
            </a:r>
          </a:p>
          <a:p>
            <a:pPr marL="457200" indent="-457200">
              <a:buFont typeface="+mj-lt"/>
              <a:buAutoNum type="arabicPeriod"/>
            </a:pPr>
            <a:r>
              <a:rPr lang="en-US" sz="2200" dirty="0">
                <a:solidFill>
                  <a:schemeClr val="bg1">
                    <a:lumMod val="75000"/>
                  </a:schemeClr>
                </a:solidFill>
              </a:rPr>
              <a:t>Friendly Conversation &amp; Good Natured Banter… let’s make sure that everyone can hear and speak in the virtual Join.me meeting</a:t>
            </a:r>
          </a:p>
          <a:p>
            <a:pPr marL="457200" indent="-457200">
              <a:buFont typeface="+mj-lt"/>
              <a:buAutoNum type="arabicPeriod"/>
            </a:pPr>
            <a:r>
              <a:rPr lang="en-US" sz="2200" dirty="0">
                <a:solidFill>
                  <a:schemeClr val="bg1">
                    <a:lumMod val="75000"/>
                  </a:schemeClr>
                </a:solidFill>
              </a:rPr>
              <a:t>Introductions*</a:t>
            </a:r>
          </a:p>
          <a:p>
            <a:pPr marL="457200" indent="-457200">
              <a:buFont typeface="+mj-lt"/>
              <a:buAutoNum type="arabicPeriod"/>
            </a:pPr>
            <a:r>
              <a:rPr lang="en-US" sz="2200" dirty="0">
                <a:solidFill>
                  <a:schemeClr val="bg1">
                    <a:lumMod val="75000"/>
                  </a:schemeClr>
                </a:solidFill>
              </a:rPr>
              <a:t>Review Course Syllabus</a:t>
            </a:r>
          </a:p>
          <a:p>
            <a:pPr marL="457200" indent="-457200">
              <a:buFont typeface="+mj-lt"/>
              <a:buAutoNum type="arabicPeriod"/>
            </a:pPr>
            <a:r>
              <a:rPr lang="en-US" sz="2200" dirty="0"/>
              <a:t>Your turn for Introductions</a:t>
            </a:r>
          </a:p>
          <a:p>
            <a:pPr marL="457200" indent="-457200">
              <a:buFont typeface="+mj-lt"/>
              <a:buAutoNum type="arabicPeriod"/>
            </a:pPr>
            <a:r>
              <a:rPr lang="en-US" sz="2200" dirty="0"/>
              <a:t>Review Week 1 Activities &amp; Assignment</a:t>
            </a:r>
          </a:p>
          <a:p>
            <a:pPr marL="457200" indent="-457200">
              <a:buFont typeface="+mj-lt"/>
              <a:buAutoNum type="arabicPeriod"/>
            </a:pPr>
            <a:r>
              <a:rPr lang="en-US" sz="2200" dirty="0"/>
              <a:t>Review </a:t>
            </a:r>
            <a:r>
              <a:rPr lang="en-US" sz="2200" u="sng" dirty="0"/>
              <a:t>Selected</a:t>
            </a:r>
            <a:r>
              <a:rPr lang="en-US" sz="2200" dirty="0"/>
              <a:t> Topics &amp; Activities</a:t>
            </a:r>
          </a:p>
          <a:p>
            <a:pPr marL="457200" indent="-457200">
              <a:buFont typeface="+mj-lt"/>
              <a:buAutoNum type="arabicPeriod"/>
            </a:pPr>
            <a:r>
              <a:rPr lang="en-US" sz="2200" dirty="0"/>
              <a:t>Lab Time plus Q&amp;A starting no later than 1:45pm</a:t>
            </a:r>
          </a:p>
          <a:p>
            <a:pPr marL="457200" indent="-457200">
              <a:buFont typeface="+mj-lt"/>
              <a:buAutoNum type="arabicPeriod"/>
            </a:pPr>
            <a:r>
              <a:rPr lang="en-US" sz="2200" dirty="0"/>
              <a:t>Wrap-up and Final Questions/Comments?</a:t>
            </a:r>
          </a:p>
          <a:p>
            <a:pPr marL="0" indent="0">
              <a:buNone/>
            </a:pPr>
            <a:r>
              <a:rPr lang="en-US" sz="2200" dirty="0"/>
              <a:t>Discussion &amp; Questions welcome at any time… please be present with no phones or email during our discussion time</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3719872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Your Introductions</a:t>
            </a:r>
            <a:endParaRPr lang="en-US" sz="3600" b="1" i="1" u="sng" dirty="0"/>
          </a:p>
        </p:txBody>
      </p:sp>
      <p:sp>
        <p:nvSpPr>
          <p:cNvPr id="2" name="Rectangle 1">
            <a:extLst>
              <a:ext uri="{FF2B5EF4-FFF2-40B4-BE49-F238E27FC236}">
                <a16:creationId xmlns:a16="http://schemas.microsoft.com/office/drawing/2014/main" id="{0C326A31-5CBB-4F38-BF58-B6AFC533B019}"/>
              </a:ext>
            </a:extLst>
          </p:cNvPr>
          <p:cNvSpPr/>
          <p:nvPr/>
        </p:nvSpPr>
        <p:spPr>
          <a:xfrm>
            <a:off x="1864929" y="1448636"/>
            <a:ext cx="8462142" cy="4429033"/>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use this discussion forum to introduce yourself and to learn about your classmates.</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a message which includes the following information: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Your Full Name / Preferred Name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little about your Family, Home, and College background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Likely programming environment that you will be utilizing... do you have access to a Windows 10 environment?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Hobby or Special Interest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Top two or three things you would like to get out of this class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couple of times during the week would be most convenient for you to participate in a Live Lecture &amp; Discussion session and/or to meet (virtually) with a small group of classmates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Fun Fact about yourself</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your initial submission by the end of the day Wednesday (11:59pm) and respond to one or more of your classmates' posts by the end of the day Sunday.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8548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15867"/>
            <a:ext cx="9144000" cy="1426265"/>
          </a:xfrm>
        </p:spPr>
        <p:txBody>
          <a:bodyPr>
            <a:normAutofit/>
          </a:bodyPr>
          <a:lstStyle/>
          <a:p>
            <a:r>
              <a:rPr lang="en-US" sz="4800" dirty="0"/>
              <a:t>Review Week 1 Activities &amp; Assignment</a:t>
            </a:r>
          </a:p>
        </p:txBody>
      </p:sp>
    </p:spTree>
    <p:extLst>
      <p:ext uri="{BB962C8B-B14F-4D97-AF65-F5344CB8AC3E}">
        <p14:creationId xmlns:p14="http://schemas.microsoft.com/office/powerpoint/2010/main" val="3505333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Review Selected Topics &amp; Activities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The following topics are covered in other sessions so we will be very selective about the which portions we cover:</a:t>
            </a:r>
          </a:p>
          <a:p>
            <a:pPr marL="457200" indent="-457200">
              <a:spcBef>
                <a:spcPts val="600"/>
              </a:spcBef>
              <a:buFont typeface="+mj-lt"/>
              <a:buAutoNum type="arabicPeriod"/>
            </a:pPr>
            <a:r>
              <a:rPr lang="en-US" sz="2000" dirty="0"/>
              <a:t>Java Development Environment Overview</a:t>
            </a:r>
          </a:p>
          <a:p>
            <a:pPr marL="457200" indent="-457200">
              <a:spcBef>
                <a:spcPts val="600"/>
              </a:spcBef>
              <a:buFont typeface="+mj-lt"/>
              <a:buAutoNum type="arabicPeriod"/>
            </a:pPr>
            <a:r>
              <a:rPr lang="en-US" sz="2000" dirty="0"/>
              <a:t>Concepts &amp; Practices</a:t>
            </a:r>
          </a:p>
          <a:p>
            <a:pPr marL="457200" indent="-457200">
              <a:spcBef>
                <a:spcPts val="600"/>
              </a:spcBef>
              <a:buFont typeface="+mj-lt"/>
              <a:buAutoNum type="arabicPeriod"/>
            </a:pPr>
            <a:r>
              <a:rPr lang="en-US" sz="2000" dirty="0"/>
              <a:t>Patterns</a:t>
            </a:r>
          </a:p>
          <a:p>
            <a:pPr marL="457200" indent="-457200">
              <a:spcBef>
                <a:spcPts val="600"/>
              </a:spcBef>
              <a:buFont typeface="+mj-lt"/>
              <a:buAutoNum type="arabicPeriod"/>
            </a:pPr>
            <a:r>
              <a:rPr lang="en-US" sz="2000" dirty="0"/>
              <a:t>Principles</a:t>
            </a:r>
          </a:p>
        </p:txBody>
      </p:sp>
    </p:spTree>
    <p:extLst>
      <p:ext uri="{BB962C8B-B14F-4D97-AF65-F5344CB8AC3E}">
        <p14:creationId xmlns:p14="http://schemas.microsoft.com/office/powerpoint/2010/main" val="1266187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Java Development Environment Overview</a:t>
            </a:r>
          </a:p>
        </p:txBody>
      </p:sp>
      <p:sp>
        <p:nvSpPr>
          <p:cNvPr id="7" name="Content Placeholder 2"/>
          <p:cNvSpPr>
            <a:spLocks noGrp="1"/>
          </p:cNvSpPr>
          <p:nvPr>
            <p:ph idx="1"/>
          </p:nvPr>
        </p:nvSpPr>
        <p:spPr>
          <a:xfrm>
            <a:off x="811620" y="1389690"/>
            <a:ext cx="5488171" cy="4208352"/>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from Oracle</a:t>
            </a:r>
          </a:p>
          <a:p>
            <a:pPr>
              <a:buFont typeface="Wingdings" panose="05000000000000000000" pitchFamily="2" charset="2"/>
              <a:buChar char="§"/>
            </a:pPr>
            <a:r>
              <a:rPr lang="en-US" sz="2000" dirty="0"/>
              <a:t>Text Editor (Microsoft Visual Studio Code)</a:t>
            </a:r>
          </a:p>
          <a:p>
            <a:pPr>
              <a:buFont typeface="Wingdings" panose="05000000000000000000" pitchFamily="2" charset="2"/>
              <a:buChar char="§"/>
            </a:pPr>
            <a:endParaRPr lang="en-US" sz="2000" dirty="0"/>
          </a:p>
          <a:p>
            <a:pPr marL="0" indent="0">
              <a:buNone/>
            </a:pPr>
            <a:r>
              <a:rPr lang="en-US" sz="2000" u="sng" dirty="0"/>
              <a:t>Additional Tools:</a:t>
            </a:r>
          </a:p>
          <a:p>
            <a:pPr>
              <a:buFont typeface="Wingdings" panose="05000000000000000000" pitchFamily="2" charset="2"/>
              <a:buChar char="§"/>
            </a:pPr>
            <a:r>
              <a:rPr lang="en-US" sz="2000" dirty="0"/>
              <a:t>Git and GitHub</a:t>
            </a:r>
          </a:p>
          <a:p>
            <a:pPr>
              <a:buFont typeface="Wingdings" panose="05000000000000000000" pitchFamily="2" charset="2"/>
              <a:buChar char="§"/>
            </a:pPr>
            <a:r>
              <a:rPr lang="en-US" sz="2000" dirty="0"/>
              <a:t>Eclipse</a:t>
            </a:r>
          </a:p>
          <a:p>
            <a:pPr>
              <a:buFont typeface="Wingdings" panose="05000000000000000000" pitchFamily="2" charset="2"/>
              <a:buChar char="§"/>
            </a:pPr>
            <a:r>
              <a:rPr lang="en-US" sz="2000" dirty="0"/>
              <a:t>You are welcome to use addition tools, but please don’t make your assignments dependent on those tools.</a:t>
            </a:r>
          </a:p>
          <a:p>
            <a:pPr marL="0" indent="0">
              <a:buNone/>
            </a:pPr>
            <a:endParaRPr lang="en-US" sz="2000" dirty="0"/>
          </a:p>
        </p:txBody>
      </p:sp>
      <p:pic>
        <p:nvPicPr>
          <p:cNvPr id="3" name="Picture 2"/>
          <p:cNvPicPr>
            <a:picLocks noChangeAspect="1"/>
          </p:cNvPicPr>
          <p:nvPr/>
        </p:nvPicPr>
        <p:blipFill>
          <a:blip r:embed="rId3"/>
          <a:stretch>
            <a:fillRect/>
          </a:stretch>
        </p:blipFill>
        <p:spPr>
          <a:xfrm>
            <a:off x="6680792" y="1389690"/>
            <a:ext cx="4114800" cy="4089892"/>
          </a:xfrm>
          <a:prstGeom prst="rect">
            <a:avLst/>
          </a:prstGeom>
        </p:spPr>
      </p:pic>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627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15867"/>
            <a:ext cx="9144000" cy="1426265"/>
          </a:xfrm>
        </p:spPr>
        <p:txBody>
          <a:bodyPr>
            <a:normAutofit/>
          </a:bodyPr>
          <a:lstStyle/>
          <a:p>
            <a:r>
              <a:rPr lang="en-US" sz="4800" dirty="0"/>
              <a:t>Review Selected </a:t>
            </a:r>
            <a:br>
              <a:rPr lang="en-US" sz="4800" dirty="0"/>
            </a:br>
            <a:r>
              <a:rPr lang="en-US" sz="4800" dirty="0"/>
              <a:t>Learning Objectives</a:t>
            </a:r>
          </a:p>
        </p:txBody>
      </p:sp>
    </p:spTree>
    <p:extLst>
      <p:ext uri="{BB962C8B-B14F-4D97-AF65-F5344CB8AC3E}">
        <p14:creationId xmlns:p14="http://schemas.microsoft.com/office/powerpoint/2010/main" val="1031358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&amp; Lecture</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92500" lnSpcReduction="20000"/>
          </a:bodyPr>
          <a:lstStyle/>
          <a:p>
            <a:pPr marL="0" indent="0">
              <a:buNone/>
            </a:pPr>
            <a:r>
              <a:rPr lang="en-US" sz="2200" dirty="0"/>
              <a:t>Agenda for 14 Mar 18 from 12 to 2:30pm CST:</a:t>
            </a:r>
          </a:p>
          <a:p>
            <a:pPr marL="457200" indent="-457200">
              <a:buFont typeface="+mj-lt"/>
              <a:buAutoNum type="arabicPeriod"/>
            </a:pPr>
            <a:r>
              <a:rPr lang="en-US" sz="2200" dirty="0">
                <a:solidFill>
                  <a:schemeClr val="bg1">
                    <a:lumMod val="75000"/>
                  </a:schemeClr>
                </a:solidFill>
              </a:rPr>
              <a:t>Welcome</a:t>
            </a:r>
          </a:p>
          <a:p>
            <a:pPr marL="457200" indent="-457200">
              <a:buFont typeface="+mj-lt"/>
              <a:buAutoNum type="arabicPeriod"/>
            </a:pPr>
            <a:r>
              <a:rPr lang="en-US" sz="2200" dirty="0">
                <a:solidFill>
                  <a:schemeClr val="bg1">
                    <a:lumMod val="75000"/>
                  </a:schemeClr>
                </a:solidFill>
              </a:rPr>
              <a:t>Friendly Conversation &amp; Good Natured Banter… let’s make sure that everyone can hear and speak in the virtual Join.me meeting</a:t>
            </a:r>
          </a:p>
          <a:p>
            <a:pPr marL="457200" indent="-457200">
              <a:buFont typeface="+mj-lt"/>
              <a:buAutoNum type="arabicPeriod"/>
            </a:pPr>
            <a:r>
              <a:rPr lang="en-US" sz="2200" dirty="0">
                <a:solidFill>
                  <a:schemeClr val="bg1">
                    <a:lumMod val="75000"/>
                  </a:schemeClr>
                </a:solidFill>
              </a:rPr>
              <a:t>Introductions*</a:t>
            </a:r>
          </a:p>
          <a:p>
            <a:pPr marL="457200" indent="-457200">
              <a:buFont typeface="+mj-lt"/>
              <a:buAutoNum type="arabicPeriod"/>
            </a:pPr>
            <a:r>
              <a:rPr lang="en-US" sz="2200" dirty="0">
                <a:solidFill>
                  <a:schemeClr val="bg1">
                    <a:lumMod val="75000"/>
                  </a:schemeClr>
                </a:solidFill>
              </a:rPr>
              <a:t>Review Course Syllabus</a:t>
            </a:r>
          </a:p>
          <a:p>
            <a:pPr marL="457200" indent="-457200">
              <a:buFont typeface="+mj-lt"/>
              <a:buAutoNum type="arabicPeriod"/>
            </a:pPr>
            <a:r>
              <a:rPr lang="en-US" sz="2200" dirty="0">
                <a:solidFill>
                  <a:schemeClr val="bg1">
                    <a:lumMod val="75000"/>
                  </a:schemeClr>
                </a:solidFill>
              </a:rPr>
              <a:t>Your turn for Introductions</a:t>
            </a:r>
          </a:p>
          <a:p>
            <a:pPr marL="457200" indent="-457200">
              <a:buFont typeface="+mj-lt"/>
              <a:buAutoNum type="arabicPeriod"/>
            </a:pPr>
            <a:r>
              <a:rPr lang="en-US" sz="2200" dirty="0">
                <a:solidFill>
                  <a:schemeClr val="bg1">
                    <a:lumMod val="75000"/>
                  </a:schemeClr>
                </a:solidFill>
              </a:rPr>
              <a:t>Review Week 1 Activities &amp; Assignment</a:t>
            </a:r>
          </a:p>
          <a:p>
            <a:pPr marL="457200" indent="-457200">
              <a:buFont typeface="+mj-lt"/>
              <a:buAutoNum type="arabicPeriod"/>
            </a:pPr>
            <a:r>
              <a:rPr lang="en-US" sz="2200" dirty="0">
                <a:solidFill>
                  <a:schemeClr val="bg1">
                    <a:lumMod val="75000"/>
                  </a:schemeClr>
                </a:solidFill>
              </a:rPr>
              <a:t>Review </a:t>
            </a:r>
            <a:r>
              <a:rPr lang="en-US" sz="2200" u="sng" dirty="0">
                <a:solidFill>
                  <a:schemeClr val="bg1">
                    <a:lumMod val="75000"/>
                  </a:schemeClr>
                </a:solidFill>
              </a:rPr>
              <a:t>Selected</a:t>
            </a:r>
            <a:r>
              <a:rPr lang="en-US" sz="2200" dirty="0">
                <a:solidFill>
                  <a:schemeClr val="bg1">
                    <a:lumMod val="75000"/>
                  </a:schemeClr>
                </a:solidFill>
              </a:rPr>
              <a:t> Learning Objectives</a:t>
            </a:r>
          </a:p>
          <a:p>
            <a:pPr marL="457200" indent="-457200">
              <a:buFont typeface="+mj-lt"/>
              <a:buAutoNum type="arabicPeriod"/>
            </a:pPr>
            <a:r>
              <a:rPr lang="en-US" sz="2200" dirty="0"/>
              <a:t>Lab Time plus Q&amp;A starting no later than 1:45pm</a:t>
            </a:r>
          </a:p>
          <a:p>
            <a:pPr marL="457200" indent="-457200">
              <a:buFont typeface="+mj-lt"/>
              <a:buAutoNum type="arabicPeriod"/>
            </a:pPr>
            <a:r>
              <a:rPr lang="en-US" sz="2200" dirty="0"/>
              <a:t>Wrap-up and Final Questions/Comments?</a:t>
            </a:r>
          </a:p>
          <a:p>
            <a:pPr marL="0" indent="0">
              <a:buNone/>
            </a:pPr>
            <a:r>
              <a:rPr lang="en-US" sz="2200" dirty="0"/>
              <a:t>Discussion &amp; Questions welcome at any time… please be present with no phones or email during our discussion time</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3233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6820075" y="833369"/>
            <a:ext cx="5476002" cy="1463781"/>
          </a:xfrm>
          <a:noFill/>
        </p:spPr>
        <p:txBody>
          <a:bodyPr vert="horz" lIns="91440" tIns="45720" rIns="91440" bIns="45720" rtlCol="0" anchor="b">
            <a:noAutofit/>
          </a:bodyPr>
          <a:lstStyle/>
          <a:p>
            <a:r>
              <a:rPr lang="en-US" sz="4800" dirty="0"/>
              <a:t>Today’s “Friendly Conversation” topic</a:t>
            </a:r>
          </a:p>
        </p:txBody>
      </p:sp>
      <p:pic>
        <p:nvPicPr>
          <p:cNvPr id="6" name="Picture 5">
            <a:extLst>
              <a:ext uri="{FF2B5EF4-FFF2-40B4-BE49-F238E27FC236}">
                <a16:creationId xmlns:a16="http://schemas.microsoft.com/office/drawing/2014/main" id="{7FDA2849-5AD7-4C4F-A3AD-36172F84681E}"/>
              </a:ext>
            </a:extLst>
          </p:cNvPr>
          <p:cNvPicPr>
            <a:picLocks noChangeAspect="1"/>
          </p:cNvPicPr>
          <p:nvPr/>
        </p:nvPicPr>
        <p:blipFill rotWithShape="1">
          <a:blip r:embed="rId3">
            <a:extLst/>
          </a:blip>
          <a:srcRect t="1503" r="-3" b="5267"/>
          <a:stretch/>
        </p:blipFill>
        <p:spPr>
          <a:xfrm>
            <a:off x="20" y="10"/>
            <a:ext cx="6105635" cy="6857990"/>
          </a:xfrm>
          <a:prstGeom prst="rect">
            <a:avLst/>
          </a:prstGeom>
        </p:spPr>
      </p:pic>
    </p:spTree>
    <p:extLst>
      <p:ext uri="{BB962C8B-B14F-4D97-AF65-F5344CB8AC3E}">
        <p14:creationId xmlns:p14="http://schemas.microsoft.com/office/powerpoint/2010/main" val="1862973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Session: Week 1 Session 1 </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92500" lnSpcReduction="10000"/>
          </a:bodyPr>
          <a:lstStyle/>
          <a:p>
            <a:pPr marL="0" indent="0">
              <a:buNone/>
            </a:pPr>
            <a:r>
              <a:rPr lang="en-US" sz="2200" dirty="0"/>
              <a:t>Agenda:</a:t>
            </a:r>
          </a:p>
          <a:p>
            <a:pPr marL="457200" indent="-457200">
              <a:buFont typeface="+mj-lt"/>
              <a:buAutoNum type="arabicPeriod"/>
            </a:pPr>
            <a:r>
              <a:rPr lang="en-US" sz="2200" dirty="0">
                <a:solidFill>
                  <a:schemeClr val="bg1">
                    <a:lumMod val="65000"/>
                  </a:schemeClr>
                </a:solidFill>
              </a:rPr>
              <a:t>Friendly Conversation &amp; Good Natured Banter… let’s make sure that everyone gets a good seat where they can hear and speak comfortably</a:t>
            </a:r>
          </a:p>
          <a:p>
            <a:pPr marL="457200" indent="-457200">
              <a:buFont typeface="+mj-lt"/>
              <a:buAutoNum type="arabicPeriod"/>
            </a:pPr>
            <a:r>
              <a:rPr lang="en-US" sz="2200" dirty="0">
                <a:solidFill>
                  <a:schemeClr val="bg1">
                    <a:lumMod val="65000"/>
                  </a:schemeClr>
                </a:solidFill>
              </a:rPr>
              <a:t>Welcome &amp; Introductions*</a:t>
            </a:r>
          </a:p>
          <a:p>
            <a:pPr marL="457200" indent="-457200">
              <a:buFont typeface="+mj-lt"/>
              <a:buAutoNum type="arabicPeriod"/>
            </a:pPr>
            <a:r>
              <a:rPr lang="en-US" sz="2200" dirty="0">
                <a:solidFill>
                  <a:schemeClr val="bg1">
                    <a:lumMod val="65000"/>
                  </a:schemeClr>
                </a:solidFill>
              </a:rPr>
              <a:t>Review Course Syllabus</a:t>
            </a:r>
          </a:p>
          <a:p>
            <a:pPr marL="457200" indent="-457200">
              <a:buFont typeface="+mj-lt"/>
              <a:buAutoNum type="arabicPeriod"/>
            </a:pPr>
            <a:r>
              <a:rPr lang="en-US" sz="2200" dirty="0">
                <a:solidFill>
                  <a:schemeClr val="bg1">
                    <a:lumMod val="65000"/>
                  </a:schemeClr>
                </a:solidFill>
              </a:rPr>
              <a:t>Your Time for Introductions</a:t>
            </a:r>
          </a:p>
          <a:p>
            <a:pPr marL="457200" indent="-457200">
              <a:buFont typeface="+mj-lt"/>
              <a:buAutoNum type="arabicPeriod"/>
            </a:pPr>
            <a:r>
              <a:rPr lang="en-US" sz="2200" dirty="0"/>
              <a:t>Introduction to Object-Oriented Programming</a:t>
            </a:r>
          </a:p>
          <a:p>
            <a:pPr marL="457200" indent="-457200">
              <a:buFont typeface="+mj-lt"/>
              <a:buAutoNum type="arabicPeriod"/>
            </a:pPr>
            <a:r>
              <a:rPr lang="en-US" sz="2200" dirty="0"/>
              <a:t>Assignment</a:t>
            </a:r>
          </a:p>
          <a:p>
            <a:pPr marL="457200" indent="-457200">
              <a:buFont typeface="+mj-lt"/>
              <a:buAutoNum type="arabicPeriod"/>
            </a:pPr>
            <a:r>
              <a:rPr lang="en-US" sz="2200" dirty="0"/>
              <a:t>Lab</a:t>
            </a:r>
          </a:p>
          <a:p>
            <a:pPr marL="457200" indent="-457200">
              <a:buFont typeface="+mj-lt"/>
              <a:buAutoNum type="arabicPeriod"/>
            </a:pPr>
            <a:r>
              <a:rPr lang="en-US" sz="2200" dirty="0"/>
              <a:t>Wrap-up and Final Questions/Comments?</a:t>
            </a:r>
          </a:p>
          <a:p>
            <a:pPr marL="0" indent="0">
              <a:spcBef>
                <a:spcPts val="2400"/>
              </a:spcBef>
              <a:buNone/>
            </a:pPr>
            <a:r>
              <a:rPr lang="en-US" sz="2200" dirty="0"/>
              <a:t>Discussion &amp; Questions welcome at any time… please be present with no phones or email during our discussion time</a:t>
            </a:r>
          </a:p>
          <a:p>
            <a:pPr marL="0" indent="0">
              <a:buNone/>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3004389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15867"/>
            <a:ext cx="9144000" cy="1426265"/>
          </a:xfrm>
        </p:spPr>
        <p:txBody>
          <a:bodyPr>
            <a:normAutofit/>
          </a:bodyPr>
          <a:lstStyle/>
          <a:p>
            <a:r>
              <a:rPr lang="en-US" sz="4800" dirty="0"/>
              <a:t>Review Selected </a:t>
            </a:r>
            <a:br>
              <a:rPr lang="en-US" sz="4800" dirty="0"/>
            </a:br>
            <a:r>
              <a:rPr lang="en-US" sz="4800" dirty="0"/>
              <a:t>Learning Objectives</a:t>
            </a:r>
          </a:p>
        </p:txBody>
      </p:sp>
    </p:spTree>
    <p:extLst>
      <p:ext uri="{BB962C8B-B14F-4D97-AF65-F5344CB8AC3E}">
        <p14:creationId xmlns:p14="http://schemas.microsoft.com/office/powerpoint/2010/main" val="3351912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1839044"/>
          </a:xfrm>
        </p:spPr>
        <p:txBody>
          <a:bodyPr>
            <a:normAutofit/>
          </a:bodyPr>
          <a:lstStyle/>
          <a:p>
            <a:r>
              <a:rPr lang="en-US" sz="4800" dirty="0"/>
              <a:t>Lab</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3190008"/>
            <a:ext cx="10515601" cy="3368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000" u="sng" dirty="0"/>
              <a:t>Possible Lab Activates:</a:t>
            </a:r>
          </a:p>
          <a:p>
            <a:pPr marL="457200" indent="-457200" algn="l">
              <a:spcBef>
                <a:spcPts val="0"/>
              </a:spcBef>
              <a:buFont typeface="+mj-lt"/>
              <a:buAutoNum type="arabicPeriod"/>
            </a:pPr>
            <a:r>
              <a:rPr lang="en-US" sz="2000" dirty="0"/>
              <a:t>Install Java environment</a:t>
            </a:r>
          </a:p>
          <a:p>
            <a:pPr marL="457200" indent="-457200" algn="l">
              <a:spcBef>
                <a:spcPts val="0"/>
              </a:spcBef>
              <a:buFont typeface="+mj-lt"/>
              <a:buAutoNum type="arabicPeriod"/>
            </a:pPr>
            <a:r>
              <a:rPr lang="en-US" sz="2000" dirty="0"/>
              <a:t>Install Visual Studio Code… or other preferred text editor</a:t>
            </a:r>
          </a:p>
          <a:p>
            <a:pPr marL="457200" indent="-457200" algn="l">
              <a:spcBef>
                <a:spcPts val="0"/>
              </a:spcBef>
              <a:buFont typeface="+mj-lt"/>
              <a:buAutoNum type="arabicPeriod"/>
            </a:pPr>
            <a:r>
              <a:rPr lang="en-US" sz="2000" dirty="0"/>
              <a:t>Hello World or BMI Calculator coding together</a:t>
            </a:r>
          </a:p>
          <a:p>
            <a:pPr marL="457200" indent="-457200" algn="l">
              <a:spcBef>
                <a:spcPts val="0"/>
              </a:spcBef>
              <a:buFont typeface="+mj-lt"/>
              <a:buAutoNum type="arabicPeriod"/>
            </a:pPr>
            <a:r>
              <a:rPr lang="en-US" sz="2000" dirty="0"/>
              <a:t>Others lab activities?</a:t>
            </a:r>
          </a:p>
        </p:txBody>
      </p:sp>
    </p:spTree>
    <p:extLst>
      <p:ext uri="{BB962C8B-B14F-4D97-AF65-F5344CB8AC3E}">
        <p14:creationId xmlns:p14="http://schemas.microsoft.com/office/powerpoint/2010/main" val="2354458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92196"/>
          </a:xfrm>
        </p:spPr>
        <p:txBody>
          <a:bodyPr>
            <a:normAutofit/>
          </a:bodyPr>
          <a:lstStyle/>
          <a:p>
            <a:r>
              <a:rPr lang="en-US" sz="4800" dirty="0"/>
              <a:t>Wrap-up and Final Questions/Comments?</a:t>
            </a:r>
          </a:p>
        </p:txBody>
      </p:sp>
    </p:spTree>
    <p:extLst>
      <p:ext uri="{BB962C8B-B14F-4D97-AF65-F5344CB8AC3E}">
        <p14:creationId xmlns:p14="http://schemas.microsoft.com/office/powerpoint/2010/main" val="3587547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Eric Pogue</a:t>
            </a:r>
          </a:p>
        </p:txBody>
      </p:sp>
    </p:spTree>
    <p:extLst>
      <p:ext uri="{BB962C8B-B14F-4D97-AF65-F5344CB8AC3E}">
        <p14:creationId xmlns:p14="http://schemas.microsoft.com/office/powerpoint/2010/main" val="2248923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Today’s “Friendly Conversation” topic</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30752"/>
            <a:ext cx="10515601" cy="4646211"/>
          </a:xfrm>
        </p:spPr>
        <p:txBody>
          <a:bodyPr anchor="ctr">
            <a:normAutofit/>
          </a:bodyPr>
          <a:lstStyle/>
          <a:p>
            <a:pPr marL="0" indent="0">
              <a:spcAft>
                <a:spcPts val="600"/>
              </a:spcAft>
              <a:buNone/>
            </a:pPr>
            <a:r>
              <a:rPr lang="en-US" sz="3600" dirty="0"/>
              <a:t>Agile Manifesto</a:t>
            </a:r>
          </a:p>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372222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Introductions – Discussion Board (DB) 1</a:t>
            </a:r>
            <a:endParaRPr lang="en-US" sz="3600" b="1" i="1" u="sng" dirty="0"/>
          </a:p>
        </p:txBody>
      </p:sp>
      <p:sp>
        <p:nvSpPr>
          <p:cNvPr id="2" name="Rectangle 1">
            <a:extLst>
              <a:ext uri="{FF2B5EF4-FFF2-40B4-BE49-F238E27FC236}">
                <a16:creationId xmlns:a16="http://schemas.microsoft.com/office/drawing/2014/main" id="{0C326A31-5CBB-4F38-BF58-B6AFC533B019}"/>
              </a:ext>
            </a:extLst>
          </p:cNvPr>
          <p:cNvSpPr/>
          <p:nvPr/>
        </p:nvSpPr>
        <p:spPr>
          <a:xfrm>
            <a:off x="1864929" y="1448636"/>
            <a:ext cx="8462142" cy="4429033"/>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use this discussion forum to introduce yourself and to learn about your classmates.</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a message which includes the following information: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Your Full Name / Preferred Name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little about your Family, Home, and College background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Likely programming environment that you will be utilizing... do you have access to a Windows 10 environment?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Hobby or Special Interest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Top two or three things you would like to get out of this class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couple of times during the week would be most convenient for you to participate in a Live Lecture &amp; Discussion session and/or to meet (virtually) with a small group of classmates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Fun Fact about yourself</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your initial submission by the end of the day Sunday (11:59pm) and respond to one or more of your classmates' posts by the end of the day the following Sunday.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710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Introductions</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310556"/>
            <a:ext cx="10882745" cy="5030679"/>
          </a:xfrm>
        </p:spPr>
        <p:txBody>
          <a:bodyPr>
            <a:normAutofit/>
          </a:bodyPr>
          <a:lstStyle/>
          <a:p>
            <a:pPr marL="0" indent="0">
              <a:spcBef>
                <a:spcPts val="1800"/>
              </a:spcBef>
              <a:buNone/>
            </a:pPr>
            <a:r>
              <a:rPr lang="en-US" sz="2000" dirty="0"/>
              <a:t>Full and Preferred Name:</a:t>
            </a:r>
          </a:p>
          <a:p>
            <a:pPr marL="0" indent="0">
              <a:spcBef>
                <a:spcPts val="600"/>
              </a:spcBef>
              <a:buNone/>
            </a:pPr>
            <a:r>
              <a:rPr lang="en-US" sz="2000" dirty="0"/>
              <a:t>	</a:t>
            </a:r>
            <a:r>
              <a:rPr lang="en-US" sz="2000" b="1" dirty="0"/>
              <a:t>Eric Pogue</a:t>
            </a:r>
          </a:p>
          <a:p>
            <a:pPr marL="0" indent="0">
              <a:spcBef>
                <a:spcPts val="600"/>
              </a:spcBef>
              <a:buNone/>
            </a:pPr>
            <a:r>
              <a:rPr lang="en-US" sz="2000" b="1" dirty="0"/>
              <a:t>	Eric, Mr. Pogue, or Professor </a:t>
            </a:r>
          </a:p>
          <a:p>
            <a:pPr marL="0" indent="0">
              <a:spcBef>
                <a:spcPts val="2400"/>
              </a:spcBef>
              <a:buNone/>
            </a:pPr>
            <a:r>
              <a:rPr lang="en-US" sz="2000" dirty="0"/>
              <a:t>Family, Home, College background:</a:t>
            </a:r>
          </a:p>
          <a:p>
            <a:pPr marL="0" indent="0">
              <a:spcBef>
                <a:spcPts val="600"/>
              </a:spcBef>
              <a:buNone/>
            </a:pPr>
            <a:r>
              <a:rPr lang="en-US" sz="2000" dirty="0"/>
              <a:t>	</a:t>
            </a:r>
            <a:r>
              <a:rPr lang="en-US" sz="2000" b="1" dirty="0"/>
              <a:t>Married with five children, recently relocated from Davenport, IA to Chicago area</a:t>
            </a:r>
          </a:p>
          <a:p>
            <a:pPr marL="0" indent="0">
              <a:spcBef>
                <a:spcPts val="600"/>
              </a:spcBef>
              <a:buNone/>
            </a:pPr>
            <a:r>
              <a:rPr lang="en-US" sz="2000" b="1" dirty="0"/>
              <a:t>	Undergraduate in CS and Masters in Business… teaching online/evening for many years</a:t>
            </a:r>
          </a:p>
          <a:p>
            <a:pPr marL="0" indent="0">
              <a:spcBef>
                <a:spcPts val="2400"/>
              </a:spcBef>
              <a:buNone/>
            </a:pPr>
            <a:r>
              <a:rPr lang="en-US" sz="2000" dirty="0"/>
              <a:t>Programming experience:</a:t>
            </a:r>
          </a:p>
          <a:p>
            <a:pPr marL="0" indent="0">
              <a:spcBef>
                <a:spcPts val="600"/>
              </a:spcBef>
              <a:buNone/>
            </a:pPr>
            <a:r>
              <a:rPr lang="en-US" sz="2000" dirty="0"/>
              <a:t>	</a:t>
            </a:r>
            <a:r>
              <a:rPr lang="en-US" sz="2000" b="1" dirty="0"/>
              <a:t>Decades in the industry as a developer, architect, project manager, division manager, 		and vice president of various software development organizations.</a:t>
            </a:r>
          </a:p>
          <a:p>
            <a:pPr marL="0" indent="0">
              <a:spcBef>
                <a:spcPts val="1200"/>
              </a:spcBef>
              <a:buNone/>
            </a:pPr>
            <a:r>
              <a:rPr lang="en-US" sz="2000" b="1" dirty="0"/>
              <a:t>	Part of many teams that have delivered products to ten’s of millions of customers globally</a:t>
            </a:r>
          </a:p>
          <a:p>
            <a:pPr marL="0" indent="0">
              <a:spcBef>
                <a:spcPts val="600"/>
              </a:spcBef>
              <a:buNone/>
            </a:pPr>
            <a:r>
              <a:rPr lang="en-US" sz="2000" b="1" dirty="0"/>
              <a:t>	Parsons Technology, Intuit, The Learning Company,  Jasc Software, and John Deere</a:t>
            </a:r>
          </a:p>
          <a:p>
            <a:pPr marL="0" indent="0">
              <a:spcBef>
                <a:spcPts val="600"/>
              </a:spcBef>
              <a:buNone/>
            </a:pPr>
            <a:r>
              <a:rPr lang="en-US" sz="2000" b="1" dirty="0"/>
              <a:t>	… and most recently working on a startup product “Stadia” with my oldest son</a:t>
            </a:r>
          </a:p>
        </p:txBody>
      </p:sp>
    </p:spTree>
    <p:extLst>
      <p:ext uri="{BB962C8B-B14F-4D97-AF65-F5344CB8AC3E}">
        <p14:creationId xmlns:p14="http://schemas.microsoft.com/office/powerpoint/2010/main" val="2715834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2EBAE23-C749-48AE-9358-5B0FEFDF8667}"/>
              </a:ext>
            </a:extLst>
          </p:cNvPr>
          <p:cNvPicPr>
            <a:picLocks noChangeAspect="1"/>
          </p:cNvPicPr>
          <p:nvPr/>
        </p:nvPicPr>
        <p:blipFill>
          <a:blip r:embed="rId2"/>
          <a:stretch>
            <a:fillRect/>
          </a:stretch>
        </p:blipFill>
        <p:spPr>
          <a:xfrm>
            <a:off x="177110" y="2008834"/>
            <a:ext cx="3105150" cy="2457450"/>
          </a:xfrm>
          <a:prstGeom prst="rect">
            <a:avLst/>
          </a:prstGeom>
        </p:spPr>
      </p:pic>
      <p:pic>
        <p:nvPicPr>
          <p:cNvPr id="5" name="Picture 4">
            <a:extLst>
              <a:ext uri="{FF2B5EF4-FFF2-40B4-BE49-F238E27FC236}">
                <a16:creationId xmlns:a16="http://schemas.microsoft.com/office/drawing/2014/main" id="{445508D6-FCB5-4859-B006-0CB0B87BC1CD}"/>
              </a:ext>
            </a:extLst>
          </p:cNvPr>
          <p:cNvPicPr>
            <a:picLocks noChangeAspect="1"/>
          </p:cNvPicPr>
          <p:nvPr/>
        </p:nvPicPr>
        <p:blipFill>
          <a:blip r:embed="rId3"/>
          <a:stretch>
            <a:fillRect/>
          </a:stretch>
        </p:blipFill>
        <p:spPr>
          <a:xfrm>
            <a:off x="1017638" y="341383"/>
            <a:ext cx="3349113" cy="1781443"/>
          </a:xfrm>
          <a:prstGeom prst="rect">
            <a:avLst/>
          </a:prstGeom>
        </p:spPr>
      </p:pic>
      <p:pic>
        <p:nvPicPr>
          <p:cNvPr id="4" name="Picture 3">
            <a:extLst>
              <a:ext uri="{FF2B5EF4-FFF2-40B4-BE49-F238E27FC236}">
                <a16:creationId xmlns:a16="http://schemas.microsoft.com/office/drawing/2014/main" id="{5B9357A3-D2F0-4205-8A4F-BA6608F315E8}"/>
              </a:ext>
            </a:extLst>
          </p:cNvPr>
          <p:cNvPicPr>
            <a:picLocks noChangeAspect="1"/>
          </p:cNvPicPr>
          <p:nvPr/>
        </p:nvPicPr>
        <p:blipFill>
          <a:blip r:embed="rId4"/>
          <a:stretch>
            <a:fillRect/>
          </a:stretch>
        </p:blipFill>
        <p:spPr>
          <a:xfrm>
            <a:off x="1554955" y="1119423"/>
            <a:ext cx="5743777" cy="1781443"/>
          </a:xfrm>
          <a:prstGeom prst="rect">
            <a:avLst/>
          </a:prstGeom>
        </p:spPr>
      </p:pic>
      <p:pic>
        <p:nvPicPr>
          <p:cNvPr id="6" name="Picture 5">
            <a:extLst>
              <a:ext uri="{FF2B5EF4-FFF2-40B4-BE49-F238E27FC236}">
                <a16:creationId xmlns:a16="http://schemas.microsoft.com/office/drawing/2014/main" id="{58A210C4-5416-48CE-889F-80437356FF40}"/>
              </a:ext>
            </a:extLst>
          </p:cNvPr>
          <p:cNvPicPr>
            <a:picLocks noChangeAspect="1"/>
          </p:cNvPicPr>
          <p:nvPr/>
        </p:nvPicPr>
        <p:blipFill>
          <a:blip r:embed="rId5"/>
          <a:stretch>
            <a:fillRect/>
          </a:stretch>
        </p:blipFill>
        <p:spPr>
          <a:xfrm>
            <a:off x="8645166" y="341383"/>
            <a:ext cx="2799886" cy="3889119"/>
          </a:xfrm>
          <a:prstGeom prst="rect">
            <a:avLst/>
          </a:prstGeom>
          <a:noFill/>
          <a:ln w="12700">
            <a:noFill/>
          </a:ln>
        </p:spPr>
      </p:pic>
      <p:pic>
        <p:nvPicPr>
          <p:cNvPr id="7" name="Picture 6">
            <a:extLst>
              <a:ext uri="{FF2B5EF4-FFF2-40B4-BE49-F238E27FC236}">
                <a16:creationId xmlns:a16="http://schemas.microsoft.com/office/drawing/2014/main" id="{53AB4372-FE60-4185-9F09-BDCA72D625DA}"/>
              </a:ext>
            </a:extLst>
          </p:cNvPr>
          <p:cNvPicPr>
            <a:picLocks noChangeAspect="1"/>
          </p:cNvPicPr>
          <p:nvPr/>
        </p:nvPicPr>
        <p:blipFill>
          <a:blip r:embed="rId6"/>
          <a:stretch>
            <a:fillRect/>
          </a:stretch>
        </p:blipFill>
        <p:spPr>
          <a:xfrm>
            <a:off x="9311369" y="3119327"/>
            <a:ext cx="2799886" cy="3076798"/>
          </a:xfrm>
          <a:prstGeom prst="rect">
            <a:avLst/>
          </a:prstGeom>
        </p:spPr>
      </p:pic>
      <p:pic>
        <p:nvPicPr>
          <p:cNvPr id="8" name="Picture 7">
            <a:extLst>
              <a:ext uri="{FF2B5EF4-FFF2-40B4-BE49-F238E27FC236}">
                <a16:creationId xmlns:a16="http://schemas.microsoft.com/office/drawing/2014/main" id="{C2C4508E-D280-47C4-B77C-9157F2981179}"/>
              </a:ext>
            </a:extLst>
          </p:cNvPr>
          <p:cNvPicPr>
            <a:picLocks noChangeAspect="1"/>
          </p:cNvPicPr>
          <p:nvPr/>
        </p:nvPicPr>
        <p:blipFill rotWithShape="1">
          <a:blip r:embed="rId7"/>
          <a:srcRect t="614"/>
          <a:stretch/>
        </p:blipFill>
        <p:spPr>
          <a:xfrm>
            <a:off x="5957803" y="3237559"/>
            <a:ext cx="2687363" cy="3279058"/>
          </a:xfrm>
          <a:prstGeom prst="rect">
            <a:avLst/>
          </a:prstGeom>
        </p:spPr>
      </p:pic>
      <p:pic>
        <p:nvPicPr>
          <p:cNvPr id="3" name="Picture 2">
            <a:extLst>
              <a:ext uri="{FF2B5EF4-FFF2-40B4-BE49-F238E27FC236}">
                <a16:creationId xmlns:a16="http://schemas.microsoft.com/office/drawing/2014/main" id="{BE95B872-D1D6-433D-A328-CBFBDD752BCD}"/>
              </a:ext>
            </a:extLst>
          </p:cNvPr>
          <p:cNvPicPr>
            <a:picLocks noChangeAspect="1"/>
          </p:cNvPicPr>
          <p:nvPr/>
        </p:nvPicPr>
        <p:blipFill>
          <a:blip r:embed="rId8"/>
          <a:stretch>
            <a:fillRect/>
          </a:stretch>
        </p:blipFill>
        <p:spPr>
          <a:xfrm>
            <a:off x="1416106" y="4109208"/>
            <a:ext cx="4152096" cy="2631239"/>
          </a:xfrm>
          <a:prstGeom prst="rect">
            <a:avLst/>
          </a:prstGeom>
          <a:ln w="19050">
            <a:solidFill>
              <a:schemeClr val="tx1"/>
            </a:solidFill>
          </a:ln>
        </p:spPr>
      </p:pic>
    </p:spTree>
    <p:extLst>
      <p:ext uri="{BB962C8B-B14F-4D97-AF65-F5344CB8AC3E}">
        <p14:creationId xmlns:p14="http://schemas.microsoft.com/office/powerpoint/2010/main" val="341631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Welcome &amp; Introductions</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199" y="1231898"/>
            <a:ext cx="10882745" cy="5030679"/>
          </a:xfrm>
        </p:spPr>
        <p:txBody>
          <a:bodyPr>
            <a:normAutofit fontScale="92500" lnSpcReduction="10000"/>
          </a:bodyPr>
          <a:lstStyle/>
          <a:p>
            <a:pPr marL="0" indent="0">
              <a:spcBef>
                <a:spcPts val="2400"/>
              </a:spcBef>
              <a:buNone/>
            </a:pPr>
            <a:r>
              <a:rPr lang="en-US" sz="2000" dirty="0"/>
              <a:t>Likely programming environment</a:t>
            </a:r>
          </a:p>
          <a:p>
            <a:pPr marL="0" indent="0">
              <a:spcBef>
                <a:spcPts val="600"/>
              </a:spcBef>
              <a:buNone/>
            </a:pPr>
            <a:r>
              <a:rPr lang="en-US" sz="2000" dirty="0"/>
              <a:t>	</a:t>
            </a:r>
            <a:r>
              <a:rPr lang="en-US" sz="2000" b="1" dirty="0"/>
              <a:t>Personal Laptop, Windows 10, Chrome browser, and Visual Studio Code text editor </a:t>
            </a:r>
          </a:p>
          <a:p>
            <a:pPr marL="0" indent="0">
              <a:spcBef>
                <a:spcPts val="2400"/>
              </a:spcBef>
              <a:buNone/>
            </a:pPr>
            <a:r>
              <a:rPr lang="en-US" sz="2000" dirty="0"/>
              <a:t>Hobbies:</a:t>
            </a:r>
          </a:p>
          <a:p>
            <a:pPr marL="0" indent="0">
              <a:spcBef>
                <a:spcPts val="600"/>
              </a:spcBef>
              <a:buNone/>
            </a:pPr>
            <a:r>
              <a:rPr lang="en-US" sz="2000" dirty="0"/>
              <a:t>	</a:t>
            </a:r>
            <a:r>
              <a:rPr lang="en-US" sz="2000" b="1" dirty="0"/>
              <a:t>Wilderness Canoeing &amp; Camping (</a:t>
            </a:r>
            <a:r>
              <a:rPr lang="en-US" sz="2000" b="1" dirty="0" err="1"/>
              <a:t>Quetico</a:t>
            </a:r>
            <a:r>
              <a:rPr lang="en-US" sz="2000" b="1" dirty="0"/>
              <a:t>) and Triathlons</a:t>
            </a:r>
          </a:p>
          <a:p>
            <a:pPr marL="0" indent="0">
              <a:spcBef>
                <a:spcPts val="2400"/>
              </a:spcBef>
              <a:spcAft>
                <a:spcPts val="600"/>
              </a:spcAft>
              <a:buNone/>
            </a:pPr>
            <a:r>
              <a:rPr lang="en-US" sz="2000" dirty="0"/>
              <a:t>Top two or three things that you would like to get out of this class</a:t>
            </a:r>
          </a:p>
          <a:p>
            <a:pPr lvl="2">
              <a:spcBef>
                <a:spcPts val="0"/>
              </a:spcBef>
              <a:buFont typeface="Wingdings" panose="05000000000000000000" pitchFamily="2" charset="2"/>
              <a:buChar char="§"/>
            </a:pPr>
            <a:r>
              <a:rPr lang="en-US" b="1" dirty="0"/>
              <a:t>help each of you be successful in this class </a:t>
            </a:r>
          </a:p>
          <a:p>
            <a:pPr lvl="2">
              <a:spcBef>
                <a:spcPts val="0"/>
              </a:spcBef>
              <a:buFont typeface="Wingdings" panose="05000000000000000000" pitchFamily="2" charset="2"/>
              <a:buChar char="§"/>
            </a:pPr>
            <a:r>
              <a:rPr lang="en-US" b="1" dirty="0"/>
              <a:t>explore software development processes and techniques together and motivate you to look deeper</a:t>
            </a:r>
          </a:p>
          <a:p>
            <a:pPr lvl="2">
              <a:spcBef>
                <a:spcPts val="0"/>
              </a:spcBef>
              <a:buFont typeface="Wingdings" panose="05000000000000000000" pitchFamily="2" charset="2"/>
              <a:buChar char="§"/>
            </a:pPr>
            <a:r>
              <a:rPr lang="en-US" b="1" dirty="0"/>
              <a:t>and for us to find a little enjoyment and fun along the way* </a:t>
            </a:r>
          </a:p>
          <a:p>
            <a:pPr lvl="2">
              <a:spcBef>
                <a:spcPts val="0"/>
              </a:spcBef>
              <a:buFont typeface="Wingdings" panose="05000000000000000000" pitchFamily="2" charset="2"/>
              <a:buChar char="§"/>
            </a:pPr>
            <a:r>
              <a:rPr lang="en-US" b="1" dirty="0"/>
              <a:t>… oh yes, and it would be wonderful if I could help you build something that made you proud during the semester</a:t>
            </a:r>
          </a:p>
          <a:p>
            <a:pPr marL="0" indent="0">
              <a:spcBef>
                <a:spcPts val="2400"/>
              </a:spcBef>
              <a:buNone/>
            </a:pPr>
            <a:r>
              <a:rPr lang="en-US" sz="2000" dirty="0"/>
              <a:t>Fun Fact:</a:t>
            </a:r>
          </a:p>
          <a:p>
            <a:pPr marL="0" indent="0">
              <a:spcBef>
                <a:spcPts val="600"/>
              </a:spcBef>
              <a:buNone/>
            </a:pPr>
            <a:r>
              <a:rPr lang="en-US" sz="2000" dirty="0"/>
              <a:t>	</a:t>
            </a:r>
            <a:r>
              <a:rPr lang="en-US" sz="2000" b="1" dirty="0"/>
              <a:t>At one point I had the very dubious “honor” or being the most traveled John Deere 	employee to India with 40+ trips over a 5-6 year period while setting up the 400+ person 		John Deere Technology Center – India application development organization.</a:t>
            </a:r>
          </a:p>
        </p:txBody>
      </p:sp>
    </p:spTree>
    <p:extLst>
      <p:ext uri="{BB962C8B-B14F-4D97-AF65-F5344CB8AC3E}">
        <p14:creationId xmlns:p14="http://schemas.microsoft.com/office/powerpoint/2010/main" val="82475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Syllabus Overview</a:t>
            </a:r>
          </a:p>
        </p:txBody>
      </p:sp>
    </p:spTree>
    <p:extLst>
      <p:ext uri="{BB962C8B-B14F-4D97-AF65-F5344CB8AC3E}">
        <p14:creationId xmlns:p14="http://schemas.microsoft.com/office/powerpoint/2010/main" val="166188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fontScale="90000"/>
          </a:bodyPr>
          <a:lstStyle/>
          <a:p>
            <a:r>
              <a:rPr lang="en-US" sz="4800" dirty="0"/>
              <a:t>Weeks 1&amp;2 (Sprint 1)</a:t>
            </a:r>
            <a:br>
              <a:rPr lang="en-US" sz="4800" dirty="0"/>
            </a:br>
            <a:r>
              <a:rPr lang="en-US" sz="4800" dirty="0"/>
              <a:t>Activities &amp; Assignments</a:t>
            </a:r>
          </a:p>
        </p:txBody>
      </p:sp>
    </p:spTree>
    <p:extLst>
      <p:ext uri="{BB962C8B-B14F-4D97-AF65-F5344CB8AC3E}">
        <p14:creationId xmlns:p14="http://schemas.microsoft.com/office/powerpoint/2010/main" val="2589612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2131</Words>
  <Application>Microsoft Office PowerPoint</Application>
  <PresentationFormat>Widescreen</PresentationFormat>
  <Paragraphs>343</Paragraphs>
  <Slides>35</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Symbol</vt:lpstr>
      <vt:lpstr>Wingdings</vt:lpstr>
      <vt:lpstr>Office Theme</vt:lpstr>
      <vt:lpstr>Object-Oriented Programming Discussion, Lecture, &amp; Lab Eric Pogue</vt:lpstr>
      <vt:lpstr>Welcome!</vt:lpstr>
      <vt:lpstr>Today’s “Friendly Conversation” topic</vt:lpstr>
      <vt:lpstr>Introductions – Discussion Board (DB) 1</vt:lpstr>
      <vt:lpstr>Introductions</vt:lpstr>
      <vt:lpstr>PowerPoint Presentation</vt:lpstr>
      <vt:lpstr>Welcome &amp; Introductions</vt:lpstr>
      <vt:lpstr>Syllabus Overview</vt:lpstr>
      <vt:lpstr>Weeks 1&amp;2 (Sprint 1) Activities &amp; Assignments</vt:lpstr>
      <vt:lpstr>Object-Oriented Programming Discussion, Lecture, &amp; Lab Eric Pogue</vt:lpstr>
      <vt:lpstr>Lab</vt:lpstr>
      <vt:lpstr>Start Here to Edit</vt:lpstr>
      <vt:lpstr>Wrap-up and  Final Questions/Comments</vt:lpstr>
      <vt:lpstr>End of Session</vt:lpstr>
      <vt:lpstr>Object-Oriented Programming Discussion &amp; Lecture Eric Pogue</vt:lpstr>
      <vt:lpstr>Welcome</vt:lpstr>
      <vt:lpstr>Today’s “Friendly Conversation” topic</vt:lpstr>
      <vt:lpstr>Introductions</vt:lpstr>
      <vt:lpstr>Introductions</vt:lpstr>
      <vt:lpstr>PowerPoint Presentation</vt:lpstr>
      <vt:lpstr>Welcome &amp; Introductions</vt:lpstr>
      <vt:lpstr>Syllabus Overview</vt:lpstr>
      <vt:lpstr>Object-Oriented Programming Discussion &amp; Lecture Eric Pogue</vt:lpstr>
      <vt:lpstr>Your Introductions</vt:lpstr>
      <vt:lpstr>Review Week 1 Activities &amp; Assignment</vt:lpstr>
      <vt:lpstr>Review Selected Topics &amp; Activities</vt:lpstr>
      <vt:lpstr>Java Development Environment Overview</vt:lpstr>
      <vt:lpstr>Review Selected  Learning Objectives</vt:lpstr>
      <vt:lpstr>Object-Oriented Programming Discussion &amp; Lecture Eric Pogue</vt:lpstr>
      <vt:lpstr>Object-Oriented Programming Session: Week 1 Session 1  Instructor: Eric Pogue</vt:lpstr>
      <vt:lpstr>Review Selected  Learning Objectives</vt:lpstr>
      <vt:lpstr>Lab</vt:lpstr>
      <vt:lpstr>Wrap-up and Final Questions/Comments?</vt:lpstr>
      <vt:lpstr>End of Session</vt:lpstr>
      <vt:lpstr>Today’s “Friendly Conversation”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“Friendly Conversation” topic</dc:title>
  <dc:creator>Eric Pogue</dc:creator>
  <cp:lastModifiedBy>Eric Pogue</cp:lastModifiedBy>
  <cp:revision>24</cp:revision>
  <dcterms:created xsi:type="dcterms:W3CDTF">2018-08-22T19:38:22Z</dcterms:created>
  <dcterms:modified xsi:type="dcterms:W3CDTF">2019-01-16T03:11:24Z</dcterms:modified>
</cp:coreProperties>
</file>