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tags/tag11.xml" ContentType="application/vnd.openxmlformats-officedocument.presentationml.tags+xml"/>
  <Override PartName="/ppt/notesSlides/notesSlide27.xml" ContentType="application/vnd.openxmlformats-officedocument.presentationml.notesSlide+xml"/>
  <Override PartName="/ppt/tags/tag12.xml" ContentType="application/vnd.openxmlformats-officedocument.presentationml.tags+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330" r:id="rId5"/>
    <p:sldId id="289" r:id="rId6"/>
    <p:sldId id="266" r:id="rId7"/>
    <p:sldId id="338" r:id="rId8"/>
    <p:sldId id="349" r:id="rId9"/>
    <p:sldId id="339" r:id="rId10"/>
    <p:sldId id="350" r:id="rId11"/>
    <p:sldId id="351" r:id="rId12"/>
    <p:sldId id="353" r:id="rId13"/>
    <p:sldId id="292" r:id="rId14"/>
    <p:sldId id="268" r:id="rId15"/>
    <p:sldId id="272" r:id="rId16"/>
    <p:sldId id="270" r:id="rId17"/>
    <p:sldId id="346" r:id="rId18"/>
    <p:sldId id="307" r:id="rId19"/>
    <p:sldId id="326" r:id="rId20"/>
    <p:sldId id="327" r:id="rId21"/>
    <p:sldId id="328" r:id="rId22"/>
    <p:sldId id="274" r:id="rId23"/>
    <p:sldId id="309" r:id="rId24"/>
    <p:sldId id="310" r:id="rId25"/>
    <p:sldId id="348" r:id="rId26"/>
    <p:sldId id="278" r:id="rId27"/>
    <p:sldId id="279" r:id="rId28"/>
    <p:sldId id="280" r:id="rId29"/>
    <p:sldId id="282" r:id="rId30"/>
    <p:sldId id="283" r:id="rId31"/>
    <p:sldId id="284" r:id="rId32"/>
    <p:sldId id="286" r:id="rId33"/>
    <p:sldId id="287" r:id="rId34"/>
    <p:sldId id="343" r:id="rId35"/>
    <p:sldId id="299" r:id="rId36"/>
    <p:sldId id="298" r:id="rId37"/>
    <p:sldId id="345" r:id="rId38"/>
    <p:sldId id="344" r:id="rId3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6448" autoAdjust="0"/>
  </p:normalViewPr>
  <p:slideViewPr>
    <p:cSldViewPr snapToGrid="0">
      <p:cViewPr varScale="1">
        <p:scale>
          <a:sx n="153" d="100"/>
          <a:sy n="153" d="100"/>
        </p:scale>
        <p:origin x="2216" y="9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8/29/2018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Well let’s get started on a real-world example that will allow us to see how OOP is used, and to learn some of the basic concepts like classes and objects. I’ve picked a body mass index (BMI) calculator as our first example. If retrospect, I wish I would have used something with shapes or animals. However, I assure you that there will be no shortage of  shape and animal examples in the coming weeks. </a:t>
            </a:r>
          </a:p>
          <a:p>
            <a:endParaRPr lang="en-US" sz="1000" dirty="0"/>
          </a:p>
          <a:p>
            <a:r>
              <a:rPr lang="en-US" sz="1000" dirty="0"/>
              <a:t>Can you see how data and procedures/functions map directly to call attributes and methods? Even though it is a directly mapping, it is still good to get our terminology correct.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04436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look at some real code examples. You will quickly notice that I like to use real code examples over philosophical discussion topics. I will try to make the more important coding examples available to you on my GitHub account. Let me know if you see something and would like a copy. </a:t>
            </a:r>
          </a:p>
          <a:p>
            <a:endParaRPr lang="en-US" sz="1000" dirty="0"/>
          </a:p>
          <a:p>
            <a:r>
              <a:rPr lang="en-US" sz="1000" dirty="0"/>
              <a:t>We have quite a lot of code to look at here. Let’s start with the procedural C code. We have  data (height &amp; weight) and procedures (</a:t>
            </a:r>
            <a:r>
              <a:rPr lang="en-US" sz="1000" dirty="0" err="1"/>
              <a:t>CalcBMI</a:t>
            </a:r>
            <a:r>
              <a:rPr lang="en-US" sz="1000" dirty="0"/>
              <a:t>)…</a:t>
            </a:r>
          </a:p>
          <a:p>
            <a:endParaRPr lang="en-US" sz="1000" dirty="0"/>
          </a:p>
          <a:p>
            <a:r>
              <a:rPr lang="en-US" sz="1000" dirty="0"/>
              <a:t>We have a pretty simple formula…</a:t>
            </a:r>
          </a:p>
          <a:p>
            <a:endParaRPr lang="en-US" sz="1000" dirty="0"/>
          </a:p>
          <a:p>
            <a:r>
              <a:rPr lang="en-US" sz="1000" dirty="0"/>
              <a:t>When I coded this the first time I used ‘</a:t>
            </a:r>
            <a:r>
              <a:rPr lang="en-US" sz="1000" dirty="0" err="1"/>
              <a:t>int</a:t>
            </a:r>
            <a:r>
              <a:rPr lang="en-US" sz="1000" dirty="0"/>
              <a:t>’ instead of ‘float’ for all my variables. That  didn’t work very well. </a:t>
            </a:r>
          </a:p>
          <a:p>
            <a:endParaRPr lang="en-US" sz="1000" dirty="0"/>
          </a:p>
          <a:p>
            <a:r>
              <a:rPr lang="en-US" sz="1000" dirty="0"/>
              <a:t>If  you look carefully you will see that we still have a logic problem in both of  our implantations. Don’t worry we are going to get back to fix that using some of our OOP concepts. </a:t>
            </a:r>
          </a:p>
          <a:p>
            <a:endParaRPr lang="en-US" sz="1000" dirty="0"/>
          </a:p>
          <a:p>
            <a:r>
              <a:rPr lang="en-US" sz="1000" dirty="0"/>
              <a:t>For now let’s focus on looking through our first OOP Java implantation. We have our first class. Very nice, we will see many more of those. </a:t>
            </a:r>
          </a:p>
          <a:p>
            <a:endParaRPr lang="en-US" sz="1000" dirty="0"/>
          </a:p>
          <a:p>
            <a:r>
              <a:rPr lang="en-US" sz="1000" dirty="0"/>
              <a:t>Let’s go to the next slide to take a closer look at our class.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we have it, a class. It has attributes (height &amp; weight) and a method (</a:t>
            </a:r>
            <a:r>
              <a:rPr lang="en-US" sz="1000" dirty="0" err="1"/>
              <a:t>CalcBMI</a:t>
            </a:r>
            <a:r>
              <a:rPr lang="en-US" sz="1000" dirty="0"/>
              <a:t>). Still has the same logic problem… but let’s wait on that. </a:t>
            </a:r>
          </a:p>
          <a:p>
            <a:endParaRPr lang="en-US" sz="1000" dirty="0"/>
          </a:p>
          <a:p>
            <a:r>
              <a:rPr lang="en-US" sz="1000" dirty="0"/>
              <a:t>Now we need to be able to use our class to do something. For that we need to create an instance of our class.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Ahhhh</a:t>
            </a:r>
            <a:r>
              <a:rPr lang="en-US" sz="1000" dirty="0"/>
              <a:t>… and we have an object “</a:t>
            </a:r>
            <a:r>
              <a:rPr lang="en-US" sz="1000" dirty="0" err="1"/>
              <a:t>myBMI</a:t>
            </a:r>
            <a:r>
              <a:rPr lang="en-US" sz="1000" dirty="0"/>
              <a:t>’ which is an instance off the class “BMI”. </a:t>
            </a:r>
          </a:p>
          <a:p>
            <a:endParaRPr lang="en-US" sz="1000" dirty="0"/>
          </a:p>
          <a:p>
            <a:r>
              <a:rPr lang="en-US" sz="1000" dirty="0"/>
              <a:t>We use or </a:t>
            </a:r>
            <a:r>
              <a:rPr lang="en-US" sz="1000" dirty="0" err="1"/>
              <a:t>myBMI</a:t>
            </a:r>
            <a:r>
              <a:rPr lang="en-US" sz="1000" dirty="0"/>
              <a:t> object to set some properties and then we have it calculate BMI by calling “</a:t>
            </a:r>
            <a:r>
              <a:rPr lang="en-US" sz="1000" dirty="0" err="1"/>
              <a:t>my.BMI.CalcBMI</a:t>
            </a:r>
            <a:r>
              <a:rPr lang="en-US" sz="1000" dirty="0"/>
              <a:t>()”</a:t>
            </a:r>
          </a:p>
          <a:p>
            <a:endParaRPr lang="en-US" sz="1000" dirty="0"/>
          </a:p>
          <a:p>
            <a:r>
              <a:rPr lang="en-US" sz="1000" dirty="0"/>
              <a:t>… and of course when we compile and run it, we get… the wrong answer. But it compiled and ran successfully. That’s something, right?</a:t>
            </a:r>
          </a:p>
          <a:p>
            <a:endParaRPr lang="en-US" sz="1000" dirty="0"/>
          </a:p>
          <a:p>
            <a:r>
              <a:rPr lang="en-US" sz="1000" dirty="0"/>
              <a:t>I know you can’t wait to see how this BMI story ends, so that will be our starting point for Section 2. How to fix BMI using object-oriented concepts/techniques.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12425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1645943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28889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025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392265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go back to where we left off in our BMI example. We had both Procedural (C) code and Object-Oriented Java code. Both compiled. Both ran. Neither produce the expected result because…</a:t>
            </a:r>
          </a:p>
          <a:p>
            <a:endParaRPr lang="en-US" sz="1000" dirty="0"/>
          </a:p>
          <a:p>
            <a:r>
              <a:rPr lang="en-US" sz="1000" dirty="0"/>
              <a:t>The function / method only worked if we used metric units where we were using English units. Specifically, our BMI formula assumes metric inputs of kg &amp; m while our interactions with the BMI procedures and methods are using English units if inches &amp; lbs. So our implementations do work; however, they only work for metric. </a:t>
            </a:r>
          </a:p>
          <a:p>
            <a:endParaRPr lang="en-US" sz="1000" dirty="0"/>
          </a:p>
          <a:p>
            <a:r>
              <a:rPr lang="en-US" sz="1000" dirty="0"/>
              <a:t>Let fix our BMI (C) implementation in our normal procedural way.</a:t>
            </a:r>
          </a:p>
          <a:p>
            <a:endParaRPr lang="en-US" sz="1000" dirty="0"/>
          </a:p>
          <a:p>
            <a:r>
              <a:rPr lang="en-US" sz="1000" dirty="0"/>
              <a:t>After that we will enhance our Java implementation using Encapsulation and Inheritance concepts. </a:t>
            </a:r>
          </a:p>
          <a:p>
            <a:endParaRPr lang="en-US" sz="1000" dirty="0"/>
          </a:p>
          <a:p>
            <a:r>
              <a:rPr lang="en-US" sz="1000" dirty="0"/>
              <a:t>Polymorphism will need a different example… definitely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spend a couple minutes revising our procedural  C implementation the “old fashioned” way.</a:t>
            </a:r>
          </a:p>
          <a:p>
            <a:endParaRPr lang="en-US" sz="1000" dirty="0"/>
          </a:p>
          <a:p>
            <a:r>
              <a:rPr lang="en-US" sz="1000" dirty="0"/>
              <a:t>Since our current implementation actually works for metric units, lets not lose that. We will rename are variables to reflect that they are metric only units (</a:t>
            </a:r>
            <a:r>
              <a:rPr lang="en-US" sz="1000" dirty="0" err="1"/>
              <a:t>hightinm</a:t>
            </a:r>
            <a:r>
              <a:rPr lang="en-US" sz="1000" dirty="0"/>
              <a:t> and </a:t>
            </a:r>
            <a:r>
              <a:rPr lang="en-US" sz="1000" dirty="0" err="1"/>
              <a:t>weightinkg</a:t>
            </a:r>
            <a:r>
              <a:rPr lang="en-US" sz="1000" dirty="0"/>
              <a:t>). Note that since our variables were global, this change alone will break anyone else who was reusing our code (ouch!)</a:t>
            </a:r>
          </a:p>
          <a:p>
            <a:endParaRPr lang="en-US" sz="1000" dirty="0"/>
          </a:p>
          <a:p>
            <a:r>
              <a:rPr lang="en-US" sz="1000" dirty="0"/>
              <a:t>We will also rename our C function to reflect its Metric requirement.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we will add in English variables and functions. Finally, we will call the new English function… and voilà! It works as expected. </a:t>
            </a:r>
            <a:r>
              <a:rPr lang="en-US" sz="1000" dirty="0" err="1"/>
              <a:t>Hmmmm</a:t>
            </a:r>
            <a:r>
              <a:rPr lang="en-US" sz="1000" dirty="0"/>
              <a:t>, 25.6? I thought it would be lower than that. </a:t>
            </a:r>
          </a:p>
          <a:p>
            <a:endParaRPr lang="en-US" sz="1000" dirty="0"/>
          </a:p>
          <a:p>
            <a:r>
              <a:rPr lang="en-US" sz="1000" dirty="0"/>
              <a:t>Not bad. However, when we do these examples, always imagine thousands or tens-of-thousands of lines of code. And recognize that as the size of the code grows and the number of developers grows that the complexity grows exponentially.</a:t>
            </a:r>
          </a:p>
          <a:p>
            <a:endParaRPr lang="en-US" sz="1000" dirty="0"/>
          </a:p>
          <a:p>
            <a:r>
              <a:rPr lang="en-US" sz="1000" dirty="0"/>
              <a:t>Now think about the opportunity to reuse this type of code. If this was a complex ten thousand line implementation, would you want your livelihood dependent on this code and it’s owner? I would not want to be on call the Sunday night that he or she decided to make a last minute change and update the global variable name… and, of  course, it would be my code that actually broke because my implementation would be dependent on the variable name remaining the same. This is one reason that the  (very bad) practice of “copy-paste” code sharing has become so prevalent. </a:t>
            </a:r>
          </a:p>
          <a:p>
            <a:endParaRPr lang="en-US" sz="1000" dirty="0"/>
          </a:p>
          <a:p>
            <a:r>
              <a:rPr lang="en-US" sz="1000" dirty="0"/>
              <a:t>This is one of the many reasons that OOP has remained so prevalent over the years. It is not necessarily easier to write OOP code the fist time (vs. procedural development); however, the opportunity for well written OOP code to be reused, extended, maintained, and efficiently tested has made it indispensable in modern software development.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357575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First, let’s Encapsulate our code.</a:t>
            </a:r>
          </a:p>
          <a:p>
            <a:endParaRPr lang="en-US" sz="1000" dirty="0"/>
          </a:p>
          <a:p>
            <a:pPr defTabSz="966612">
              <a:defRPr/>
            </a:pPr>
            <a:r>
              <a:rPr lang="en-US" sz="1000" dirty="0"/>
              <a:t>#1 Rule for Encapsulation: Minimize class property and method scope and visibility: (1)none, (2)local, (3)method parameters, (4)private attribute, (5)protected attribute, and (6)public</a:t>
            </a:r>
          </a:p>
          <a:p>
            <a:endParaRPr lang="en-US" sz="1000" dirty="0"/>
          </a:p>
          <a:p>
            <a:r>
              <a:rPr lang="en-US" sz="1000" dirty="0"/>
              <a:t>In this case we can’t eliminate our height and width properties, and we can’t make them local to our method. However, we can make them parameters to our </a:t>
            </a:r>
            <a:r>
              <a:rPr lang="en-US" sz="1000" dirty="0" err="1"/>
              <a:t>CalcBMI</a:t>
            </a:r>
            <a:r>
              <a:rPr lang="en-US" sz="1000" dirty="0"/>
              <a:t> method. That’s a nice simplification. It also makes it very unlikely that future changes will impact users of our BMI class.</a:t>
            </a:r>
          </a:p>
          <a:p>
            <a:endParaRPr lang="en-US" sz="1000" dirty="0"/>
          </a:p>
          <a:p>
            <a:r>
              <a:rPr lang="en-US" sz="1000" dirty="0"/>
              <a:t>Consider: How would you add protective code around setting height to 0 in the initial code (height &gt; 2ft &amp; &lt;9ft)? … How about in our second encapsulated example? Once again consider reuse, testing, and additional modification if this were thousands of lines off code. </a:t>
            </a:r>
          </a:p>
          <a:p>
            <a:endParaRPr lang="en-US" sz="1000" dirty="0"/>
          </a:p>
          <a:p>
            <a:r>
              <a:rPr lang="en-US" sz="1000" dirty="0"/>
              <a:t>This type of Encapsulation &amp; Information Hiding is a feature of nearly all modern development languages… not just object-oriented languages.</a:t>
            </a:r>
          </a:p>
          <a:p>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Now let’s use Inheritance to implement English unit support in BMI. There are really two Inheritance class hierarchy options in this case. Option #1 is very practical and safe… and very unlikely to break anyone’s code who is currently using our class. Option #2 is more pure and elegant.  </a:t>
            </a:r>
          </a:p>
          <a:p>
            <a:endParaRPr lang="en-US" sz="1000" dirty="0"/>
          </a:p>
          <a:p>
            <a:r>
              <a:rPr lang="en-US" sz="1000" dirty="0"/>
              <a:t>In the real world where not breaking existing code (causing a retest or potentially a defect) is a </a:t>
            </a:r>
            <a:r>
              <a:rPr lang="en-US" sz="1000" u="sng" dirty="0"/>
              <a:t>VERY</a:t>
            </a:r>
            <a:r>
              <a:rPr lang="en-US" sz="1000" dirty="0"/>
              <a:t> high priority, we would have chosen Option #1. It is simpler, less risky, more practical, and can be done with less code. Profession developer rule #1: Don’t break what is working.</a:t>
            </a:r>
          </a:p>
          <a:p>
            <a:endParaRPr lang="en-US" sz="1000" dirty="0"/>
          </a:p>
          <a:p>
            <a:r>
              <a:rPr lang="en-US" sz="1000" dirty="0"/>
              <a:t>For our Learning exercise we will implement Option #2. It is a more pure and elegant implementation where BMI Metric and BMI English are at the same level in the class hierarchy… which satisfies my artistic needs. It also will allow us to demonstrate Abstraction, Superclass, and Subclass at the same time we are demonstrating Inheritance.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look at how we enhanced our class hierarchy. We created a new Abstract base class call BMI. Yes, the fact that we did this likely broke others that were using our class. We will need to call them and apologize. Note that implementing Option #1 on the proceeding slide should have avoided this. Notice the Abstract </a:t>
            </a:r>
            <a:r>
              <a:rPr lang="en-US" sz="1000" dirty="0" err="1"/>
              <a:t>CalcBMI</a:t>
            </a:r>
            <a:r>
              <a:rPr lang="en-US" sz="1000" dirty="0"/>
              <a:t> method in BMI. We have not learned the difference between Abstract and Virtual yet. Virtual means a Method can be overridden where Abstract means it must be overridden. </a:t>
            </a:r>
          </a:p>
          <a:p>
            <a:pPr defTabSz="966612">
              <a:defRPr/>
            </a:pPr>
            <a:endParaRPr lang="en-US" sz="1000" dirty="0"/>
          </a:p>
          <a:p>
            <a:pPr defTabSz="966612">
              <a:defRPr/>
            </a:pPr>
            <a:r>
              <a:rPr lang="en-US" sz="1000" dirty="0"/>
              <a:t>We also implemented two classes that extend BMI. Our original class was renamed to “</a:t>
            </a:r>
            <a:r>
              <a:rPr lang="en-US" sz="1000" dirty="0" err="1"/>
              <a:t>BMIMetric</a:t>
            </a:r>
            <a:r>
              <a:rPr lang="en-US" sz="1000" dirty="0"/>
              <a:t>” and we added a new class “</a:t>
            </a:r>
            <a:r>
              <a:rPr lang="en-US" sz="1000" dirty="0" err="1"/>
              <a:t>BMIEnglish</a:t>
            </a:r>
            <a:r>
              <a:rPr lang="en-US" sz="1000" dirty="0"/>
              <a:t>”… seem elegant and simple. </a:t>
            </a:r>
          </a:p>
          <a:p>
            <a:pPr defTabSz="966612">
              <a:defRPr/>
            </a:pPr>
            <a:endParaRPr lang="en-US" sz="1000" dirty="0"/>
          </a:p>
          <a:p>
            <a:pPr defTabSz="966612">
              <a:defRPr/>
            </a:pPr>
            <a:r>
              <a:rPr lang="en-US" sz="1000" dirty="0"/>
              <a:t>Now we create a new BMI that is actually a </a:t>
            </a:r>
            <a:r>
              <a:rPr lang="en-US" sz="1000" dirty="0" err="1"/>
              <a:t>BMIEnglish</a:t>
            </a:r>
            <a:r>
              <a:rPr lang="en-US" sz="1000" dirty="0"/>
              <a:t>. If that doesn’t mess with you mind just a little, think about it some more. Note that we could have made the line:</a:t>
            </a:r>
          </a:p>
          <a:p>
            <a:pPr defTabSz="966612">
              <a:defRPr/>
            </a:pPr>
            <a:r>
              <a:rPr lang="en-US" sz="1000" dirty="0"/>
              <a:t>“BMI </a:t>
            </a:r>
            <a:r>
              <a:rPr lang="en-US" sz="1000" dirty="0" err="1"/>
              <a:t>myBMI</a:t>
            </a:r>
            <a:r>
              <a:rPr lang="en-US" sz="1000" dirty="0"/>
              <a:t> = new </a:t>
            </a:r>
            <a:r>
              <a:rPr lang="en-US" sz="1000" dirty="0" err="1"/>
              <a:t>BMIEnglish</a:t>
            </a:r>
            <a:r>
              <a:rPr lang="en-US" sz="1000" dirty="0"/>
              <a:t>();” read </a:t>
            </a:r>
          </a:p>
          <a:p>
            <a:pPr defTabSz="966612">
              <a:defRPr/>
            </a:pPr>
            <a:r>
              <a:rPr lang="en-US" sz="1000" dirty="0"/>
              <a:t>“</a:t>
            </a:r>
            <a:r>
              <a:rPr lang="en-US" sz="1000" dirty="0" err="1"/>
              <a:t>BMIEnglish</a:t>
            </a:r>
            <a:r>
              <a:rPr lang="en-US" sz="1000" dirty="0"/>
              <a:t> </a:t>
            </a:r>
            <a:r>
              <a:rPr lang="en-US" sz="1000" dirty="0" err="1"/>
              <a:t>myBMIEnglish</a:t>
            </a:r>
            <a:r>
              <a:rPr lang="en-US" sz="1000" dirty="0"/>
              <a:t> = new </a:t>
            </a:r>
            <a:r>
              <a:rPr lang="en-US" sz="1000" dirty="0" err="1"/>
              <a:t>BMIEnglish</a:t>
            </a:r>
            <a:r>
              <a:rPr lang="en-US" sz="1000" dirty="0"/>
              <a:t>();”</a:t>
            </a:r>
          </a:p>
          <a:p>
            <a:pPr defTabSz="966612">
              <a:defRPr/>
            </a:pPr>
            <a:endParaRPr lang="en-US" sz="1000" dirty="0"/>
          </a:p>
          <a:p>
            <a:pPr defTabSz="966612">
              <a:defRPr/>
            </a:pPr>
            <a:r>
              <a:rPr lang="en-US" sz="1000" dirty="0"/>
              <a:t>And have gotten the same results. I actually think the second line is cleaner and simpler. It avoids Polymorphism… which really isn’t need here. </a:t>
            </a:r>
          </a:p>
          <a:p>
            <a:pPr defTabSz="966612">
              <a:defRPr/>
            </a:pPr>
            <a:endParaRPr lang="en-US" sz="1000" dirty="0"/>
          </a:p>
          <a:p>
            <a:pPr defTabSz="966612">
              <a:defRPr/>
            </a:pPr>
            <a:r>
              <a:rPr lang="en-US" sz="1000" dirty="0"/>
              <a:t>If you understand why these two line produce the same results in this example? If so you are well on your way to understanding Abstraction and Polymorphism. Or you might want to come back to this after our Polymorphism example and see if it makes more sense.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152813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Let’s backtrack and cover a couple required (and valuable) items.</a:t>
            </a:r>
          </a:p>
          <a:p>
            <a:r>
              <a:rPr lang="en-US" sz="1000" dirty="0"/>
              <a:t>We now have an example of a Superclass in BMI</a:t>
            </a:r>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507889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two examples of Subclasses. That was easy.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1824858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And we have and example of Abstraction.</a:t>
            </a:r>
          </a:p>
          <a:p>
            <a:endParaRPr lang="en-US" sz="1000" b="1" dirty="0"/>
          </a:p>
          <a:p>
            <a:r>
              <a:rPr lang="en-US" sz="1000" dirty="0"/>
              <a:t>Abstraction</a:t>
            </a:r>
          </a:p>
          <a:p>
            <a:r>
              <a:rPr lang="en-US" sz="1000" dirty="0"/>
              <a:t>Abstraction is another key concept. Something is abstract when it is a concept but is not concrete or defined enough to actually be built. Generally, in OO design, we start with abstract things, and then we build on them through inheritance. </a:t>
            </a:r>
          </a:p>
          <a:p>
            <a:r>
              <a:rPr lang="en-US" sz="1000" dirty="0"/>
              <a:t> </a:t>
            </a:r>
          </a:p>
          <a:p>
            <a:r>
              <a:rPr lang="en-US" sz="1000" dirty="0"/>
              <a:t>An </a:t>
            </a:r>
            <a:r>
              <a:rPr lang="en-US" sz="1000" i="1" u="sng" dirty="0"/>
              <a:t>abstract class</a:t>
            </a:r>
            <a:r>
              <a:rPr lang="en-US" sz="1000" dirty="0"/>
              <a:t> is one that has one or more </a:t>
            </a:r>
            <a:r>
              <a:rPr lang="en-US" sz="1000" i="1" dirty="0"/>
              <a:t>abstract methods</a:t>
            </a:r>
            <a:r>
              <a:rPr lang="en-US" sz="1000" dirty="0"/>
              <a:t>.</a:t>
            </a:r>
          </a:p>
          <a:p>
            <a:r>
              <a:rPr lang="en-US" sz="1000" dirty="0"/>
              <a:t>An </a:t>
            </a:r>
            <a:r>
              <a:rPr lang="en-US" sz="1000" i="1" dirty="0"/>
              <a:t>abstract method</a:t>
            </a:r>
            <a:r>
              <a:rPr lang="en-US" sz="1000" dirty="0"/>
              <a:t> is a method / function that has no body – just a name, return type, and parameters.</a:t>
            </a:r>
          </a:p>
          <a:p>
            <a:r>
              <a:rPr lang="en-US" sz="1000" dirty="0"/>
              <a:t>An </a:t>
            </a:r>
            <a:r>
              <a:rPr lang="en-US" sz="1000" i="1" u="sng" dirty="0"/>
              <a:t>interface</a:t>
            </a:r>
            <a:r>
              <a:rPr lang="en-US" sz="1000" dirty="0"/>
              <a:t> is the strictest interpretation of an abstract class – it is a data structure that consists entirely of abstract methods. In other words, none of its methods/functions have a body.</a:t>
            </a:r>
          </a:p>
          <a:p>
            <a:r>
              <a:rPr lang="en-US" sz="1000" dirty="0"/>
              <a:t> </a:t>
            </a:r>
          </a:p>
          <a:p>
            <a:r>
              <a:rPr lang="en-US" sz="1000" dirty="0"/>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1205048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Polymorphism? Let’s do something new. Let’s do something with Animals, Abstraction, </a:t>
            </a:r>
            <a:r>
              <a:rPr lang="en-US" sz="1000" dirty="0" err="1"/>
              <a:t>Superclasses</a:t>
            </a:r>
            <a:r>
              <a:rPr lang="en-US" sz="1000" dirty="0"/>
              <a:t>, and Subclasses. Take a look at the class hierarchy on the left. Can you track it to the code on the right?</a:t>
            </a:r>
          </a:p>
          <a:p>
            <a:endParaRPr lang="en-US" sz="1000" dirty="0"/>
          </a:p>
          <a:p>
            <a:r>
              <a:rPr lang="en-US" sz="1000" dirty="0"/>
              <a:t>We have and Abstract class Animal that provides the template for an Abstract method “</a:t>
            </a:r>
            <a:r>
              <a:rPr lang="en-US" sz="1000" dirty="0" err="1"/>
              <a:t>PrintYourAngrySound</a:t>
            </a:r>
            <a:r>
              <a:rPr lang="en-US" sz="1000" dirty="0"/>
              <a:t>()”. We have Subclasses Dog and Cat who both Override “</a:t>
            </a:r>
            <a:r>
              <a:rPr lang="en-US" sz="1000" dirty="0" err="1"/>
              <a:t>PrintYour</a:t>
            </a:r>
            <a:r>
              <a:rPr lang="en-US" sz="1000" dirty="0"/>
              <a:t> </a:t>
            </a:r>
            <a:r>
              <a:rPr lang="en-US" sz="1000" dirty="0" err="1"/>
              <a:t>AngreeSound</a:t>
            </a:r>
            <a:r>
              <a:rPr lang="en-US" sz="1000" dirty="0"/>
              <a:t>()” as required. Then we have a </a:t>
            </a:r>
            <a:r>
              <a:rPr lang="en-US" sz="1000" dirty="0" err="1"/>
              <a:t>Bigcat</a:t>
            </a:r>
            <a:r>
              <a:rPr lang="en-US" sz="1000" dirty="0"/>
              <a:t> class that Extends Cat. We have seen all of these things before.</a:t>
            </a:r>
          </a:p>
          <a:p>
            <a:endParaRPr lang="en-US" sz="1000" dirty="0"/>
          </a:p>
          <a:p>
            <a:r>
              <a:rPr lang="en-US" sz="1000" dirty="0"/>
              <a:t>Now we have added the idea of Random numbers. Let’s ignore that for now. It’s enough to know that  the Random class that came  from “</a:t>
            </a:r>
            <a:r>
              <a:rPr lang="en-US" sz="1000" dirty="0" err="1"/>
              <a:t>java.util.Random</a:t>
            </a:r>
            <a:r>
              <a:rPr lang="en-US" sz="1000" dirty="0"/>
              <a:t>” generates random numbers. Who would  have guessed…</a:t>
            </a:r>
          </a:p>
          <a:p>
            <a:endParaRPr lang="en-US" sz="1000" dirty="0"/>
          </a:p>
          <a:p>
            <a:r>
              <a:rPr lang="en-US" sz="1000" dirty="0"/>
              <a:t>Now for the finalize… Notice how “</a:t>
            </a:r>
            <a:r>
              <a:rPr lang="en-US" sz="1000" dirty="0" err="1"/>
              <a:t>someAnimal</a:t>
            </a:r>
            <a:r>
              <a:rPr lang="en-US" sz="1000" dirty="0"/>
              <a:t>” can behave like “Dog”, “Cat”, or “</a:t>
            </a:r>
            <a:r>
              <a:rPr lang="en-US" sz="1000" dirty="0" err="1"/>
              <a:t>Bigcat</a:t>
            </a:r>
            <a:r>
              <a:rPr lang="en-US" sz="1000" dirty="0"/>
              <a:t>” depending the random number generated. This is Polymorphism. </a:t>
            </a:r>
          </a:p>
          <a:p>
            <a:endParaRPr lang="en-US" sz="1000" dirty="0"/>
          </a:p>
          <a:p>
            <a:r>
              <a:rPr lang="en-US" sz="1000" dirty="0"/>
              <a:t>Now can you come up with that brief animal based interview response for  Polymorphism. Be sure to throw in “oh yes, Polymorphism is usually implemented with virtual methods and a  virtual method table” to get full credit at the  interview. </a:t>
            </a:r>
          </a:p>
          <a:p>
            <a:endParaRPr lang="en-US" sz="1000" dirty="0"/>
          </a:p>
          <a:p>
            <a:r>
              <a:rPr lang="en-US" sz="1000" dirty="0"/>
              <a:t>It may also be good to know what that actually means just in case one of the interviewers really know what a virtual method table is and has a follow up question.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a:t>
            </a:r>
          </a:p>
          <a:p>
            <a:endParaRPr lang="en-US" sz="1000" dirty="0"/>
          </a:p>
          <a:p>
            <a:r>
              <a:rPr lang="en-US" sz="1000" dirty="0"/>
              <a:t>Properties are the same as Attributes or member variables</a:t>
            </a:r>
          </a:p>
          <a:p>
            <a:r>
              <a:rPr lang="en-US" sz="1000" dirty="0"/>
              <a:t>Methods are the same a member functions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8128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You may have different reasons why you think it is important to learn object-oriented design and programming. That’s okay. </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have a lot of solid topics for our first week. You will quickly notice that three words are underlined. You will see references to object-oriented concepts, patterns, and principles throughout the week and throughout the class.</a:t>
            </a:r>
          </a:p>
          <a:p>
            <a:endParaRPr lang="en-US" sz="1000" u="sng" dirty="0"/>
          </a:p>
          <a:p>
            <a:r>
              <a:rPr lang="en-US" sz="1000" u="sng" dirty="0"/>
              <a:t>Concepts</a:t>
            </a:r>
            <a:r>
              <a:rPr lang="en-US" sz="1000" dirty="0"/>
              <a:t>: Practices, standards, and tools the effectively support object-oriented design and programming… I need to do enhance the BMI class to provide better Encapsulation and hide the height and weight properties (hours). </a:t>
            </a:r>
          </a:p>
          <a:p>
            <a:endParaRPr lang="en-US" sz="1000" u="sng" dirty="0"/>
          </a:p>
          <a:p>
            <a:r>
              <a:rPr lang="en-US" sz="1000" u="sng" dirty="0"/>
              <a:t>Patterns</a:t>
            </a:r>
            <a:r>
              <a:rPr lang="en-US" sz="1000" dirty="0"/>
              <a:t>: Well established templates for forging relationships between classes… I would like to generate the random Animal generator using a Factory pattern so it is more supportable (days)</a:t>
            </a:r>
          </a:p>
          <a:p>
            <a:endParaRPr lang="en-US" sz="1000" u="sng" dirty="0"/>
          </a:p>
          <a:p>
            <a:r>
              <a:rPr lang="en-US" sz="1000" u="sng" dirty="0"/>
              <a:t>Principles</a:t>
            </a:r>
            <a:r>
              <a:rPr lang="en-US" sz="1000" dirty="0"/>
              <a:t>: Proven industry guidelines… Using a Factory Pattern is a good start; however, I think we should focus more on making sure that  we follow the Open Close Principle throughout our product (weeks+)</a:t>
            </a:r>
          </a:p>
          <a:p>
            <a:endParaRPr lang="en-US" sz="1000" dirty="0"/>
          </a:p>
          <a:p>
            <a:r>
              <a:rPr lang="en-US" sz="1000" dirty="0"/>
              <a:t>If  you take a look through the topics you will hopefully see a few that are familiar; however, I suspect that many will be new. Don’t be concern, by the end of the week you will have some familiarity with all of them. You should also have resources that will let you go back and refresh you memory when you need to do that. </a:t>
            </a:r>
          </a:p>
          <a:p>
            <a:endParaRPr lang="en-US" sz="1000" dirty="0"/>
          </a:p>
          <a:p>
            <a:r>
              <a:rPr lang="en-US" sz="1000" dirty="0"/>
              <a:t>I am going to divide the topics up into three or four sections so that we can focus and keep our energy.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772747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383166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07025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59744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10715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49612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9</a:t>
            </a:fld>
            <a:endParaRPr lang="en-US" dirty="0"/>
          </a:p>
        </p:txBody>
      </p:sp>
    </p:spTree>
    <p:extLst>
      <p:ext uri="{BB962C8B-B14F-4D97-AF65-F5344CB8AC3E}">
        <p14:creationId xmlns:p14="http://schemas.microsoft.com/office/powerpoint/2010/main" val="228467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8/29/2018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ncapsulation_(computer_programm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en.wikipedia.org/wiki/Information_hid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nheritance_(object-oriented_programm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Abstraction_(software_enginee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Polymorphism_(computer_sci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en.wikipedia.org/wiki/Object-oriented_programming"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Concepts &amp; Practices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mc:AlternateContent xmlns:mc="http://schemas.openxmlformats.org/markup-compatibility/2006" xmlns:p14="http://schemas.microsoft.com/office/powerpoint/2010/main">
    <mc:Choice Requires="p14">
      <p:transition spd="slow" p14:dur="2000" advTm="6511"/>
    </mc:Choice>
    <mc:Fallback xmlns="">
      <p:transition spd="slow" advTm="6511"/>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Quetelet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Procedural BMI (body mass index):</a:t>
            </a:r>
          </a:p>
          <a:p>
            <a:pPr marL="0" indent="0">
              <a:buFont typeface="Arial" panose="020B0604020202020204" pitchFamily="34" charset="0"/>
              <a:buNone/>
            </a:pPr>
            <a:r>
              <a:rPr lang="en-US" sz="2000" dirty="0"/>
              <a:t>Variables:</a:t>
            </a:r>
          </a:p>
          <a:p>
            <a:r>
              <a:rPr lang="en-US" sz="2000" dirty="0"/>
              <a:t>Height</a:t>
            </a:r>
          </a:p>
          <a:p>
            <a:r>
              <a:rPr lang="en-US" sz="2000" dirty="0"/>
              <a:t>Weight</a:t>
            </a:r>
          </a:p>
          <a:p>
            <a:pPr marL="0" indent="0">
              <a:buNone/>
            </a:pPr>
            <a:r>
              <a:rPr lang="en-US" sz="2000" dirty="0"/>
              <a:t>Functions (or Procedures):</a:t>
            </a:r>
          </a:p>
          <a:p>
            <a:r>
              <a:rPr lang="en-US" sz="2000" dirty="0"/>
              <a:t>CalcBMI</a:t>
            </a:r>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Object-Oriented BMI:</a:t>
            </a:r>
          </a:p>
          <a:p>
            <a:pPr marL="0" indent="0">
              <a:buFont typeface="Arial" panose="020B0604020202020204" pitchFamily="34" charset="0"/>
              <a:buNone/>
            </a:pPr>
            <a:r>
              <a:rPr lang="en-US" sz="2000" dirty="0"/>
              <a:t>Class BMI</a:t>
            </a:r>
          </a:p>
          <a:p>
            <a:r>
              <a:rPr lang="en-US" sz="2000" dirty="0"/>
              <a:t>Properties</a:t>
            </a:r>
          </a:p>
          <a:p>
            <a:pPr lvl="1"/>
            <a:r>
              <a:rPr lang="en-US" sz="2000" dirty="0"/>
              <a:t>Height</a:t>
            </a:r>
          </a:p>
          <a:p>
            <a:pPr lvl="1"/>
            <a:r>
              <a:rPr lang="en-US" sz="2000" dirty="0"/>
              <a:t>Weight</a:t>
            </a:r>
          </a:p>
          <a:p>
            <a:r>
              <a:rPr lang="en-US" sz="2000" dirty="0"/>
              <a:t>Methods</a:t>
            </a:r>
          </a:p>
          <a:p>
            <a:pPr lvl="1"/>
            <a:r>
              <a:rPr lang="en-US" sz="2000" dirty="0"/>
              <a:t>CalcBMI</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1091628321"/>
      </p:ext>
    </p:extLst>
  </p:cSld>
  <p:clrMapOvr>
    <a:masterClrMapping/>
  </p:clrMapOvr>
  <mc:AlternateContent xmlns:mc="http://schemas.openxmlformats.org/markup-compatibility/2006" xmlns:p14="http://schemas.microsoft.com/office/powerpoint/2010/main">
    <mc:Choice Requires="p14">
      <p:transition spd="slow" p14:dur="2000" advTm="116490"/>
    </mc:Choice>
    <mc:Fallback xmlns="">
      <p:transition spd="slow" advTm="116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mc:AlternateContent xmlns:mc="http://schemas.openxmlformats.org/markup-compatibility/2006" xmlns:p14="http://schemas.microsoft.com/office/powerpoint/2010/main">
    <mc:Choice Requires="p14">
      <p:transition spd="slow" p14:dur="2000" advTm="217322"/>
    </mc:Choice>
    <mc:Fallback xmlns="">
      <p:transition spd="slow" advTm="217322"/>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5250315"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3881117182"/>
      </p:ext>
    </p:extLst>
  </p:cSld>
  <p:clrMapOvr>
    <a:masterClrMapping/>
  </p:clrMapOvr>
  <mc:AlternateContent xmlns:mc="http://schemas.openxmlformats.org/markup-compatibility/2006" xmlns:p14="http://schemas.microsoft.com/office/powerpoint/2010/main">
    <mc:Choice Requires="p14">
      <p:transition spd="slow" p14:dur="2000" advTm="51299"/>
    </mc:Choice>
    <mc:Fallback xmlns="">
      <p:transition spd="slow" advTm="512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3368501517"/>
      </p:ext>
    </p:extLst>
  </p:cSld>
  <p:clrMapOvr>
    <a:masterClrMapping/>
  </p:clrMapOvr>
  <mc:AlternateContent xmlns:mc="http://schemas.openxmlformats.org/markup-compatibility/2006" xmlns:p14="http://schemas.microsoft.com/office/powerpoint/2010/main">
    <mc:Choice Requires="p14">
      <p:transition spd="slow" p14:dur="2000" advTm="52075"/>
    </mc:Choice>
    <mc:Fallback xmlns="">
      <p:transition spd="slow" advTm="520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solidFill>
                  <a:schemeClr val="bg1">
                    <a:lumMod val="75000"/>
                  </a:schemeClr>
                </a:solidFill>
              </a:rPr>
              <a:t>Define object-oriented programming (OOP)</a:t>
            </a:r>
          </a:p>
          <a:p>
            <a:pPr marL="457200" indent="-457200">
              <a:buFont typeface="+mj-lt"/>
              <a:buAutoNum type="arabicPeriod"/>
            </a:pPr>
            <a:r>
              <a:rPr lang="en-US" sz="2000" dirty="0">
                <a:solidFill>
                  <a:schemeClr val="bg1">
                    <a:lumMod val="75000"/>
                  </a:schemeClr>
                </a:solidFill>
              </a:rPr>
              <a:t>Review object-oriented languages and tools</a:t>
            </a:r>
          </a:p>
          <a:p>
            <a:pPr marL="457200" indent="-457200">
              <a:buFont typeface="+mj-lt"/>
              <a:buAutoNum type="arabicPeriod"/>
            </a:pPr>
            <a:r>
              <a:rPr lang="en-US" sz="2000" dirty="0">
                <a:solidFill>
                  <a:schemeClr val="bg1">
                    <a:lumMod val="75000"/>
                  </a:schemeClr>
                </a:solidFill>
              </a:rPr>
              <a:t>Demonstrate object-oriented programming concepts</a:t>
            </a:r>
          </a:p>
          <a:p>
            <a:pPr marL="457200" indent="-457200">
              <a:buFont typeface="+mj-lt"/>
              <a:buAutoNum type="arabicPeriod"/>
            </a:pPr>
            <a:r>
              <a:rPr lang="en-US" sz="2000" dirty="0">
                <a:solidFill>
                  <a:schemeClr val="bg1">
                    <a:lumMod val="75000"/>
                  </a:schemeClr>
                </a:solidFill>
              </a:rPr>
              <a:t>Distinguish between a class and an object</a:t>
            </a:r>
          </a:p>
          <a:p>
            <a:pPr marL="457200" indent="-457200">
              <a:buFont typeface="+mj-lt"/>
              <a:buAutoNum type="arabicPeriod"/>
            </a:pPr>
            <a:r>
              <a:rPr lang="en-US" sz="2000" dirty="0"/>
              <a:t>Identify the three primary (and several related)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173823629"/>
      </p:ext>
    </p:extLst>
  </p:cSld>
  <p:clrMapOvr>
    <a:masterClrMapping/>
  </p:clrMapOvr>
  <mc:AlternateContent xmlns:mc="http://schemas.openxmlformats.org/markup-compatibility/2006" xmlns:p14="http://schemas.microsoft.com/office/powerpoint/2010/main">
    <mc:Choice Requires="p14">
      <p:transition spd="slow" p14:dur="2000" advTm="20533"/>
    </mc:Choice>
    <mc:Fallback xmlns="">
      <p:transition spd="slow" advTm="205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Identify the “Big Three” Object-Oriented Concepts</a:t>
            </a:r>
          </a:p>
        </p:txBody>
      </p:sp>
      <p:sp>
        <p:nvSpPr>
          <p:cNvPr id="3" name="Content Placeholder 2"/>
          <p:cNvSpPr>
            <a:spLocks noGrp="1"/>
          </p:cNvSpPr>
          <p:nvPr>
            <p:ph idx="1"/>
          </p:nvPr>
        </p:nvSpPr>
        <p:spPr>
          <a:xfrm>
            <a:off x="838200" y="1458154"/>
            <a:ext cx="10622974" cy="4567506"/>
          </a:xfrm>
        </p:spPr>
        <p:txBody>
          <a:bodyPr>
            <a:noAutofit/>
          </a:bodyPr>
          <a:lstStyle/>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mc:AlternateContent xmlns:mc="http://schemas.openxmlformats.org/markup-compatibility/2006" xmlns:p14="http://schemas.microsoft.com/office/powerpoint/2010/main">
    <mc:Choice Requires="p14">
      <p:transition spd="slow" p14:dur="2000" advTm="158693"/>
    </mc:Choice>
    <mc:Fallback xmlns="">
      <p:transition spd="slow" advTm="1586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10515600" cy="4351338"/>
          </a:xfrm>
        </p:spPr>
        <p:txBody>
          <a:bodyPr>
            <a:normAutofit/>
          </a:bodyPr>
          <a:lstStyle/>
          <a:p>
            <a:pPr marL="0" indent="0">
              <a:buNone/>
            </a:pPr>
            <a:r>
              <a:rPr lang="en-US" sz="2000" u="sng" dirty="0"/>
              <a:t>Encapsulation</a:t>
            </a:r>
            <a:r>
              <a:rPr lang="en-US" sz="2000" dirty="0"/>
              <a:t>: Restricting access and visibility of Properties and Methods of a Class in order to make the Class easier to utilize, extend, and maintain. </a:t>
            </a:r>
            <a:r>
              <a:rPr lang="en-US" sz="2000" dirty="0">
                <a:hlinkClick r:id="rId3"/>
              </a:rPr>
              <a:t>[link]</a:t>
            </a:r>
            <a:endParaRPr lang="en-US" sz="2000" dirty="0"/>
          </a:p>
          <a:p>
            <a:pPr marL="0" indent="0">
              <a:buNone/>
            </a:pPr>
            <a:r>
              <a:rPr lang="en-US" sz="2000" u="sng" dirty="0"/>
              <a:t>Information Hiding</a:t>
            </a:r>
            <a:r>
              <a:rPr lang="en-US" sz="2000" dirty="0"/>
              <a:t>: The Information Hiding term is often used interchangeably with Encapsulation. Information Hiding does not connection with Object-Oriented Programming and can be used to describe practices utilized in non-OOP languages as well. </a:t>
            </a:r>
            <a:r>
              <a:rPr lang="en-US" sz="2000" dirty="0">
                <a:hlinkClick r:id="rId4"/>
              </a:rPr>
              <a:t>[link]</a:t>
            </a:r>
            <a:endParaRPr lang="en-US" sz="2000" dirty="0"/>
          </a:p>
          <a:p>
            <a:pPr marL="0" indent="0">
              <a:buNone/>
            </a:pPr>
            <a:endParaRPr lang="en-US" sz="2000" dirty="0"/>
          </a:p>
        </p:txBody>
      </p:sp>
    </p:spTree>
    <p:extLst>
      <p:ext uri="{BB962C8B-B14F-4D97-AF65-F5344CB8AC3E}">
        <p14:creationId xmlns:p14="http://schemas.microsoft.com/office/powerpoint/2010/main" val="3692394781"/>
      </p:ext>
    </p:extLst>
  </p:cSld>
  <p:clrMapOvr>
    <a:masterClrMapping/>
  </p:clrMapOvr>
  <mc:AlternateContent xmlns:mc="http://schemas.openxmlformats.org/markup-compatibility/2006" xmlns:p14="http://schemas.microsoft.com/office/powerpoint/2010/main">
    <mc:Choice Requires="p14">
      <p:transition spd="slow" p14:dur="2000" advTm="191018"/>
    </mc:Choice>
    <mc:Fallback xmlns="">
      <p:transition spd="slow" advTm="1910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r>
              <a:rPr lang="en-US" sz="2000" dirty="0">
                <a:hlinkClick r:id="rId3"/>
              </a:rPr>
              <a:t>[link]</a:t>
            </a:r>
            <a:endParaRPr lang="en-US" sz="2000" dirty="0"/>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r>
              <a:rPr lang="en-US" sz="2000" dirty="0">
                <a:hlinkClick r:id="rId4"/>
              </a:rPr>
              <a:t>[link]</a:t>
            </a:r>
            <a:endParaRPr lang="en-US" sz="2000" dirty="0"/>
          </a:p>
        </p:txBody>
      </p:sp>
      <p:pic>
        <p:nvPicPr>
          <p:cNvPr id="5" name="Picture 4"/>
          <p:cNvPicPr>
            <a:picLocks noChangeAspect="1"/>
          </p:cNvPicPr>
          <p:nvPr/>
        </p:nvPicPr>
        <p:blipFill>
          <a:blip r:embed="rId5"/>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mc:AlternateContent xmlns:mc="http://schemas.openxmlformats.org/markup-compatibility/2006" xmlns:p14="http://schemas.microsoft.com/office/powerpoint/2010/main">
    <mc:Choice Requires="p14">
      <p:transition spd="slow" p14:dur="2000" advTm="123423"/>
    </mc:Choice>
    <mc:Fallback xmlns="">
      <p:transition spd="slow" advTm="1234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r>
              <a:rPr lang="en-US" sz="2000" dirty="0">
                <a:hlinkClick r:id="rId3"/>
              </a:rPr>
              <a:t>[link]</a:t>
            </a:r>
            <a:endParaRPr lang="en-US" sz="2000" dirty="0"/>
          </a:p>
        </p:txBody>
      </p:sp>
      <p:pic>
        <p:nvPicPr>
          <p:cNvPr id="4" name="Picture 3"/>
          <p:cNvPicPr>
            <a:picLocks noChangeAspect="1"/>
          </p:cNvPicPr>
          <p:nvPr/>
        </p:nvPicPr>
        <p:blipFill>
          <a:blip r:embed="rId4"/>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mc:AlternateContent xmlns:mc="http://schemas.openxmlformats.org/markup-compatibility/2006" xmlns:p14="http://schemas.microsoft.com/office/powerpoint/2010/main">
    <mc:Choice Requires="p14">
      <p:transition spd="slow" p14:dur="2000" advTm="136900"/>
    </mc:Choice>
    <mc:Fallback xmlns="">
      <p:transition spd="slow" advTm="13690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915000" y="1369691"/>
            <a:ext cx="4114800" cy="3226565"/>
          </a:xfrm>
          <a:prstGeom prst="rect">
            <a:avLst/>
          </a:prstGeom>
        </p:spPr>
      </p:pic>
      <p:pic>
        <p:nvPicPr>
          <p:cNvPr id="17" name="Picture 16"/>
          <p:cNvPicPr>
            <a:picLocks noChangeAspect="1"/>
          </p:cNvPicPr>
          <p:nvPr/>
        </p:nvPicPr>
        <p:blipFill>
          <a:blip r:embed="rId5"/>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custDataLst>
      <p:tags r:id="rId1"/>
    </p:custDataLst>
    <p:extLst>
      <p:ext uri="{BB962C8B-B14F-4D97-AF65-F5344CB8AC3E}">
        <p14:creationId xmlns:p14="http://schemas.microsoft.com/office/powerpoint/2010/main" val="4132026577"/>
      </p:ext>
    </p:extLst>
  </p:cSld>
  <p:clrMapOvr>
    <a:masterClrMapping/>
  </p:clrMapOvr>
  <mc:AlternateContent xmlns:mc="http://schemas.openxmlformats.org/markup-compatibility/2006" xmlns:p14="http://schemas.microsoft.com/office/powerpoint/2010/main">
    <mc:Choice Requires="p14">
      <p:transition spd="slow" p14:dur="2000" advTm="54198"/>
    </mc:Choice>
    <mc:Fallback xmlns="">
      <p:transition spd="slow" advTm="541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Define object-oriented programming (OOP)</a:t>
            </a:r>
          </a:p>
          <a:p>
            <a:pPr marL="457200" indent="-457200">
              <a:buFont typeface="+mj-lt"/>
              <a:buAutoNum type="arabicPeriod"/>
            </a:pPr>
            <a:r>
              <a:rPr lang="en-US" sz="2000" dirty="0"/>
              <a:t>Review object-oriented languages, history, and adoption</a:t>
            </a:r>
          </a:p>
          <a:p>
            <a:pPr marL="457200" indent="-457200">
              <a:buFont typeface="+mj-lt"/>
              <a:buAutoNum type="arabicPeriod"/>
            </a:pPr>
            <a:r>
              <a:rPr lang="en-US" sz="2000" dirty="0"/>
              <a:t>Demonstrate object-oriented programming concepts</a:t>
            </a:r>
          </a:p>
          <a:p>
            <a:pPr marL="457200" indent="-457200">
              <a:buFont typeface="+mj-lt"/>
              <a:buAutoNum type="arabicPeriod"/>
            </a:pPr>
            <a:r>
              <a:rPr lang="en-US" sz="2000" dirty="0"/>
              <a:t>Distinguish between a class and an object</a:t>
            </a:r>
          </a:p>
          <a:p>
            <a:pPr marL="457200" indent="-457200">
              <a:buFont typeface="+mj-lt"/>
              <a:buAutoNum type="arabicPeriod"/>
            </a:pPr>
            <a:r>
              <a:rPr lang="en-US" sz="2000" dirty="0"/>
              <a:t>Identify the three primary (and several related)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mc:AlternateContent xmlns:mc="http://schemas.openxmlformats.org/markup-compatibility/2006" xmlns:p14="http://schemas.microsoft.com/office/powerpoint/2010/main">
    <mc:Choice Requires="p14">
      <p:transition spd="slow" p14:dur="2000" advTm="118914"/>
    </mc:Choice>
    <mc:Fallback xmlns="">
      <p:transition spd="slow" advTm="118914"/>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5"/>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84961805"/>
      </p:ext>
    </p:extLst>
  </p:cSld>
  <p:clrMapOvr>
    <a:masterClrMapping/>
  </p:clrMapOvr>
  <mc:AlternateContent xmlns:mc="http://schemas.openxmlformats.org/markup-compatibility/2006" xmlns:p14="http://schemas.microsoft.com/office/powerpoint/2010/main">
    <mc:Choice Requires="p14">
      <p:transition spd="slow" p14:dur="2000" advTm="53725"/>
    </mc:Choice>
    <mc:Fallback xmlns="">
      <p:transition spd="slow" advTm="537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4"/>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5"/>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6"/>
          <a:stretch>
            <a:fillRect/>
          </a:stretch>
        </p:blipFill>
        <p:spPr>
          <a:xfrm>
            <a:off x="9076510" y="5305694"/>
            <a:ext cx="2743200" cy="1489584"/>
          </a:xfrm>
          <a:prstGeom prst="rect">
            <a:avLst/>
          </a:prstGeom>
        </p:spPr>
      </p:pic>
    </p:spTree>
    <p:custDataLst>
      <p:tags r:id="rId1"/>
    </p:custDataLst>
    <p:extLst>
      <p:ext uri="{BB962C8B-B14F-4D97-AF65-F5344CB8AC3E}">
        <p14:creationId xmlns:p14="http://schemas.microsoft.com/office/powerpoint/2010/main" val="939959732"/>
      </p:ext>
    </p:extLst>
  </p:cSld>
  <p:clrMapOvr>
    <a:masterClrMapping/>
  </p:clrMapOvr>
  <mc:AlternateContent xmlns:mc="http://schemas.openxmlformats.org/markup-compatibility/2006" xmlns:p14="http://schemas.microsoft.com/office/powerpoint/2010/main">
    <mc:Choice Requires="p14">
      <p:transition spd="slow" p14:dur="2000" advTm="89489"/>
    </mc:Choice>
    <mc:Fallback xmlns="">
      <p:transition spd="slow" advTm="89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Golden Rule of Encapsulation</a:t>
            </a:r>
          </a:p>
        </p:txBody>
      </p:sp>
      <p:sp>
        <p:nvSpPr>
          <p:cNvPr id="3" name="Content Placeholder 2"/>
          <p:cNvSpPr>
            <a:spLocks noGrp="1"/>
          </p:cNvSpPr>
          <p:nvPr>
            <p:ph idx="1"/>
          </p:nvPr>
        </p:nvSpPr>
        <p:spPr>
          <a:xfrm>
            <a:off x="838200" y="1458154"/>
            <a:ext cx="10622974" cy="4567506"/>
          </a:xfrm>
        </p:spPr>
        <p:txBody>
          <a:bodyPr>
            <a:noAutofit/>
          </a:bodyPr>
          <a:lstStyle/>
          <a:p>
            <a:pPr marL="0" indent="0" defTabSz="966612">
              <a:buNone/>
              <a:defRPr/>
            </a:pPr>
            <a:r>
              <a:rPr lang="en-US" sz="2000" dirty="0"/>
              <a:t>Minimize Class Property and Method scope and visibility. The Encapsulation hierarchy: </a:t>
            </a:r>
            <a:br>
              <a:rPr lang="en-US" sz="2000" dirty="0"/>
            </a:br>
            <a:endParaRPr lang="en-US" sz="2000" dirty="0"/>
          </a:p>
          <a:p>
            <a:pPr marL="457200" indent="-457200" defTabSz="966612">
              <a:buFont typeface="+mj-lt"/>
              <a:buAutoNum type="arabicPeriod"/>
              <a:defRPr/>
            </a:pPr>
            <a:r>
              <a:rPr lang="en-US" sz="2000" dirty="0"/>
              <a:t>None (can we eliminate the Property or Method)</a:t>
            </a:r>
          </a:p>
          <a:p>
            <a:pPr marL="457200" indent="-457200" defTabSz="966612">
              <a:buFont typeface="+mj-lt"/>
              <a:buAutoNum type="arabicPeriod"/>
              <a:defRPr/>
            </a:pPr>
            <a:r>
              <a:rPr lang="en-US" sz="2000" dirty="0"/>
              <a:t>Local variable</a:t>
            </a:r>
          </a:p>
          <a:p>
            <a:pPr marL="457200" indent="-457200" defTabSz="966612">
              <a:buFont typeface="+mj-lt"/>
              <a:buAutoNum type="arabicPeriod"/>
              <a:defRPr/>
            </a:pPr>
            <a:r>
              <a:rPr lang="en-US" sz="2000" dirty="0"/>
              <a:t>Method parameters, </a:t>
            </a:r>
          </a:p>
          <a:p>
            <a:pPr marL="457200" indent="-457200" defTabSz="966612">
              <a:buFont typeface="+mj-lt"/>
              <a:buAutoNum type="arabicPeriod"/>
              <a:defRPr/>
            </a:pPr>
            <a:r>
              <a:rPr lang="en-US" sz="2000" dirty="0"/>
              <a:t>Private Property </a:t>
            </a:r>
          </a:p>
          <a:p>
            <a:pPr marL="457200" indent="-457200" defTabSz="966612">
              <a:buFont typeface="+mj-lt"/>
              <a:buAutoNum type="arabicPeriod"/>
              <a:defRPr/>
            </a:pPr>
            <a:r>
              <a:rPr lang="en-US" sz="2000" dirty="0"/>
              <a:t>Protected Property</a:t>
            </a:r>
          </a:p>
          <a:p>
            <a:pPr marL="457200" indent="-457200" defTabSz="966612">
              <a:buFont typeface="+mj-lt"/>
              <a:buAutoNum type="arabicPeriod"/>
              <a:defRPr/>
            </a:pPr>
            <a:r>
              <a:rPr lang="en-US" sz="2000" dirty="0"/>
              <a:t>Public Property</a:t>
            </a:r>
          </a:p>
          <a:p>
            <a:pPr marL="457200" indent="-457200" defTabSz="966612">
              <a:buFont typeface="+mj-lt"/>
              <a:buAutoNum type="arabicPeriod"/>
              <a:defRPr/>
            </a:pPr>
            <a:r>
              <a:rPr lang="en-US" sz="2000" dirty="0"/>
              <a:t>global variable</a:t>
            </a:r>
          </a:p>
        </p:txBody>
      </p:sp>
    </p:spTree>
    <p:extLst>
      <p:ext uri="{BB962C8B-B14F-4D97-AF65-F5344CB8AC3E}">
        <p14:creationId xmlns:p14="http://schemas.microsoft.com/office/powerpoint/2010/main" val="1934820181"/>
      </p:ext>
    </p:extLst>
  </p:cSld>
  <p:clrMapOvr>
    <a:masterClrMapping/>
  </p:clrMapOvr>
  <mc:AlternateContent xmlns:mc="http://schemas.openxmlformats.org/markup-compatibility/2006" xmlns:p14="http://schemas.microsoft.com/office/powerpoint/2010/main">
    <mc:Choice Requires="p14">
      <p:transition spd="slow" p14:dur="2000" advTm="101523"/>
    </mc:Choice>
    <mc:Fallback xmlns="">
      <p:transition spd="slow" advTm="101523"/>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1162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mc:AlternateContent xmlns:mc="http://schemas.openxmlformats.org/markup-compatibility/2006" xmlns:p14="http://schemas.microsoft.com/office/powerpoint/2010/main">
    <mc:Choice Requires="p14">
      <p:transition spd="slow" p14:dur="2000" advTm="63971"/>
    </mc:Choice>
    <mc:Fallback xmlns="">
      <p:transition spd="slow" advTm="63971"/>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mc:AlternateContent xmlns:mc="http://schemas.openxmlformats.org/markup-compatibility/2006" xmlns:p14="http://schemas.microsoft.com/office/powerpoint/2010/main">
    <mc:Choice Requires="p14">
      <p:transition spd="slow" p14:dur="2000" advTm="69051"/>
    </mc:Choice>
    <mc:Fallback xmlns="">
      <p:transition spd="slow" advTm="69051"/>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mc:AlternateContent xmlns:mc="http://schemas.openxmlformats.org/markup-compatibility/2006" xmlns:p14="http://schemas.microsoft.com/office/powerpoint/2010/main">
    <mc:Choice Requires="p14">
      <p:transition spd="slow" p14:dur="2000" advTm="150193"/>
    </mc:Choice>
    <mc:Fallback xmlns="">
      <p:transition spd="slow" advTm="150193"/>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4"/>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custDataLst>
      <p:tags r:id="rId1"/>
    </p:custDataLst>
    <p:extLst>
      <p:ext uri="{BB962C8B-B14F-4D97-AF65-F5344CB8AC3E}">
        <p14:creationId xmlns:p14="http://schemas.microsoft.com/office/powerpoint/2010/main" val="2097565445"/>
      </p:ext>
    </p:extLst>
  </p:cSld>
  <p:clrMapOvr>
    <a:masterClrMapping/>
  </p:clrMapOvr>
  <mc:AlternateContent xmlns:mc="http://schemas.openxmlformats.org/markup-compatibility/2006" xmlns:p14="http://schemas.microsoft.com/office/powerpoint/2010/main">
    <mc:Choice Requires="p14">
      <p:transition spd="slow" p14:dur="2000" advTm="17060"/>
    </mc:Choice>
    <mc:Fallback xmlns="">
      <p:transition spd="slow" advTm="170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4"/>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277029523"/>
      </p:ext>
    </p:extLst>
  </p:cSld>
  <p:clrMapOvr>
    <a:masterClrMapping/>
  </p:clrMapOvr>
  <mc:AlternateContent xmlns:mc="http://schemas.openxmlformats.org/markup-compatibility/2006" xmlns:p14="http://schemas.microsoft.com/office/powerpoint/2010/main">
    <mc:Choice Requires="p14">
      <p:transition spd="slow" p14:dur="2000" advTm="18352"/>
    </mc:Choice>
    <mc:Fallback xmlns="">
      <p:transition spd="slow" advTm="183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4"/>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custDataLst>
      <p:tags r:id="rId1"/>
    </p:custDataLst>
    <p:extLst>
      <p:ext uri="{BB962C8B-B14F-4D97-AF65-F5344CB8AC3E}">
        <p14:creationId xmlns:p14="http://schemas.microsoft.com/office/powerpoint/2010/main" val="1968739002"/>
      </p:ext>
    </p:extLst>
  </p:cSld>
  <p:clrMapOvr>
    <a:masterClrMapping/>
  </p:clrMapOvr>
  <mc:AlternateContent xmlns:mc="http://schemas.openxmlformats.org/markup-compatibility/2006" xmlns:p14="http://schemas.microsoft.com/office/powerpoint/2010/main">
    <mc:Choice Requires="p14">
      <p:transition spd="slow" p14:dur="2000" advTm="26225"/>
    </mc:Choice>
    <mc:Fallback xmlns="">
      <p:transition spd="slow" advTm="262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4"/>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5"/>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custDataLst>
      <p:tags r:id="rId1"/>
    </p:custDataLst>
    <p:extLst>
      <p:ext uri="{BB962C8B-B14F-4D97-AF65-F5344CB8AC3E}">
        <p14:creationId xmlns:p14="http://schemas.microsoft.com/office/powerpoint/2010/main" val="2606702461"/>
      </p:ext>
    </p:extLst>
  </p:cSld>
  <p:clrMapOvr>
    <a:masterClrMapping/>
  </p:clrMapOvr>
  <mc:AlternateContent xmlns:mc="http://schemas.openxmlformats.org/markup-compatibility/2006" xmlns:p14="http://schemas.microsoft.com/office/powerpoint/2010/main">
    <mc:Choice Requires="p14">
      <p:transition spd="slow" p14:dur="2000" advTm="300734"/>
    </mc:Choice>
    <mc:Fallback xmlns="">
      <p:transition spd="slow" advTm="3007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4"/>
              </a:rPr>
              <a:t>[link]</a:t>
            </a:r>
            <a:endParaRPr lang="en-US" sz="3600" dirty="0"/>
          </a:p>
        </p:txBody>
      </p:sp>
      <p:sp>
        <p:nvSpPr>
          <p:cNvPr id="3" name="Content Placeholder 2"/>
          <p:cNvSpPr>
            <a:spLocks noGrp="1"/>
          </p:cNvSpPr>
          <p:nvPr>
            <p:ph idx="1"/>
          </p:nvPr>
        </p:nvSpPr>
        <p:spPr>
          <a:xfrm>
            <a:off x="838200" y="1159336"/>
            <a:ext cx="10622974" cy="1610762"/>
          </a:xfrm>
        </p:spPr>
        <p:txBody>
          <a:bodyPr>
            <a:normAutofit/>
          </a:bodyPr>
          <a:lstStyle/>
          <a:p>
            <a:pPr marL="0" indent="0">
              <a:buNone/>
            </a:pPr>
            <a:r>
              <a:rPr lang="en-US" sz="2000" dirty="0"/>
              <a:t>Object-oriented programming (OOP) is a programming model based on the concept of Objects, which contain both Properties (member variables) and Methods (member functions) that operate on that those Properties.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endParaRPr lang="en-US" sz="2000" dirty="0"/>
          </a:p>
        </p:txBody>
      </p:sp>
      <p:grpSp>
        <p:nvGrpSpPr>
          <p:cNvPr id="11" name="Group 10">
            <a:extLst>
              <a:ext uri="{FF2B5EF4-FFF2-40B4-BE49-F238E27FC236}">
                <a16:creationId xmlns:a16="http://schemas.microsoft.com/office/drawing/2014/main" id="{10ADD4FC-25E5-4B79-B06B-A6C7CD5F54E7}"/>
              </a:ext>
            </a:extLst>
          </p:cNvPr>
          <p:cNvGrpSpPr/>
          <p:nvPr/>
        </p:nvGrpSpPr>
        <p:grpSpPr>
          <a:xfrm>
            <a:off x="1420518" y="3447826"/>
            <a:ext cx="4254975" cy="1977153"/>
            <a:chOff x="3701140" y="3429000"/>
            <a:chExt cx="4254975" cy="1977153"/>
          </a:xfrm>
        </p:grpSpPr>
        <p:cxnSp>
          <p:nvCxnSpPr>
            <p:cNvPr id="4" name="Straight Connector 3">
              <a:extLst>
                <a:ext uri="{FF2B5EF4-FFF2-40B4-BE49-F238E27FC236}">
                  <a16:creationId xmlns:a16="http://schemas.microsoft.com/office/drawing/2014/main" id="{68888472-E323-4717-8249-34508ABDEA4D}"/>
                </a:ext>
              </a:extLst>
            </p:cNvPr>
            <p:cNvCxnSpPr>
              <a:stCxn id="6" idx="2"/>
              <a:endCxn id="7" idx="0"/>
            </p:cNvCxnSpPr>
            <p:nvPr/>
          </p:nvCxnSpPr>
          <p:spPr>
            <a:xfrm flipH="1">
              <a:off x="4747566" y="3966882"/>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84EEADD-D731-4002-87FB-77A9B944E968}"/>
                </a:ext>
              </a:extLst>
            </p:cNvPr>
            <p:cNvCxnSpPr>
              <a:cxnSpLocks/>
              <a:stCxn id="6" idx="2"/>
              <a:endCxn id="8" idx="0"/>
            </p:cNvCxnSpPr>
            <p:nvPr/>
          </p:nvCxnSpPr>
          <p:spPr>
            <a:xfrm>
              <a:off x="5772112" y="3966882"/>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C5FDC2BE-2654-4A83-A83D-69D758B4A34F}"/>
                </a:ext>
              </a:extLst>
            </p:cNvPr>
            <p:cNvSpPr/>
            <p:nvPr/>
          </p:nvSpPr>
          <p:spPr>
            <a:xfrm>
              <a:off x="4725686" y="3429000"/>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7" name="Rectangle: Rounded Corners 6">
              <a:extLst>
                <a:ext uri="{FF2B5EF4-FFF2-40B4-BE49-F238E27FC236}">
                  <a16:creationId xmlns:a16="http://schemas.microsoft.com/office/drawing/2014/main" id="{FB46E998-EFD9-4681-A97F-C047FF573A92}"/>
                </a:ext>
              </a:extLst>
            </p:cNvPr>
            <p:cNvSpPr/>
            <p:nvPr/>
          </p:nvSpPr>
          <p:spPr>
            <a:xfrm>
              <a:off x="3701140" y="413488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8" name="Rectangle: Rounded Corners 7">
              <a:extLst>
                <a:ext uri="{FF2B5EF4-FFF2-40B4-BE49-F238E27FC236}">
                  <a16:creationId xmlns:a16="http://schemas.microsoft.com/office/drawing/2014/main" id="{FFBE6FD0-76AE-4428-BA21-07994FEEDBC7}"/>
                </a:ext>
              </a:extLst>
            </p:cNvPr>
            <p:cNvSpPr/>
            <p:nvPr/>
          </p:nvSpPr>
          <p:spPr>
            <a:xfrm>
              <a:off x="5863264" y="413488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9" name="Straight Connector 8">
              <a:extLst>
                <a:ext uri="{FF2B5EF4-FFF2-40B4-BE49-F238E27FC236}">
                  <a16:creationId xmlns:a16="http://schemas.microsoft.com/office/drawing/2014/main" id="{4A00786C-6C83-496A-86D9-52C1D4855618}"/>
                </a:ext>
              </a:extLst>
            </p:cNvPr>
            <p:cNvCxnSpPr>
              <a:endCxn id="10" idx="0"/>
            </p:cNvCxnSpPr>
            <p:nvPr/>
          </p:nvCxnSpPr>
          <p:spPr>
            <a:xfrm flipH="1">
              <a:off x="6909690" y="467276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B25DC20F-D547-42C7-BE0D-AABA2DB34655}"/>
                </a:ext>
              </a:extLst>
            </p:cNvPr>
            <p:cNvSpPr/>
            <p:nvPr/>
          </p:nvSpPr>
          <p:spPr>
            <a:xfrm>
              <a:off x="5863264" y="486827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grpSp>
      <p:pic>
        <p:nvPicPr>
          <p:cNvPr id="12" name="Picture 11">
            <a:extLst>
              <a:ext uri="{FF2B5EF4-FFF2-40B4-BE49-F238E27FC236}">
                <a16:creationId xmlns:a16="http://schemas.microsoft.com/office/drawing/2014/main" id="{98553568-F0EA-41D9-96C3-75C101956FF4}"/>
              </a:ext>
            </a:extLst>
          </p:cNvPr>
          <p:cNvPicPr>
            <a:picLocks noChangeAspect="1"/>
          </p:cNvPicPr>
          <p:nvPr/>
        </p:nvPicPr>
        <p:blipFill>
          <a:blip r:embed="rId5"/>
          <a:stretch>
            <a:fillRect/>
          </a:stretch>
        </p:blipFill>
        <p:spPr>
          <a:xfrm>
            <a:off x="6857943" y="4153713"/>
            <a:ext cx="3629025" cy="314325"/>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mc:AlternateContent xmlns:mc="http://schemas.openxmlformats.org/markup-compatibility/2006" xmlns:p14="http://schemas.microsoft.com/office/powerpoint/2010/main">
    <mc:Choice Requires="p14">
      <p:transition spd="slow" p14:dur="2000" advTm="235273"/>
    </mc:Choice>
    <mc:Fallback xmlns="">
      <p:transition spd="slow" advTm="235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 (and UML)</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solidFill>
                  <a:schemeClr val="bg1">
                    <a:lumMod val="75000"/>
                  </a:schemeClr>
                </a:solidFill>
              </a:rPr>
              <a:t>Define object-oriented programming (OOP)</a:t>
            </a:r>
          </a:p>
          <a:p>
            <a:pPr marL="457200" indent="-457200">
              <a:buFont typeface="+mj-lt"/>
              <a:buAutoNum type="arabicPeriod"/>
            </a:pPr>
            <a:r>
              <a:rPr lang="en-US" sz="2000" dirty="0">
                <a:solidFill>
                  <a:schemeClr val="bg1">
                    <a:lumMod val="75000"/>
                  </a:schemeClr>
                </a:solidFill>
              </a:rPr>
              <a:t>Review object-oriented languages and tools</a:t>
            </a:r>
          </a:p>
          <a:p>
            <a:pPr marL="457200" indent="-457200">
              <a:buFont typeface="+mj-lt"/>
              <a:buAutoNum type="arabicPeriod"/>
            </a:pPr>
            <a:r>
              <a:rPr lang="en-US" sz="2000" dirty="0">
                <a:solidFill>
                  <a:schemeClr val="bg1">
                    <a:lumMod val="75000"/>
                  </a:schemeClr>
                </a:solidFill>
              </a:rPr>
              <a:t>Demonstrate object-oriented programming concepts</a:t>
            </a:r>
          </a:p>
          <a:p>
            <a:pPr marL="457200" indent="-457200">
              <a:buFont typeface="+mj-lt"/>
              <a:buAutoNum type="arabicPeriod"/>
            </a:pPr>
            <a:r>
              <a:rPr lang="en-US" sz="2000" dirty="0">
                <a:solidFill>
                  <a:schemeClr val="bg1">
                    <a:lumMod val="75000"/>
                  </a:schemeClr>
                </a:solidFill>
              </a:rPr>
              <a:t>Distinguish between a class and an object</a:t>
            </a:r>
          </a:p>
          <a:p>
            <a:pPr marL="457200" indent="-457200">
              <a:buFont typeface="+mj-lt"/>
              <a:buAutoNum type="arabicPeriod"/>
            </a:pPr>
            <a:r>
              <a:rPr lang="en-US" sz="2000" dirty="0">
                <a:solidFill>
                  <a:schemeClr val="bg1">
                    <a:lumMod val="75000"/>
                  </a:schemeClr>
                </a:solidFill>
              </a:rPr>
              <a:t>Identify and define “six” object-oriented concepts</a:t>
            </a:r>
          </a:p>
          <a:p>
            <a:pPr marL="457200" indent="-457200">
              <a:buFont typeface="+mj-lt"/>
              <a:buAutoNum type="arabicPeriod"/>
            </a:pPr>
            <a:r>
              <a:rPr lang="en-US" sz="2000" dirty="0">
                <a:solidFill>
                  <a:schemeClr val="bg1">
                    <a:lumMod val="75000"/>
                  </a:schemeClr>
                </a:solidFill>
              </a:rPr>
              <a:t>Identify the superclass and the subclass in an inheritance relationship</a:t>
            </a:r>
          </a:p>
          <a:p>
            <a:pPr marL="457200" indent="-457200">
              <a:buFont typeface="+mj-lt"/>
              <a:buAutoNum type="arabicPeriod"/>
            </a:pPr>
            <a:r>
              <a:rPr lang="en-US" sz="2000" dirty="0">
                <a:solidFill>
                  <a:schemeClr val="bg1">
                    <a:lumMod val="75000"/>
                  </a:schemeClr>
                </a:solidFill>
              </a:rPr>
              <a:t>Demonstrate inheritance, ownership, and abstraction with Java code</a:t>
            </a:r>
          </a:p>
          <a:p>
            <a:pPr marL="457200" indent="-457200">
              <a:buFont typeface="+mj-lt"/>
              <a:buAutoNum type="arabicPeriod"/>
            </a:pPr>
            <a:r>
              <a:rPr lang="en-US" sz="2000" dirty="0">
                <a:solidFill>
                  <a:schemeClr val="bg1">
                    <a:lumMod val="75000"/>
                  </a:schemeClr>
                </a:solidFill>
              </a:rPr>
              <a:t>Distinguish between aggregation and composition</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3054631080"/>
      </p:ext>
    </p:extLst>
  </p:cSld>
  <p:clrMapOvr>
    <a:masterClrMapping/>
  </p:clrMapOvr>
  <mc:AlternateContent xmlns:mc="http://schemas.openxmlformats.org/markup-compatibility/2006" xmlns:p14="http://schemas.microsoft.com/office/powerpoint/2010/main">
    <mc:Choice Requires="p14">
      <p:transition spd="slow" p14:dur="2000" advTm="1715"/>
    </mc:Choice>
    <mc:Fallback xmlns="">
      <p:transition spd="slow" advTm="171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Associates Properties and Methods with Objects and Classes</a:t>
            </a:r>
          </a:p>
          <a:p>
            <a:pPr>
              <a:buFont typeface="Wingdings" panose="05000000000000000000" pitchFamily="2" charset="2"/>
              <a:buChar char="§"/>
            </a:pPr>
            <a:r>
              <a:rPr lang="en-US" sz="2000" dirty="0"/>
              <a:t>Rich in practice and theory with well accepted concepts</a:t>
            </a:r>
          </a:p>
          <a:p>
            <a:pPr>
              <a:buFont typeface="Wingdings" panose="05000000000000000000" pitchFamily="2" charset="2"/>
              <a:buChar char="§"/>
            </a:pPr>
            <a:r>
              <a:rPr lang="en-US" sz="2000" dirty="0"/>
              <a:t>Consistent support for powerful features including:</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reusable, extensible, maintainable, and supportable solutions</a:t>
            </a:r>
          </a:p>
          <a:p>
            <a:pPr>
              <a:buFont typeface="Wingdings" panose="05000000000000000000" pitchFamily="2" charset="2"/>
              <a:buChar char="§"/>
            </a:pPr>
            <a:r>
              <a:rPr lang="en-US" sz="2000" dirty="0"/>
              <a:t>Encompasses both design and programming activities</a:t>
            </a:r>
          </a:p>
        </p:txBody>
      </p:sp>
    </p:spTree>
    <p:extLst>
      <p:ext uri="{BB962C8B-B14F-4D97-AF65-F5344CB8AC3E}">
        <p14:creationId xmlns:p14="http://schemas.microsoft.com/office/powerpoint/2010/main" val="3702787759"/>
      </p:ext>
    </p:extLst>
  </p:cSld>
  <p:clrMapOvr>
    <a:masterClrMapping/>
  </p:clrMapOvr>
  <mc:AlternateContent xmlns:mc="http://schemas.openxmlformats.org/markup-compatibility/2006" xmlns:p14="http://schemas.microsoft.com/office/powerpoint/2010/main">
    <mc:Choice Requires="p14">
      <p:transition spd="slow" p14:dur="2000" advTm="55269"/>
    </mc:Choice>
    <mc:Fallback xmlns="">
      <p:transition spd="slow" advTm="5526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Object-Oriented Programming</a:t>
            </a:r>
          </a:p>
        </p:txBody>
      </p:sp>
      <p:sp>
        <p:nvSpPr>
          <p:cNvPr id="3" name="Content Placeholder 2"/>
          <p:cNvSpPr>
            <a:spLocks noGrp="1"/>
          </p:cNvSpPr>
          <p:nvPr>
            <p:ph idx="1"/>
          </p:nvPr>
        </p:nvSpPr>
        <p:spPr/>
        <p:txBody>
          <a:bodyPr>
            <a:normAutofit/>
          </a:bodyPr>
          <a:lstStyle/>
          <a:p>
            <a:pPr marL="0" indent="0">
              <a:buNone/>
              <a:tabLst>
                <a:tab pos="457200" algn="l"/>
                <a:tab pos="548640" algn="l"/>
              </a:tabLst>
            </a:pPr>
            <a:r>
              <a:rPr lang="en-US" sz="2000" dirty="0"/>
              <a:t>#1 – It is the best way we know to consistently deliver high quality software products… particularly 	sophisticated GUI based application within Iterative or Agile delivery teams</a:t>
            </a:r>
          </a:p>
          <a:p>
            <a:pPr marL="0" indent="0">
              <a:buNone/>
            </a:pPr>
            <a:endParaRPr lang="en-US" sz="2000" dirty="0"/>
          </a:p>
          <a:p>
            <a:pPr marL="0" indent="0">
              <a:buNone/>
            </a:pPr>
            <a:r>
              <a:rPr lang="en-US" sz="2000" dirty="0"/>
              <a:t>#2 – It is the approach demanded by the industry</a:t>
            </a:r>
          </a:p>
          <a:p>
            <a:pPr marL="0" indent="0">
              <a:buNone/>
            </a:pPr>
            <a:endParaRPr lang="en-US" sz="2000" dirty="0"/>
          </a:p>
          <a:p>
            <a:pPr marL="0" indent="0">
              <a:buNone/>
            </a:pPr>
            <a:r>
              <a:rPr lang="en-US" sz="2000" dirty="0"/>
              <a:t>#3 – It’s an enjoyable way to build, enhance, and support software solutions</a:t>
            </a:r>
          </a:p>
        </p:txBody>
      </p:sp>
    </p:spTree>
    <p:extLst>
      <p:ext uri="{BB962C8B-B14F-4D97-AF65-F5344CB8AC3E}">
        <p14:creationId xmlns:p14="http://schemas.microsoft.com/office/powerpoint/2010/main" val="977180793"/>
      </p:ext>
    </p:extLst>
  </p:cSld>
  <p:clrMapOvr>
    <a:masterClrMapping/>
  </p:clrMapOvr>
  <mc:AlternateContent xmlns:mc="http://schemas.openxmlformats.org/markup-compatibility/2006" xmlns:p14="http://schemas.microsoft.com/office/powerpoint/2010/main">
    <mc:Choice Requires="p14">
      <p:transition spd="slow" p14:dur="2000" advTm="95321"/>
    </mc:Choice>
    <mc:Fallback xmlns="">
      <p:transition spd="slow" advTm="9532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Define object-oriented programming (OOP)</a:t>
            </a:r>
          </a:p>
          <a:p>
            <a:pPr marL="457200" indent="-457200">
              <a:buFont typeface="+mj-lt"/>
              <a:buAutoNum type="arabicPeriod"/>
            </a:pPr>
            <a:r>
              <a:rPr lang="en-US" sz="2000" dirty="0"/>
              <a:t>Review object-oriented languages and tools</a:t>
            </a:r>
          </a:p>
          <a:p>
            <a:pPr marL="457200" indent="-457200">
              <a:buFont typeface="+mj-lt"/>
              <a:buAutoNum type="arabicPeriod"/>
            </a:pPr>
            <a:r>
              <a:rPr lang="en-US" sz="2000" dirty="0"/>
              <a:t>Demonstrate object-oriented programming concepts</a:t>
            </a:r>
          </a:p>
          <a:p>
            <a:pPr marL="457200" indent="-457200">
              <a:buFont typeface="+mj-lt"/>
              <a:buAutoNum type="arabicPeriod"/>
            </a:pPr>
            <a:r>
              <a:rPr lang="en-US" sz="2000" dirty="0"/>
              <a:t>Distinguish between a class and an object</a:t>
            </a:r>
          </a:p>
          <a:p>
            <a:pPr marL="457200" indent="-457200">
              <a:buFont typeface="+mj-lt"/>
              <a:buAutoNum type="arabicPeriod"/>
            </a:pPr>
            <a:r>
              <a:rPr lang="en-US" sz="2000" dirty="0"/>
              <a:t>Identify and define “six” object-oriented concepts</a:t>
            </a:r>
          </a:p>
          <a:p>
            <a:pPr marL="457200" indent="-457200">
              <a:buFont typeface="+mj-lt"/>
              <a:buAutoNum type="arabicPeriod"/>
            </a:pPr>
            <a:r>
              <a:rPr lang="en-US" sz="2000" dirty="0"/>
              <a:t>Identify the superclass and the subclass in an inheritance relationship</a:t>
            </a:r>
          </a:p>
          <a:p>
            <a:pPr marL="457200" indent="-457200">
              <a:buFont typeface="+mj-lt"/>
              <a:buAutoNum type="arabicPeriod"/>
            </a:pPr>
            <a:r>
              <a:rPr lang="en-US" sz="2000" dirty="0"/>
              <a:t>Demonstrate inheritance, ownership, and abstraction with Java code</a:t>
            </a:r>
          </a:p>
          <a:p>
            <a:pPr marL="457200" indent="-457200">
              <a:buFont typeface="+mj-lt"/>
              <a:buAutoNum type="arabicPeriod"/>
            </a:pPr>
            <a:r>
              <a:rPr lang="en-US" sz="2000" dirty="0"/>
              <a:t>Distinguish between aggregation and composition</a:t>
            </a:r>
          </a:p>
          <a:p>
            <a:pPr marL="457200" indent="-457200">
              <a:buFont typeface="+mj-lt"/>
              <a:buAutoNum type="arabicPeriod"/>
            </a:pPr>
            <a:r>
              <a:rPr lang="en-US" sz="2000" dirty="0"/>
              <a:t>Recap: How is object-oriented programming different</a:t>
            </a:r>
          </a:p>
        </p:txBody>
      </p:sp>
    </p:spTree>
    <p:extLst>
      <p:ext uri="{BB962C8B-B14F-4D97-AF65-F5344CB8AC3E}">
        <p14:creationId xmlns:p14="http://schemas.microsoft.com/office/powerpoint/2010/main" val="1908245045"/>
      </p:ext>
    </p:extLst>
  </p:cSld>
  <p:clrMapOvr>
    <a:masterClrMapping/>
  </p:clrMapOvr>
  <mc:AlternateContent xmlns:mc="http://schemas.openxmlformats.org/markup-compatibility/2006" xmlns:p14="http://schemas.microsoft.com/office/powerpoint/2010/main">
    <mc:Choice Requires="p14">
      <p:transition spd="slow" p14:dur="2000" advTm="6002"/>
    </mc:Choice>
    <mc:Fallback xmlns="">
      <p:transition spd="slow" advTm="600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Concepts &amp; Practices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4161139850"/>
      </p:ext>
    </p:extLst>
  </p:cSld>
  <p:clrMapOvr>
    <a:masterClrMapping/>
  </p:clrMapOvr>
  <mc:AlternateContent xmlns:mc="http://schemas.openxmlformats.org/markup-compatibility/2006" xmlns:p14="http://schemas.microsoft.com/office/powerpoint/2010/main">
    <mc:Choice Requires="p14">
      <p:transition spd="slow" p14:dur="2000" advTm="9523"/>
    </mc:Choice>
    <mc:Fallback xmlns="">
      <p:transition spd="slow" advTm="95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22398"/>
            <a:ext cx="10622974" cy="4094402"/>
          </a:xfrm>
        </p:spPr>
        <p:txBody>
          <a:bodyPr>
            <a:normAutofit/>
          </a:bodyPr>
          <a:lstStyle/>
          <a:p>
            <a:pPr>
              <a:buFont typeface="Wingdings" panose="05000000000000000000" pitchFamily="2" charset="2"/>
              <a:buChar char="§"/>
            </a:pPr>
            <a:r>
              <a:rPr lang="en-US" sz="2000" u="sng" dirty="0"/>
              <a:t>Concepts</a:t>
            </a:r>
            <a:r>
              <a:rPr lang="en-US" sz="2000" dirty="0"/>
              <a:t> – powerful features that are indispensable to modern software development</a:t>
            </a:r>
          </a:p>
          <a:p>
            <a:pPr>
              <a:buFont typeface="Wingdings" panose="05000000000000000000" pitchFamily="2" charset="2"/>
              <a:buChar char="§"/>
            </a:pPr>
            <a:r>
              <a:rPr lang="en-US" sz="2000" u="sng" dirty="0"/>
              <a:t>Practices</a:t>
            </a:r>
            <a:r>
              <a:rPr lang="en-US" sz="2000" dirty="0"/>
              <a:t> – everyday activities that software developers perform in order to delivery quality products</a:t>
            </a:r>
          </a:p>
          <a:p>
            <a:pPr>
              <a:buFont typeface="Wingdings" panose="05000000000000000000" pitchFamily="2" charset="2"/>
              <a:buChar char="§"/>
            </a:pPr>
            <a:r>
              <a:rPr lang="en-US" sz="2000" u="sng" dirty="0"/>
              <a:t>Patterns</a:t>
            </a:r>
            <a:r>
              <a:rPr lang="en-US" sz="2000" dirty="0"/>
              <a:t> – tried-and-true templates for forging powerful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mc:AlternateContent xmlns:mc="http://schemas.openxmlformats.org/markup-compatibility/2006" xmlns:p14="http://schemas.microsoft.com/office/powerpoint/2010/main">
    <mc:Choice Requires="p14">
      <p:transition spd="slow" p14:dur="2000" advTm="140551"/>
    </mc:Choice>
    <mc:Fallback xmlns="">
      <p:transition spd="slow" advTm="140551"/>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Language History</a:t>
            </a:r>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endParaRPr lang="en-US" sz="2000" dirty="0"/>
          </a:p>
          <a:p>
            <a:pPr>
              <a:buFont typeface="Wingdings" panose="05000000000000000000" pitchFamily="2" charset="2"/>
              <a:buChar char="§"/>
            </a:pPr>
            <a:r>
              <a:rPr lang="en-US" sz="2000" dirty="0"/>
              <a:t>Simula late 1960s</a:t>
            </a:r>
          </a:p>
          <a:p>
            <a:pPr>
              <a:buFont typeface="Wingdings" panose="05000000000000000000" pitchFamily="2" charset="2"/>
              <a:buChar char="§"/>
            </a:pPr>
            <a:r>
              <a:rPr lang="en-US" sz="2000" dirty="0"/>
              <a:t>Smalltalk early 1970s</a:t>
            </a:r>
          </a:p>
          <a:p>
            <a:pPr>
              <a:buFont typeface="Wingdings" panose="05000000000000000000" pitchFamily="2" charset="2"/>
              <a:buChar char="§"/>
            </a:pPr>
            <a:r>
              <a:rPr lang="en-US" sz="2000" dirty="0"/>
              <a:t>Object Lisp late 1970s</a:t>
            </a:r>
          </a:p>
          <a:p>
            <a:pPr>
              <a:buFont typeface="Wingdings" panose="05000000000000000000" pitchFamily="2" charset="2"/>
              <a:buChar char="§"/>
            </a:pPr>
            <a:r>
              <a:rPr lang="en-US" sz="2000" dirty="0"/>
              <a:t>Object Pascal mid 1980s</a:t>
            </a:r>
          </a:p>
          <a:p>
            <a:pPr>
              <a:buFont typeface="Wingdings" panose="05000000000000000000" pitchFamily="2" charset="2"/>
              <a:buChar char="§"/>
            </a:pPr>
            <a:r>
              <a:rPr lang="en-US" sz="2000" dirty="0"/>
              <a:t>C++ and Eiffel late 1980s</a:t>
            </a:r>
          </a:p>
          <a:p>
            <a:pPr>
              <a:buFont typeface="Wingdings" panose="05000000000000000000" pitchFamily="2" charset="2"/>
              <a:buChar char="§"/>
            </a:pPr>
            <a:r>
              <a:rPr lang="en-US" sz="2000" dirty="0"/>
              <a:t>Java and Python 1990s</a:t>
            </a:r>
          </a:p>
          <a:p>
            <a:pPr>
              <a:buFont typeface="Wingdings" panose="05000000000000000000" pitchFamily="2" charset="2"/>
              <a:buChar char="§"/>
            </a:pPr>
            <a:r>
              <a:rPr lang="en-US" sz="2000" dirty="0"/>
              <a:t>C# 2000s</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741141455"/>
      </p:ext>
    </p:extLst>
  </p:cSld>
  <p:clrMapOvr>
    <a:masterClrMapping/>
  </p:clrMapOvr>
  <mc:AlternateContent xmlns:mc="http://schemas.openxmlformats.org/markup-compatibility/2006" xmlns:p14="http://schemas.microsoft.com/office/powerpoint/2010/main">
    <mc:Choice Requires="p14">
      <p:transition spd="slow" p14:dur="2000" advTm="94358"/>
    </mc:Choice>
    <mc:Fallback xmlns="">
      <p:transition spd="slow" advTm="94358"/>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054F9D-AA14-4841-8DDE-6B0CFB8504D7}"/>
              </a:ext>
            </a:extLst>
          </p:cNvPr>
          <p:cNvPicPr>
            <a:picLocks noChangeAspect="1"/>
          </p:cNvPicPr>
          <p:nvPr/>
        </p:nvPicPr>
        <p:blipFill>
          <a:blip r:embed="rId4"/>
          <a:stretch>
            <a:fillRect/>
          </a:stretch>
        </p:blipFill>
        <p:spPr>
          <a:xfrm>
            <a:off x="2294154" y="1499642"/>
            <a:ext cx="7603692" cy="5140213"/>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 Today</a:t>
            </a:r>
          </a:p>
        </p:txBody>
      </p:sp>
      <p:sp>
        <p:nvSpPr>
          <p:cNvPr id="3" name="Content Placeholder 2"/>
          <p:cNvSpPr>
            <a:spLocks noGrp="1"/>
          </p:cNvSpPr>
          <p:nvPr>
            <p:ph idx="1"/>
          </p:nvPr>
        </p:nvSpPr>
        <p:spPr>
          <a:xfrm>
            <a:off x="838200" y="1083653"/>
            <a:ext cx="10622974" cy="431733"/>
          </a:xfrm>
        </p:spPr>
        <p:txBody>
          <a:bodyPr>
            <a:normAutofit/>
          </a:bodyPr>
          <a:lstStyle/>
          <a:p>
            <a:pPr marL="0" indent="0">
              <a:buNone/>
            </a:pPr>
            <a:r>
              <a:rPr lang="en-US" sz="2000" dirty="0"/>
              <a:t>The TIOBE index identifies which programming languages are most prevalent. </a:t>
            </a:r>
          </a:p>
        </p:txBody>
      </p:sp>
      <p:sp>
        <p:nvSpPr>
          <p:cNvPr id="8" name="Arrow: Down 7"/>
          <p:cNvSpPr/>
          <p:nvPr/>
        </p:nvSpPr>
        <p:spPr>
          <a:xfrm rot="16200000">
            <a:off x="6867619" y="207930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8017092" y="2423473"/>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custDataLst>
      <p:tags r:id="rId1"/>
    </p:custDataLst>
    <p:extLst>
      <p:ext uri="{BB962C8B-B14F-4D97-AF65-F5344CB8AC3E}">
        <p14:creationId xmlns:p14="http://schemas.microsoft.com/office/powerpoint/2010/main" val="2632738223"/>
      </p:ext>
    </p:extLst>
  </p:cSld>
  <p:clrMapOvr>
    <a:masterClrMapping/>
  </p:clrMapOvr>
  <mc:AlternateContent xmlns:mc="http://schemas.openxmlformats.org/markup-compatibility/2006" xmlns:p14="http://schemas.microsoft.com/office/powerpoint/2010/main">
    <mc:Choice Requires="p14">
      <p:transition spd="slow" p14:dur="2000" advTm="56580"/>
    </mc:Choice>
    <mc:Fallback xmlns="">
      <p:transition spd="slow" advTm="565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Why Object-Oriented Programming</a:t>
            </a:r>
          </a:p>
        </p:txBody>
      </p:sp>
      <p:sp>
        <p:nvSpPr>
          <p:cNvPr id="3" name="Content Placeholder 2"/>
          <p:cNvSpPr>
            <a:spLocks noGrp="1"/>
          </p:cNvSpPr>
          <p:nvPr>
            <p:ph idx="1"/>
          </p:nvPr>
        </p:nvSpPr>
        <p:spPr>
          <a:xfrm>
            <a:off x="838200" y="1122398"/>
            <a:ext cx="10622974" cy="4094402"/>
          </a:xfrm>
        </p:spPr>
        <p:txBody>
          <a:bodyPr>
            <a:normAutofit/>
          </a:bodyPr>
          <a:lstStyle/>
          <a:p>
            <a:pPr marL="0" indent="0">
              <a:buNone/>
            </a:pPr>
            <a:r>
              <a:rPr lang="en-US" sz="2000" dirty="0"/>
              <a:t>Two events greatly accelerated the adoption of object-oriented programming:</a:t>
            </a:r>
          </a:p>
          <a:p>
            <a:pPr>
              <a:buFont typeface="Wingdings" panose="05000000000000000000" pitchFamily="2" charset="2"/>
              <a:buChar char="§"/>
            </a:pPr>
            <a:r>
              <a:rPr lang="en-US" sz="2000" dirty="0"/>
              <a:t>The adoption of graphical user interface (GUI) applications (Windows, Macintosh, X Windows, etc.) in the 1990s</a:t>
            </a:r>
          </a:p>
          <a:p>
            <a:pPr>
              <a:buFont typeface="Wingdings" panose="05000000000000000000" pitchFamily="2" charset="2"/>
              <a:buChar char="§"/>
            </a:pPr>
            <a:r>
              <a:rPr lang="en-US" sz="2000" dirty="0"/>
              <a:t>The adoption of Iterative and Agile development methodologies in the 2000s</a:t>
            </a:r>
          </a:p>
          <a:p>
            <a:pPr marL="0" indent="0">
              <a:buNone/>
            </a:pPr>
            <a:endParaRPr lang="en-US" sz="2000" dirty="0"/>
          </a:p>
        </p:txBody>
      </p:sp>
    </p:spTree>
    <p:extLst>
      <p:ext uri="{BB962C8B-B14F-4D97-AF65-F5344CB8AC3E}">
        <p14:creationId xmlns:p14="http://schemas.microsoft.com/office/powerpoint/2010/main" val="2706821783"/>
      </p:ext>
    </p:extLst>
  </p:cSld>
  <p:clrMapOvr>
    <a:masterClrMapping/>
  </p:clrMapOvr>
  <mc:AlternateContent xmlns:mc="http://schemas.openxmlformats.org/markup-compatibility/2006" xmlns:p14="http://schemas.microsoft.com/office/powerpoint/2010/main">
    <mc:Choice Requires="p14">
      <p:transition spd="slow" p14:dur="2000" advTm="91953"/>
    </mc:Choice>
    <mc:Fallback xmlns="">
      <p:transition spd="slow" advTm="919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Graphic User Interfaces (GUIs)</a:t>
            </a:r>
          </a:p>
        </p:txBody>
      </p:sp>
      <p:pic>
        <p:nvPicPr>
          <p:cNvPr id="4" name="Picture 3">
            <a:extLst>
              <a:ext uri="{FF2B5EF4-FFF2-40B4-BE49-F238E27FC236}">
                <a16:creationId xmlns:a16="http://schemas.microsoft.com/office/drawing/2014/main" id="{C335B311-9AC9-473E-A354-6D99AA6BE54C}"/>
              </a:ext>
            </a:extLst>
          </p:cNvPr>
          <p:cNvPicPr>
            <a:picLocks noChangeAspect="1"/>
          </p:cNvPicPr>
          <p:nvPr/>
        </p:nvPicPr>
        <p:blipFill>
          <a:blip r:embed="rId3"/>
          <a:stretch>
            <a:fillRect/>
          </a:stretch>
        </p:blipFill>
        <p:spPr>
          <a:xfrm>
            <a:off x="3095747" y="1122398"/>
            <a:ext cx="6000506" cy="5111542"/>
          </a:xfrm>
          <a:prstGeom prst="rect">
            <a:avLst/>
          </a:prstGeom>
        </p:spPr>
      </p:pic>
    </p:spTree>
    <p:extLst>
      <p:ext uri="{BB962C8B-B14F-4D97-AF65-F5344CB8AC3E}">
        <p14:creationId xmlns:p14="http://schemas.microsoft.com/office/powerpoint/2010/main" val="2088244498"/>
      </p:ext>
    </p:extLst>
  </p:cSld>
  <p:clrMapOvr>
    <a:masterClrMapping/>
  </p:clrMapOvr>
  <mc:AlternateContent xmlns:mc="http://schemas.openxmlformats.org/markup-compatibility/2006" xmlns:p14="http://schemas.microsoft.com/office/powerpoint/2010/main">
    <mc:Choice Requires="p14">
      <p:transition spd="slow" p14:dur="2000" advTm="110721"/>
    </mc:Choice>
    <mc:Fallback xmlns="">
      <p:transition spd="slow" advTm="1107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Development Methodologies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8171618"/>
      </p:ext>
    </p:extLst>
  </p:cSld>
  <p:clrMapOvr>
    <a:masterClrMapping/>
  </p:clrMapOvr>
  <mc:AlternateContent xmlns:mc="http://schemas.openxmlformats.org/markup-compatibility/2006" xmlns:p14="http://schemas.microsoft.com/office/powerpoint/2010/main">
    <mc:Choice Requires="p14">
      <p:transition spd="slow" p14:dur="2000" advTm="155242"/>
    </mc:Choice>
    <mc:Fallback xmlns="">
      <p:transition spd="slow" advTm="1552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43.2|54.5"/>
</p:tagLst>
</file>

<file path=ppt/tags/tag10.xml><?xml version="1.0" encoding="utf-8"?>
<p:tagLst xmlns:a="http://schemas.openxmlformats.org/drawingml/2006/main" xmlns:r="http://schemas.openxmlformats.org/officeDocument/2006/relationships" xmlns:p="http://schemas.openxmlformats.org/presentationml/2006/main">
  <p:tag name="TIMING" val="|7.7|1.6|4.5"/>
</p:tagLst>
</file>

<file path=ppt/tags/tag11.xml><?xml version="1.0" encoding="utf-8"?>
<p:tagLst xmlns:a="http://schemas.openxmlformats.org/drawingml/2006/main" xmlns:r="http://schemas.openxmlformats.org/officeDocument/2006/relationships" xmlns:p="http://schemas.openxmlformats.org/presentationml/2006/main">
  <p:tag name="TIMING" val="|2|1|4.9|5.6"/>
</p:tagLst>
</file>

<file path=ppt/tags/tag12.xml><?xml version="1.0" encoding="utf-8"?>
<p:tagLst xmlns:a="http://schemas.openxmlformats.org/drawingml/2006/main" xmlns:r="http://schemas.openxmlformats.org/officeDocument/2006/relationships" xmlns:p="http://schemas.openxmlformats.org/presentationml/2006/main">
  <p:tag name="TIMING" val="|14.5|1.1|2.7"/>
</p:tagLst>
</file>

<file path=ppt/tags/tag13.xml><?xml version="1.0" encoding="utf-8"?>
<p:tagLst xmlns:a="http://schemas.openxmlformats.org/drawingml/2006/main" xmlns:r="http://schemas.openxmlformats.org/officeDocument/2006/relationships" xmlns:p="http://schemas.openxmlformats.org/presentationml/2006/main">
  <p:tag name="TIMING" val="|46.8|233.8|15.8"/>
</p:tagLst>
</file>

<file path=ppt/tags/tag14.xml><?xml version="1.0" encoding="utf-8"?>
<p:tagLst xmlns:a="http://schemas.openxmlformats.org/drawingml/2006/main" xmlns:r="http://schemas.openxmlformats.org/officeDocument/2006/relationships" xmlns:p="http://schemas.openxmlformats.org/presentationml/2006/main">
  <p:tag name="TIMING" val="|217.6"/>
</p:tagLst>
</file>

<file path=ppt/tags/tag2.xml><?xml version="1.0" encoding="utf-8"?>
<p:tagLst xmlns:a="http://schemas.openxmlformats.org/drawingml/2006/main" xmlns:r="http://schemas.openxmlformats.org/officeDocument/2006/relationships" xmlns:p="http://schemas.openxmlformats.org/presentationml/2006/main">
  <p:tag name="TIMING" val="|50.9|1.2"/>
</p:tagLst>
</file>

<file path=ppt/tags/tag3.xml><?xml version="1.0" encoding="utf-8"?>
<p:tagLst xmlns:a="http://schemas.openxmlformats.org/drawingml/2006/main" xmlns:r="http://schemas.openxmlformats.org/officeDocument/2006/relationships" xmlns:p="http://schemas.openxmlformats.org/presentationml/2006/main">
  <p:tag name="TIMING" val="|24.5|1.3|0.9|42.8"/>
</p:tagLst>
</file>

<file path=ppt/tags/tag4.xml><?xml version="1.0" encoding="utf-8"?>
<p:tagLst xmlns:a="http://schemas.openxmlformats.org/drawingml/2006/main" xmlns:r="http://schemas.openxmlformats.org/officeDocument/2006/relationships" xmlns:p="http://schemas.openxmlformats.org/presentationml/2006/main">
  <p:tag name="TIMING" val="|63.7|21.7"/>
</p:tagLst>
</file>

<file path=ppt/tags/tag5.xml><?xml version="1.0" encoding="utf-8"?>
<p:tagLst xmlns:a="http://schemas.openxmlformats.org/drawingml/2006/main" xmlns:r="http://schemas.openxmlformats.org/officeDocument/2006/relationships" xmlns:p="http://schemas.openxmlformats.org/presentationml/2006/main">
  <p:tag name="TIMING" val="|10.2"/>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51.4"/>
</p:tagLst>
</file>

<file path=ppt/tags/tag8.xml><?xml version="1.0" encoding="utf-8"?>
<p:tagLst xmlns:a="http://schemas.openxmlformats.org/drawingml/2006/main" xmlns:r="http://schemas.openxmlformats.org/officeDocument/2006/relationships" xmlns:p="http://schemas.openxmlformats.org/presentationml/2006/main">
  <p:tag name="TIMING" val="|27.3|12.6"/>
</p:tagLst>
</file>

<file path=ppt/tags/tag9.xml><?xml version="1.0" encoding="utf-8"?>
<p:tagLst xmlns:a="http://schemas.openxmlformats.org/drawingml/2006/main" xmlns:r="http://schemas.openxmlformats.org/officeDocument/2006/relationships" xmlns:p="http://schemas.openxmlformats.org/presentationml/2006/main">
  <p:tag name="TIMING" val="|0.6|5|68.9|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6167</TotalTime>
  <Words>4821</Words>
  <Application>Microsoft Office PowerPoint</Application>
  <PresentationFormat>Widescreen</PresentationFormat>
  <Paragraphs>403</Paragraphs>
  <Slides>35</Slides>
  <Notes>35</Notes>
  <HiddenSlides>16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Object-Oriented Programming Concepts &amp; Practices</vt:lpstr>
      <vt:lpstr>Topics</vt:lpstr>
      <vt:lpstr>Object-Oriented Programming [link]</vt:lpstr>
      <vt:lpstr>Object-Oriented Programming [link]</vt:lpstr>
      <vt:lpstr>Object-Oriented Programming Language History</vt:lpstr>
      <vt:lpstr>Object-Oriented Languages and Tools Today</vt:lpstr>
      <vt:lpstr>Why Object-Oriented Programming</vt:lpstr>
      <vt:lpstr>Graphic User Interfaces (GUIs)</vt:lpstr>
      <vt:lpstr>Development Methodologies</vt:lpstr>
      <vt:lpstr>Object-Oriented Concepts Example</vt:lpstr>
      <vt:lpstr>Example: Procedural vs. Object Oriented Programming</vt:lpstr>
      <vt:lpstr>Distinguish Between a Class and an Object</vt:lpstr>
      <vt:lpstr>Distinguish Between a Class and an Object</vt:lpstr>
      <vt:lpstr>Topics</vt:lpstr>
      <vt:lpstr>Identify the “Big Three” Object-Oriented Concepts</vt:lpstr>
      <vt:lpstr>Encapsulation &amp; Information Hiding</vt:lpstr>
      <vt:lpstr>Inheritance &amp; Abstraction</vt:lpstr>
      <vt:lpstr>Polymorphism</vt:lpstr>
      <vt:lpstr>The Problem? </vt:lpstr>
      <vt:lpstr>Revising Procedural (C) BMI Implementation</vt:lpstr>
      <vt:lpstr>Revising Procedural (C) BMI Implementation</vt:lpstr>
      <vt:lpstr>Golden Rule of Encapsulation</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 (and UML)</vt:lpstr>
      <vt:lpstr>Topics</vt:lpstr>
      <vt:lpstr>Recap: Object-Oriented Programming</vt:lpstr>
      <vt:lpstr>Recap: Why Object-Oriented Programming</vt:lpstr>
      <vt:lpstr>Topics</vt:lpstr>
      <vt:lpstr>Object-Oriented Programming Concepts &amp;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248</cp:revision>
  <cp:lastPrinted>2017-03-18T17:25:45Z</cp:lastPrinted>
  <dcterms:created xsi:type="dcterms:W3CDTF">2016-08-15T18:20:40Z</dcterms:created>
  <dcterms:modified xsi:type="dcterms:W3CDTF">2018-08-29T15:16:22Z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