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330" r:id="rId5"/>
    <p:sldId id="289" r:id="rId6"/>
    <p:sldId id="338" r:id="rId7"/>
    <p:sldId id="361" r:id="rId8"/>
    <p:sldId id="369" r:id="rId9"/>
    <p:sldId id="362" r:id="rId10"/>
    <p:sldId id="370" r:id="rId11"/>
    <p:sldId id="363" r:id="rId12"/>
    <p:sldId id="367" r:id="rId13"/>
    <p:sldId id="364" r:id="rId14"/>
    <p:sldId id="365" r:id="rId15"/>
    <p:sldId id="368" r:id="rId16"/>
    <p:sldId id="372" r:id="rId17"/>
    <p:sldId id="371"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66448" autoAdjust="0"/>
  </p:normalViewPr>
  <p:slideViewPr>
    <p:cSldViewPr snapToGrid="0">
      <p:cViewPr varScale="1">
        <p:scale>
          <a:sx n="153" d="100"/>
          <a:sy n="153" d="100"/>
        </p:scale>
        <p:origin x="2776" y="96"/>
      </p:cViewPr>
      <p:guideLst/>
    </p:cSldViewPr>
  </p:slideViewPr>
  <p:outlineViewPr>
    <p:cViewPr>
      <p:scale>
        <a:sx n="33" d="100"/>
        <a:sy n="33" d="100"/>
      </p:scale>
      <p:origin x="0" y="-19888"/>
    </p:cViewPr>
  </p:outlineViewPr>
  <p:notesTextViewPr>
    <p:cViewPr>
      <p:scale>
        <a:sx n="1" d="1"/>
        <a:sy n="1" d="1"/>
      </p:scale>
      <p:origin x="0" y="0"/>
    </p:cViewPr>
  </p:notesTextViewPr>
  <p:notesViewPr>
    <p:cSldViewPr snapToGrid="0">
      <p:cViewPr varScale="1">
        <p:scale>
          <a:sx n="129" d="100"/>
          <a:sy n="129" d="100"/>
        </p:scale>
        <p:origin x="4852" y="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1ED72D7-FE6F-4B82-8D31-76BC00B06094}" type="datetimeFigureOut">
              <a:rPr lang="en-US" smtClean="0"/>
              <a:t>9/4/2018</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394DE12-7B9B-46AA-AC19-C30A49928B9B}" type="slidenum">
              <a:rPr lang="en-US" smtClean="0"/>
              <a:t>‹#›</a:t>
            </a:fld>
            <a:endParaRPr lang="en-US"/>
          </a:p>
        </p:txBody>
      </p:sp>
    </p:spTree>
    <p:extLst>
      <p:ext uri="{BB962C8B-B14F-4D97-AF65-F5344CB8AC3E}">
        <p14:creationId xmlns:p14="http://schemas.microsoft.com/office/powerpoint/2010/main" val="41503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a:t>
            </a:fld>
            <a:endParaRPr lang="en-US"/>
          </a:p>
        </p:txBody>
      </p:sp>
    </p:spTree>
    <p:extLst>
      <p:ext uri="{BB962C8B-B14F-4D97-AF65-F5344CB8AC3E}">
        <p14:creationId xmlns:p14="http://schemas.microsoft.com/office/powerpoint/2010/main" val="2654488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example a Manager class should  not have to behave differently depending on if a what type of workers. </a:t>
            </a:r>
          </a:p>
          <a:p>
            <a:r>
              <a:rPr lang="en-US" sz="1000" dirty="0"/>
              <a:t>One way to comply with Dependency Inversion Principle is to use an interface. An interface is a class-like data type that prescribes behaviors rather than data.</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10</a:t>
            </a:fld>
            <a:endParaRPr lang="en-US"/>
          </a:p>
        </p:txBody>
      </p:sp>
    </p:spTree>
    <p:extLst>
      <p:ext uri="{BB962C8B-B14F-4D97-AF65-F5344CB8AC3E}">
        <p14:creationId xmlns:p14="http://schemas.microsoft.com/office/powerpoint/2010/main" val="379757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000" dirty="0"/>
              <a:t>The previous example has a minor flaw. Consider the </a:t>
            </a:r>
            <a:r>
              <a:rPr lang="en-US" sz="1000" dirty="0" err="1"/>
              <a:t>IWorker</a:t>
            </a:r>
            <a:r>
              <a:rPr lang="en-US" sz="1000" dirty="0"/>
              <a:t> interface. It specifies that workers both eat lunch and do work. What if we end up building and using robotic workers? They don’t have to eat. So, our definition of Worker includes too much and therefore can only be clumsily applied to situations where our understanding of what a worker is might change.</a:t>
            </a:r>
          </a:p>
        </p:txBody>
      </p:sp>
      <p:sp>
        <p:nvSpPr>
          <p:cNvPr id="4" name="Slide Number Placeholder 3"/>
          <p:cNvSpPr>
            <a:spLocks noGrp="1"/>
          </p:cNvSpPr>
          <p:nvPr>
            <p:ph type="sldNum" sz="quarter" idx="10"/>
          </p:nvPr>
        </p:nvSpPr>
        <p:spPr/>
        <p:txBody>
          <a:bodyPr/>
          <a:lstStyle/>
          <a:p>
            <a:fld id="{5394DE12-7B9B-46AA-AC19-C30A49928B9B}" type="slidenum">
              <a:rPr lang="en-US" smtClean="0"/>
              <a:t>11</a:t>
            </a:fld>
            <a:endParaRPr lang="en-US"/>
          </a:p>
        </p:txBody>
      </p:sp>
    </p:spTree>
    <p:extLst>
      <p:ext uri="{BB962C8B-B14F-4D97-AF65-F5344CB8AC3E}">
        <p14:creationId xmlns:p14="http://schemas.microsoft.com/office/powerpoint/2010/main" val="2833794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12</a:t>
            </a:fld>
            <a:endParaRPr lang="en-US"/>
          </a:p>
        </p:txBody>
      </p:sp>
    </p:spTree>
    <p:extLst>
      <p:ext uri="{BB962C8B-B14F-4D97-AF65-F5344CB8AC3E}">
        <p14:creationId xmlns:p14="http://schemas.microsoft.com/office/powerpoint/2010/main" val="4101487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13</a:t>
            </a:fld>
            <a:endParaRPr lang="en-US" dirty="0"/>
          </a:p>
        </p:txBody>
      </p:sp>
    </p:spTree>
    <p:extLst>
      <p:ext uri="{BB962C8B-B14F-4D97-AF65-F5344CB8AC3E}">
        <p14:creationId xmlns:p14="http://schemas.microsoft.com/office/powerpoint/2010/main" val="3328067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394DE12-7B9B-46AA-AC19-C30A49928B9B}" type="slidenum">
              <a:rPr lang="en-US" smtClean="0"/>
              <a:t>14</a:t>
            </a:fld>
            <a:endParaRPr lang="en-US"/>
          </a:p>
        </p:txBody>
      </p:sp>
    </p:spTree>
    <p:extLst>
      <p:ext uri="{BB962C8B-B14F-4D97-AF65-F5344CB8AC3E}">
        <p14:creationId xmlns:p14="http://schemas.microsoft.com/office/powerpoint/2010/main" val="1899442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2</a:t>
            </a:fld>
            <a:endParaRPr lang="en-US" dirty="0"/>
          </a:p>
        </p:txBody>
      </p:sp>
    </p:spTree>
    <p:extLst>
      <p:ext uri="{BB962C8B-B14F-4D97-AF65-F5344CB8AC3E}">
        <p14:creationId xmlns:p14="http://schemas.microsoft.com/office/powerpoint/2010/main" val="426265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000" dirty="0"/>
              <a:t>Concepts/Patterns/Principles… Hours/Days/Months</a:t>
            </a:r>
          </a:p>
        </p:txBody>
      </p:sp>
      <p:sp>
        <p:nvSpPr>
          <p:cNvPr id="4" name="Slide Number Placeholder 3"/>
          <p:cNvSpPr>
            <a:spLocks noGrp="1"/>
          </p:cNvSpPr>
          <p:nvPr>
            <p:ph type="sldNum" sz="quarter" idx="10"/>
          </p:nvPr>
        </p:nvSpPr>
        <p:spPr/>
        <p:txBody>
          <a:bodyPr/>
          <a:lstStyle/>
          <a:p>
            <a:fld id="{5394DE12-7B9B-46AA-AC19-C30A49928B9B}" type="slidenum">
              <a:rPr lang="en-US" smtClean="0"/>
              <a:t>3</a:t>
            </a:fld>
            <a:endParaRPr lang="en-US" dirty="0"/>
          </a:p>
        </p:txBody>
      </p:sp>
    </p:spTree>
    <p:extLst>
      <p:ext uri="{BB962C8B-B14F-4D97-AF65-F5344CB8AC3E}">
        <p14:creationId xmlns:p14="http://schemas.microsoft.com/office/powerpoint/2010/main" val="425932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procedural (C) implementation of BMI would be a great example of Immobility… maybe a good example of  all three of these.  </a:t>
            </a:r>
          </a:p>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a:p>
        </p:txBody>
      </p:sp>
    </p:spTree>
    <p:extLst>
      <p:ext uri="{BB962C8B-B14F-4D97-AF65-F5344CB8AC3E}">
        <p14:creationId xmlns:p14="http://schemas.microsoft.com/office/powerpoint/2010/main" val="267968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Development Methodology and Software Development Lifecycle (SDLC) are often used interchangeably. </a:t>
            </a:r>
          </a:p>
          <a:p>
            <a:endParaRPr lang="en-US" sz="1000" dirty="0"/>
          </a:p>
          <a:p>
            <a:r>
              <a:rPr lang="en-US" sz="1000" dirty="0"/>
              <a:t>The Iterative development methodology is not depicted here as even the mainstays and inventors of the Iterative development methodology seem to be moving toward agile. Plus as Waterfall “holdouts” move, they seem to be moving directly toward Agile. Can you start to see my biases?</a:t>
            </a:r>
          </a:p>
          <a:p>
            <a:endParaRPr lang="en-US" sz="1000" dirty="0"/>
          </a:p>
          <a:p>
            <a:r>
              <a:rPr lang="en-US" sz="1000" dirty="0"/>
              <a:t>Object oriented-programming concepts/practices evolve and reprioritize depending on the development methodology.</a:t>
            </a:r>
          </a:p>
          <a:p>
            <a:endParaRPr lang="en-US" sz="1000" dirty="0"/>
          </a:p>
          <a:p>
            <a:r>
              <a:rPr lang="en-US" sz="1000" dirty="0"/>
              <a:t>For example, in Waterfall (as well as in Iterative) object-oriented design often play a critical role in the (big upfront) design activities. UML diagrams and project artifacts are often important to the overall project success. (opinion) Practical reality has been that these design artifacts often do not reflect the actual implementation and are rarely maintained or updated.</a:t>
            </a:r>
          </a:p>
          <a:p>
            <a:endParaRPr lang="en-US" sz="1000" dirty="0"/>
          </a:p>
          <a:p>
            <a:r>
              <a:rPr lang="en-US" sz="1000" dirty="0"/>
              <a:t>The Agile practitioners do not reject these design artifacts. However, the focus on shorter time horizons, evolving architecture, and working code changes the value proposition for object-oriented practices to more focus on the build, test, enhance activities.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5</a:t>
            </a:fld>
            <a:endParaRPr lang="en-US" dirty="0"/>
          </a:p>
        </p:txBody>
      </p:sp>
    </p:spTree>
    <p:extLst>
      <p:ext uri="{BB962C8B-B14F-4D97-AF65-F5344CB8AC3E}">
        <p14:creationId xmlns:p14="http://schemas.microsoft.com/office/powerpoint/2010/main" val="411530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94DE12-7B9B-46AA-AC19-C30A49928B9B}" type="slidenum">
              <a:rPr lang="en-US" smtClean="0"/>
              <a:t>6</a:t>
            </a:fld>
            <a:endParaRPr lang="en-US"/>
          </a:p>
        </p:txBody>
      </p:sp>
    </p:spTree>
    <p:extLst>
      <p:ext uri="{BB962C8B-B14F-4D97-AF65-F5344CB8AC3E}">
        <p14:creationId xmlns:p14="http://schemas.microsoft.com/office/powerpoint/2010/main" val="3901732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
        <p:nvSpPr>
          <p:cNvPr id="4" name="Slide Number Placeholder 3"/>
          <p:cNvSpPr>
            <a:spLocks noGrp="1"/>
          </p:cNvSpPr>
          <p:nvPr>
            <p:ph type="sldNum" sz="quarter" idx="10"/>
          </p:nvPr>
        </p:nvSpPr>
        <p:spPr/>
        <p:txBody>
          <a:bodyPr/>
          <a:lstStyle/>
          <a:p>
            <a:fld id="{5394DE12-7B9B-46AA-AC19-C30A49928B9B}" type="slidenum">
              <a:rPr lang="en-US" smtClean="0"/>
              <a:t>7</a:t>
            </a:fld>
            <a:endParaRPr lang="en-US"/>
          </a:p>
        </p:txBody>
      </p:sp>
    </p:spTree>
    <p:extLst>
      <p:ext uri="{BB962C8B-B14F-4D97-AF65-F5344CB8AC3E}">
        <p14:creationId xmlns:p14="http://schemas.microsoft.com/office/powerpoint/2010/main" val="2253013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Our example of  BMI is C was a great example of NOT implementing this principle. We had to modify the core functionality in order to extend it. It take a long time to know if a class exhibits this principle. You only know after a class has been used by multiple other classes (preferably “owned” by other developers), the class has need to be extended (preferably multiple times), and the dependent classes have not had to change (and the dependent developers have not complained). </a:t>
            </a:r>
          </a:p>
        </p:txBody>
      </p:sp>
      <p:sp>
        <p:nvSpPr>
          <p:cNvPr id="4" name="Slide Number Placeholder 3"/>
          <p:cNvSpPr>
            <a:spLocks noGrp="1"/>
          </p:cNvSpPr>
          <p:nvPr>
            <p:ph type="sldNum" sz="quarter" idx="10"/>
          </p:nvPr>
        </p:nvSpPr>
        <p:spPr/>
        <p:txBody>
          <a:bodyPr/>
          <a:lstStyle/>
          <a:p>
            <a:fld id="{5394DE12-7B9B-46AA-AC19-C30A49928B9B}" type="slidenum">
              <a:rPr lang="en-US" smtClean="0"/>
              <a:t>8</a:t>
            </a:fld>
            <a:endParaRPr lang="en-US"/>
          </a:p>
        </p:txBody>
      </p:sp>
    </p:spTree>
    <p:extLst>
      <p:ext uri="{BB962C8B-B14F-4D97-AF65-F5344CB8AC3E}">
        <p14:creationId xmlns:p14="http://schemas.microsoft.com/office/powerpoint/2010/main" val="4100901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9</a:t>
            </a:fld>
            <a:endParaRPr lang="en-US"/>
          </a:p>
        </p:txBody>
      </p:sp>
    </p:spTree>
    <p:extLst>
      <p:ext uri="{BB962C8B-B14F-4D97-AF65-F5344CB8AC3E}">
        <p14:creationId xmlns:p14="http://schemas.microsoft.com/office/powerpoint/2010/main" val="4167605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9F32F5-AB1C-41B2-AE79-C9DE1D1745A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733157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81388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57793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9F32F5-AB1C-41B2-AE79-C9DE1D1745A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24693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9F32F5-AB1C-41B2-AE79-C9DE1D1745A4}" type="datetimeFigureOut">
              <a:rPr lang="en-US" smtClean="0"/>
              <a:t>9/4/2018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78158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9F32F5-AB1C-41B2-AE79-C9DE1D1745A4}"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43154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9F32F5-AB1C-41B2-AE79-C9DE1D1745A4}" type="datetimeFigureOut">
              <a:rPr lang="en-US" smtClean="0"/>
              <a:t>9/4/2018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80190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9F32F5-AB1C-41B2-AE79-C9DE1D1745A4}" type="datetimeFigureOut">
              <a:rPr lang="en-US" smtClean="0"/>
              <a:t>9/4/2018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112865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F32F5-AB1C-41B2-AE79-C9DE1D1745A4}" type="datetimeFigureOut">
              <a:rPr lang="en-US" smtClean="0"/>
              <a:t>9/4/2018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5479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259407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32F5-AB1C-41B2-AE79-C9DE1D1745A4}" type="datetimeFigureOut">
              <a:rPr lang="en-US" smtClean="0"/>
              <a:t>9/4/2018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4FE2DD-FDA6-4978-86FA-99EF41D64B28}" type="slidenum">
              <a:rPr lang="en-US" smtClean="0"/>
              <a:t>‹#›</a:t>
            </a:fld>
            <a:endParaRPr lang="en-US"/>
          </a:p>
        </p:txBody>
      </p:sp>
    </p:spTree>
    <p:extLst>
      <p:ext uri="{BB962C8B-B14F-4D97-AF65-F5344CB8AC3E}">
        <p14:creationId xmlns:p14="http://schemas.microsoft.com/office/powerpoint/2010/main" val="392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F32F5-AB1C-41B2-AE79-C9DE1D1745A4}" type="datetimeFigureOut">
              <a:rPr lang="en-US" smtClean="0"/>
              <a:t>9/4/2018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FE2DD-FDA6-4978-86FA-99EF41D64B28}" type="slidenum">
              <a:rPr lang="en-US" smtClean="0"/>
              <a:t>‹#›</a:t>
            </a:fld>
            <a:endParaRPr lang="en-US"/>
          </a:p>
        </p:txBody>
      </p:sp>
    </p:spTree>
    <p:extLst>
      <p:ext uri="{BB962C8B-B14F-4D97-AF65-F5344CB8AC3E}">
        <p14:creationId xmlns:p14="http://schemas.microsoft.com/office/powerpoint/2010/main" val="32543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Principles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3388933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7371806" y="1690688"/>
            <a:ext cx="4114800" cy="2710050"/>
          </a:xfrm>
          <a:prstGeom prst="rect">
            <a:avLst/>
          </a:prstGeom>
        </p:spPr>
      </p:pic>
      <p:sp>
        <p:nvSpPr>
          <p:cNvPr id="2" name="Title 1"/>
          <p:cNvSpPr>
            <a:spLocks noGrp="1"/>
          </p:cNvSpPr>
          <p:nvPr>
            <p:ph type="title"/>
          </p:nvPr>
        </p:nvSpPr>
        <p:spPr>
          <a:xfrm>
            <a:off x="838199" y="365125"/>
            <a:ext cx="7429275" cy="1325563"/>
          </a:xfrm>
        </p:spPr>
        <p:txBody>
          <a:bodyPr>
            <a:normAutofit/>
          </a:bodyPr>
          <a:lstStyle/>
          <a:p>
            <a:r>
              <a:rPr lang="en-US" sz="3600" dirty="0"/>
              <a:t>Dependency-Inversion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Don't let owners depend on the implementation of the things it owns.</a:t>
            </a:r>
          </a:p>
          <a:p>
            <a:pPr marL="0" indent="0">
              <a:buNone/>
            </a:pPr>
            <a:endParaRPr lang="en-US" sz="2000" dirty="0"/>
          </a:p>
        </p:txBody>
      </p:sp>
      <p:pic>
        <p:nvPicPr>
          <p:cNvPr id="7" name="Picture 6"/>
          <p:cNvPicPr>
            <a:picLocks noChangeAspect="1"/>
          </p:cNvPicPr>
          <p:nvPr/>
        </p:nvPicPr>
        <p:blipFill>
          <a:blip r:embed="rId5"/>
          <a:stretch>
            <a:fillRect/>
          </a:stretch>
        </p:blipFill>
        <p:spPr>
          <a:xfrm>
            <a:off x="7371806" y="1106351"/>
            <a:ext cx="4114800" cy="5751649"/>
          </a:xfrm>
          <a:prstGeom prst="rect">
            <a:avLst/>
          </a:prstGeom>
        </p:spPr>
      </p:pic>
    </p:spTree>
    <p:custDataLst>
      <p:tags r:id="rId1"/>
    </p:custDataLst>
    <p:extLst>
      <p:ext uri="{BB962C8B-B14F-4D97-AF65-F5344CB8AC3E}">
        <p14:creationId xmlns:p14="http://schemas.microsoft.com/office/powerpoint/2010/main" val="232958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Interface-Segregation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Clients should not be forced to depend upon interfaces that they don't use.</a:t>
            </a:r>
          </a:p>
        </p:txBody>
      </p:sp>
      <p:pic>
        <p:nvPicPr>
          <p:cNvPr id="5" name="Picture 4"/>
          <p:cNvPicPr>
            <a:picLocks noChangeAspect="1"/>
          </p:cNvPicPr>
          <p:nvPr/>
        </p:nvPicPr>
        <p:blipFill>
          <a:blip r:embed="rId4"/>
          <a:stretch>
            <a:fillRect/>
          </a:stretch>
        </p:blipFill>
        <p:spPr>
          <a:xfrm>
            <a:off x="7371806" y="1690688"/>
            <a:ext cx="4114800" cy="1681629"/>
          </a:xfrm>
          <a:prstGeom prst="rect">
            <a:avLst/>
          </a:prstGeom>
        </p:spPr>
      </p:pic>
      <p:pic>
        <p:nvPicPr>
          <p:cNvPr id="7" name="Picture 6"/>
          <p:cNvPicPr>
            <a:picLocks noChangeAspect="1"/>
          </p:cNvPicPr>
          <p:nvPr/>
        </p:nvPicPr>
        <p:blipFill>
          <a:blip r:embed="rId5"/>
          <a:stretch>
            <a:fillRect/>
          </a:stretch>
        </p:blipFill>
        <p:spPr>
          <a:xfrm>
            <a:off x="7371806" y="1690688"/>
            <a:ext cx="4114800" cy="2358987"/>
          </a:xfrm>
          <a:prstGeom prst="rect">
            <a:avLst/>
          </a:prstGeom>
        </p:spPr>
      </p:pic>
    </p:spTree>
    <p:custDataLst>
      <p:tags r:id="rId1"/>
    </p:custDataLst>
    <p:extLst>
      <p:ext uri="{BB962C8B-B14F-4D97-AF65-F5344CB8AC3E}">
        <p14:creationId xmlns:p14="http://schemas.microsoft.com/office/powerpoint/2010/main" val="342216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3087"/>
          </a:xfrm>
        </p:spPr>
        <p:txBody>
          <a:bodyPr>
            <a:normAutofit/>
          </a:bodyPr>
          <a:lstStyle/>
          <a:p>
            <a:r>
              <a:rPr lang="en-US" sz="3600" dirty="0"/>
              <a:t>Recap </a:t>
            </a:r>
          </a:p>
        </p:txBody>
      </p:sp>
      <p:sp>
        <p:nvSpPr>
          <p:cNvPr id="3" name="Content Placeholder 2"/>
          <p:cNvSpPr>
            <a:spLocks noGrp="1"/>
          </p:cNvSpPr>
          <p:nvPr>
            <p:ph idx="1"/>
          </p:nvPr>
        </p:nvSpPr>
        <p:spPr>
          <a:xfrm>
            <a:off x="838200" y="1558212"/>
            <a:ext cx="10515600" cy="4618751"/>
          </a:xfrm>
        </p:spPr>
        <p:txBody>
          <a:bodyPr>
            <a:normAutofit/>
          </a:bodyPr>
          <a:lstStyle/>
          <a:p>
            <a:pPr>
              <a:buFont typeface="Wingdings" panose="05000000000000000000" pitchFamily="2" charset="2"/>
              <a:buChar char="§"/>
            </a:pPr>
            <a:r>
              <a:rPr lang="en-US" sz="2000" dirty="0"/>
              <a:t>Principles – Software design principles represent a set of guidelines that allow us to create high quality object-oriented designs</a:t>
            </a:r>
          </a:p>
          <a:p>
            <a:pPr marL="285750" indent="-285750">
              <a:spcBef>
                <a:spcPts val="1800"/>
              </a:spcBef>
              <a:buFont typeface="Wingdings" panose="05000000000000000000" pitchFamily="2" charset="2"/>
              <a:buChar char="§"/>
            </a:pPr>
            <a:r>
              <a:rPr lang="en-US" sz="2000" dirty="0"/>
              <a:t>Design characteristics to avoid include Rigidity, Fragility, and Immobility</a:t>
            </a:r>
          </a:p>
          <a:p>
            <a:pPr marL="285750" indent="-285750">
              <a:spcBef>
                <a:spcPts val="1800"/>
              </a:spcBef>
              <a:buFont typeface="Wingdings" panose="05000000000000000000" pitchFamily="2" charset="2"/>
              <a:buChar char="§"/>
            </a:pPr>
            <a:r>
              <a:rPr lang="en-US" sz="2000" dirty="0"/>
              <a:t>The prevalence of Agile development has made design Principles even more important</a:t>
            </a:r>
          </a:p>
          <a:p>
            <a:pPr>
              <a:spcBef>
                <a:spcPts val="1800"/>
              </a:spcBef>
              <a:buFont typeface="Wingdings" panose="05000000000000000000" pitchFamily="2" charset="2"/>
              <a:buChar char="§"/>
            </a:pPr>
            <a:r>
              <a:rPr lang="en-US" sz="2000" dirty="0"/>
              <a:t>Key design Principles include:</a:t>
            </a:r>
          </a:p>
          <a:p>
            <a:pPr lvl="1">
              <a:spcBef>
                <a:spcPts val="1800"/>
              </a:spcBef>
              <a:buFont typeface="Wingdings" panose="05000000000000000000" pitchFamily="2" charset="2"/>
              <a:buChar char="ü"/>
            </a:pPr>
            <a:r>
              <a:rPr lang="en-US" sz="1600" dirty="0"/>
              <a:t>Single-Responsibility Principle</a:t>
            </a:r>
          </a:p>
          <a:p>
            <a:pPr lvl="1">
              <a:spcBef>
                <a:spcPts val="1800"/>
              </a:spcBef>
              <a:buFont typeface="Wingdings" panose="05000000000000000000" pitchFamily="2" charset="2"/>
              <a:buChar char="ü"/>
            </a:pPr>
            <a:r>
              <a:rPr lang="en-US" sz="1600" dirty="0"/>
              <a:t>Open-Closed Principle</a:t>
            </a:r>
          </a:p>
          <a:p>
            <a:pPr lvl="1">
              <a:spcBef>
                <a:spcPts val="1800"/>
              </a:spcBef>
              <a:buFont typeface="Wingdings" panose="05000000000000000000" pitchFamily="2" charset="2"/>
              <a:buChar char="ü"/>
            </a:pPr>
            <a:r>
              <a:rPr lang="en-US" sz="1600" dirty="0" err="1"/>
              <a:t>Liskov's</a:t>
            </a:r>
            <a:r>
              <a:rPr lang="en-US" sz="1600" dirty="0"/>
              <a:t> Substitution Principle</a:t>
            </a:r>
          </a:p>
          <a:p>
            <a:pPr lvl="1">
              <a:spcBef>
                <a:spcPts val="1800"/>
              </a:spcBef>
              <a:buFont typeface="Wingdings" panose="05000000000000000000" pitchFamily="2" charset="2"/>
              <a:buChar char="ü"/>
            </a:pPr>
            <a:r>
              <a:rPr lang="en-US" sz="1600" dirty="0"/>
              <a:t>Dependency-Inversion Principle</a:t>
            </a:r>
          </a:p>
          <a:p>
            <a:pPr lvl="1">
              <a:spcBef>
                <a:spcPts val="1800"/>
              </a:spcBef>
              <a:buFont typeface="Wingdings" panose="05000000000000000000" pitchFamily="2" charset="2"/>
              <a:buChar char="ü"/>
            </a:pPr>
            <a:r>
              <a:rPr lang="en-US" sz="1600" dirty="0"/>
              <a:t>Interface-Segregation Principle</a:t>
            </a:r>
          </a:p>
          <a:p>
            <a:pPr marL="285750" indent="-285750">
              <a:spcBef>
                <a:spcPts val="1800"/>
              </a:spcBef>
              <a:buFont typeface="Wingdings" panose="05000000000000000000" pitchFamily="2" charset="2"/>
              <a:buChar char="§"/>
            </a:pPr>
            <a:endParaRPr lang="en-US" sz="2000" dirty="0"/>
          </a:p>
          <a:p>
            <a:pPr marL="285750" indent="-285750">
              <a:spcBef>
                <a:spcPts val="1800"/>
              </a:spcBef>
              <a:buFont typeface="Wingdings" panose="05000000000000000000" pitchFamily="2" charset="2"/>
              <a:buChar char="§"/>
            </a:pPr>
            <a:endParaRPr lang="en-US" sz="2000" dirty="0"/>
          </a:p>
          <a:p>
            <a:pPr marL="285750" indent="-285750">
              <a:spcBef>
                <a:spcPts val="1800"/>
              </a:spcBef>
              <a:buFont typeface="Wingdings" panose="05000000000000000000" pitchFamily="2" charset="2"/>
              <a:buChar char="§"/>
            </a:pPr>
            <a:endParaRPr lang="en-US" sz="2000" dirty="0"/>
          </a:p>
        </p:txBody>
      </p:sp>
    </p:spTree>
    <p:extLst>
      <p:ext uri="{BB962C8B-B14F-4D97-AF65-F5344CB8AC3E}">
        <p14:creationId xmlns:p14="http://schemas.microsoft.com/office/powerpoint/2010/main" val="370278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Review Concepts, Practices, Patterns, and </a:t>
            </a:r>
            <a:r>
              <a:rPr lang="en-US" sz="2000" u="sng" dirty="0"/>
              <a:t>Principles</a:t>
            </a:r>
          </a:p>
          <a:p>
            <a:pPr marL="457200" indent="-457200">
              <a:buFont typeface="+mj-lt"/>
              <a:buAutoNum type="arabicPeriod"/>
            </a:pPr>
            <a:r>
              <a:rPr lang="en-US" sz="2000" dirty="0"/>
              <a:t>Defined Design Principles </a:t>
            </a:r>
          </a:p>
          <a:p>
            <a:pPr marL="457200" indent="-457200">
              <a:buFont typeface="+mj-lt"/>
              <a:buAutoNum type="arabicPeriod"/>
            </a:pPr>
            <a:r>
              <a:rPr lang="en-US" sz="2000" dirty="0"/>
              <a:t>Agile Design Principles</a:t>
            </a:r>
          </a:p>
          <a:p>
            <a:pPr marL="457200" indent="-457200">
              <a:buFont typeface="+mj-lt"/>
              <a:buAutoNum type="arabicPeriod"/>
            </a:pPr>
            <a:r>
              <a:rPr lang="en-US" sz="2000" dirty="0"/>
              <a:t>Agile Development Methodology</a:t>
            </a:r>
          </a:p>
          <a:p>
            <a:pPr marL="457200" indent="-457200">
              <a:buFont typeface="+mj-lt"/>
              <a:buAutoNum type="arabicPeriod"/>
            </a:pPr>
            <a:r>
              <a:rPr lang="en-US" sz="2000" dirty="0"/>
              <a:t>Object-Oriented Design </a:t>
            </a:r>
            <a:r>
              <a:rPr lang="en-US" sz="2000" u="sng" dirty="0"/>
              <a:t>Principles</a:t>
            </a:r>
            <a:r>
              <a:rPr lang="en-US" sz="2000" dirty="0"/>
              <a:t> </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3917471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1"/>
            <a:ext cx="9144000" cy="3078499"/>
          </a:xfrm>
        </p:spPr>
        <p:txBody>
          <a:bodyPr>
            <a:normAutofit/>
          </a:bodyPr>
          <a:lstStyle/>
          <a:p>
            <a:r>
              <a:rPr lang="en-US" sz="4800" dirty="0"/>
              <a:t>Object-Oriented Programming Principles</a:t>
            </a:r>
          </a:p>
        </p:txBody>
      </p:sp>
      <p:sp>
        <p:nvSpPr>
          <p:cNvPr id="3" name="Subtitle 2"/>
          <p:cNvSpPr>
            <a:spLocks noGrp="1"/>
          </p:cNvSpPr>
          <p:nvPr>
            <p:ph type="subTitle" idx="1"/>
          </p:nvPr>
        </p:nvSpPr>
        <p:spPr>
          <a:xfrm>
            <a:off x="1524000" y="4523590"/>
            <a:ext cx="9144000" cy="1276469"/>
          </a:xfrm>
        </p:spPr>
        <p:txBody>
          <a:bodyPr>
            <a:normAutofit lnSpcReduction="10000"/>
          </a:bodyPr>
          <a:lstStyle/>
          <a:p>
            <a:pPr algn="l"/>
            <a:endParaRPr lang="en-US" dirty="0"/>
          </a:p>
          <a:p>
            <a:pPr algn="l"/>
            <a:endParaRPr lang="en-US" dirty="0"/>
          </a:p>
          <a:p>
            <a:pPr algn="l"/>
            <a:r>
              <a:rPr lang="en-US" dirty="0"/>
              <a:t>Eric Pogue</a:t>
            </a:r>
          </a:p>
        </p:txBody>
      </p:sp>
    </p:spTree>
    <p:extLst>
      <p:ext uri="{BB962C8B-B14F-4D97-AF65-F5344CB8AC3E}">
        <p14:creationId xmlns:p14="http://schemas.microsoft.com/office/powerpoint/2010/main" val="135131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Topics</a:t>
            </a:r>
            <a:endParaRPr lang="en-US" sz="3600" b="1" i="1" u="sng" dirty="0"/>
          </a:p>
        </p:txBody>
      </p:sp>
      <p:sp>
        <p:nvSpPr>
          <p:cNvPr id="3" name="Content Placeholder 2"/>
          <p:cNvSpPr>
            <a:spLocks noGrp="1"/>
          </p:cNvSpPr>
          <p:nvPr>
            <p:ph idx="1"/>
          </p:nvPr>
        </p:nvSpPr>
        <p:spPr>
          <a:xfrm>
            <a:off x="838200" y="1159336"/>
            <a:ext cx="10718950" cy="5463343"/>
          </a:xfrm>
        </p:spPr>
        <p:txBody>
          <a:bodyPr>
            <a:normAutofit/>
          </a:bodyPr>
          <a:lstStyle/>
          <a:p>
            <a:pPr marL="457200" indent="-457200">
              <a:buFont typeface="+mj-lt"/>
              <a:buAutoNum type="arabicPeriod"/>
            </a:pPr>
            <a:r>
              <a:rPr lang="en-US" sz="2000" dirty="0"/>
              <a:t>Review Concepts, Practices, Patterns, and </a:t>
            </a:r>
            <a:r>
              <a:rPr lang="en-US" sz="2000" u="sng" dirty="0"/>
              <a:t>Principles</a:t>
            </a:r>
          </a:p>
          <a:p>
            <a:pPr marL="457200" indent="-457200">
              <a:buFont typeface="+mj-lt"/>
              <a:buAutoNum type="arabicPeriod"/>
            </a:pPr>
            <a:r>
              <a:rPr lang="en-US" sz="2000" dirty="0"/>
              <a:t>Defined Design Principles </a:t>
            </a:r>
          </a:p>
          <a:p>
            <a:pPr marL="457200" indent="-457200">
              <a:buFont typeface="+mj-lt"/>
              <a:buAutoNum type="arabicPeriod"/>
            </a:pPr>
            <a:r>
              <a:rPr lang="en-US" sz="2000" dirty="0"/>
              <a:t>Agile Design Principles</a:t>
            </a:r>
          </a:p>
          <a:p>
            <a:pPr marL="457200" indent="-457200">
              <a:buFont typeface="+mj-lt"/>
              <a:buAutoNum type="arabicPeriod"/>
            </a:pPr>
            <a:r>
              <a:rPr lang="en-US" sz="2000" dirty="0"/>
              <a:t>Agile Development Methodology</a:t>
            </a:r>
          </a:p>
          <a:p>
            <a:pPr marL="457200" indent="-457200">
              <a:buFont typeface="+mj-lt"/>
              <a:buAutoNum type="arabicPeriod"/>
            </a:pPr>
            <a:r>
              <a:rPr lang="en-US" sz="2000" dirty="0"/>
              <a:t>Object-Oriented Design </a:t>
            </a:r>
            <a:r>
              <a:rPr lang="en-US" sz="2000" u="sng" dirty="0"/>
              <a:t>Principles</a:t>
            </a:r>
            <a:r>
              <a:rPr lang="en-US" sz="2000" dirty="0"/>
              <a:t> </a:t>
            </a:r>
          </a:p>
          <a:p>
            <a:pPr marL="457200" indent="-457200">
              <a:buFont typeface="+mj-lt"/>
              <a:buAutoNum type="arabicPeriod"/>
            </a:pPr>
            <a:r>
              <a:rPr lang="en-US" sz="2000" dirty="0"/>
              <a:t>Recap</a:t>
            </a:r>
          </a:p>
        </p:txBody>
      </p:sp>
    </p:spTree>
    <p:extLst>
      <p:ext uri="{BB962C8B-B14F-4D97-AF65-F5344CB8AC3E}">
        <p14:creationId xmlns:p14="http://schemas.microsoft.com/office/powerpoint/2010/main" val="107239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7272"/>
          </a:xfrm>
        </p:spPr>
        <p:txBody>
          <a:bodyPr>
            <a:normAutofit/>
          </a:bodyPr>
          <a:lstStyle/>
          <a:p>
            <a:r>
              <a:rPr lang="en-US" sz="3600" dirty="0"/>
              <a:t>Object-Oriented Programming </a:t>
            </a:r>
            <a:r>
              <a:rPr lang="en-US" sz="3600" dirty="0">
                <a:hlinkClick r:id="rId3"/>
              </a:rPr>
              <a:t>[link]</a:t>
            </a:r>
            <a:endParaRPr lang="en-US" sz="3600" dirty="0"/>
          </a:p>
        </p:txBody>
      </p:sp>
      <p:sp>
        <p:nvSpPr>
          <p:cNvPr id="3" name="Content Placeholder 2"/>
          <p:cNvSpPr>
            <a:spLocks noGrp="1"/>
          </p:cNvSpPr>
          <p:nvPr>
            <p:ph idx="1"/>
          </p:nvPr>
        </p:nvSpPr>
        <p:spPr>
          <a:xfrm>
            <a:off x="838200" y="1122398"/>
            <a:ext cx="10622974" cy="4094402"/>
          </a:xfrm>
        </p:spPr>
        <p:txBody>
          <a:bodyPr>
            <a:normAutofit/>
          </a:bodyPr>
          <a:lstStyle/>
          <a:p>
            <a:pPr>
              <a:buFont typeface="Wingdings" panose="05000000000000000000" pitchFamily="2" charset="2"/>
              <a:buChar char="§"/>
            </a:pPr>
            <a:r>
              <a:rPr lang="en-US" sz="2000" u="sng" dirty="0"/>
              <a:t>Concepts</a:t>
            </a:r>
            <a:r>
              <a:rPr lang="en-US" sz="2000" dirty="0"/>
              <a:t> – powerful features that are indispensable to modern software development</a:t>
            </a:r>
          </a:p>
          <a:p>
            <a:pPr>
              <a:buFont typeface="Wingdings" panose="05000000000000000000" pitchFamily="2" charset="2"/>
              <a:buChar char="§"/>
            </a:pPr>
            <a:r>
              <a:rPr lang="en-US" sz="2000" u="sng" dirty="0"/>
              <a:t>Practices</a:t>
            </a:r>
            <a:r>
              <a:rPr lang="en-US" sz="2000" dirty="0"/>
              <a:t> – everyday activities that software developers perform in order to delivery quality products utilizing key Concepts</a:t>
            </a:r>
          </a:p>
          <a:p>
            <a:pPr>
              <a:buFont typeface="Wingdings" panose="05000000000000000000" pitchFamily="2" charset="2"/>
              <a:buChar char="§"/>
            </a:pPr>
            <a:r>
              <a:rPr lang="en-US" sz="2000" u="sng" dirty="0"/>
              <a:t>Patterns</a:t>
            </a:r>
            <a:r>
              <a:rPr lang="en-US" sz="2000" dirty="0"/>
              <a:t> – tried-and-true templates for forging powerful relationships between classes</a:t>
            </a:r>
          </a:p>
          <a:p>
            <a:pPr>
              <a:buFont typeface="Wingdings" panose="05000000000000000000" pitchFamily="2" charset="2"/>
              <a:buChar char="§"/>
            </a:pPr>
            <a:r>
              <a:rPr lang="en-US" sz="2000" u="sng" dirty="0"/>
              <a:t>Principles</a:t>
            </a:r>
            <a:r>
              <a:rPr lang="en-US" sz="2000" dirty="0"/>
              <a:t> – guidelines that help you determine what classes are needed and how they should work together </a:t>
            </a:r>
          </a:p>
          <a:p>
            <a:pPr marL="0" indent="0">
              <a:buNone/>
            </a:pPr>
            <a:endParaRPr lang="en-US" sz="2000" dirty="0"/>
          </a:p>
        </p:txBody>
      </p:sp>
    </p:spTree>
    <p:extLst>
      <p:ext uri="{BB962C8B-B14F-4D97-AF65-F5344CB8AC3E}">
        <p14:creationId xmlns:p14="http://schemas.microsoft.com/office/powerpoint/2010/main" val="56720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Design </a:t>
            </a:r>
            <a:r>
              <a:rPr lang="en-US" u="sng" dirty="0"/>
              <a:t>Principles</a:t>
            </a:r>
            <a:r>
              <a:rPr lang="en-US" dirty="0"/>
              <a:t> </a:t>
            </a:r>
          </a:p>
        </p:txBody>
      </p:sp>
      <p:sp>
        <p:nvSpPr>
          <p:cNvPr id="3" name="Content Placeholder 2"/>
          <p:cNvSpPr>
            <a:spLocks noGrp="1"/>
          </p:cNvSpPr>
          <p:nvPr>
            <p:ph idx="1"/>
          </p:nvPr>
        </p:nvSpPr>
        <p:spPr>
          <a:xfrm>
            <a:off x="838200" y="1690688"/>
            <a:ext cx="10416363" cy="1802107"/>
          </a:xfrm>
        </p:spPr>
        <p:txBody>
          <a:bodyPr>
            <a:normAutofit/>
          </a:bodyPr>
          <a:lstStyle/>
          <a:p>
            <a:pPr marL="0" indent="0">
              <a:buNone/>
            </a:pPr>
            <a:r>
              <a:rPr lang="en-US" sz="2000" dirty="0"/>
              <a:t>Software design principles represent a set of guidelines that allow us to create high quality object-oriented designs. The design principles are attributed to Robert Martin who gathered them in the book "Agile Software Development: Principles, Patterns, and Practices". </a:t>
            </a:r>
          </a:p>
          <a:p>
            <a:pPr marL="0" indent="0">
              <a:buNone/>
            </a:pPr>
            <a:r>
              <a:rPr lang="en-US" sz="2000" dirty="0"/>
              <a:t>According to Robert Martin there are 3 important characteristics of a bad design that should be avoided:</a:t>
            </a:r>
          </a:p>
          <a:p>
            <a:pPr marL="0" indent="0">
              <a:buNone/>
            </a:pPr>
            <a:endParaRPr lang="en-US" sz="2000" dirty="0"/>
          </a:p>
        </p:txBody>
      </p:sp>
      <p:pic>
        <p:nvPicPr>
          <p:cNvPr id="5" name="Picture 4"/>
          <p:cNvPicPr>
            <a:picLocks noChangeAspect="1"/>
          </p:cNvPicPr>
          <p:nvPr/>
        </p:nvPicPr>
        <p:blipFill>
          <a:blip r:embed="rId3"/>
          <a:stretch>
            <a:fillRect/>
          </a:stretch>
        </p:blipFill>
        <p:spPr>
          <a:xfrm>
            <a:off x="8541767" y="3149800"/>
            <a:ext cx="2466223" cy="3093650"/>
          </a:xfrm>
          <a:prstGeom prst="rect">
            <a:avLst/>
          </a:prstGeom>
        </p:spPr>
      </p:pic>
      <p:sp>
        <p:nvSpPr>
          <p:cNvPr id="6" name="TextBox 5"/>
          <p:cNvSpPr txBox="1"/>
          <p:nvPr/>
        </p:nvSpPr>
        <p:spPr>
          <a:xfrm>
            <a:off x="838200" y="3450265"/>
            <a:ext cx="7214191" cy="3000821"/>
          </a:xfrm>
          <a:prstGeom prst="rect">
            <a:avLst/>
          </a:prstGeom>
          <a:noFill/>
        </p:spPr>
        <p:txBody>
          <a:bodyPr wrap="square" rtlCol="0">
            <a:spAutoFit/>
          </a:bodyPr>
          <a:lstStyle/>
          <a:p>
            <a:pPr marL="285750" indent="-285750">
              <a:spcBef>
                <a:spcPts val="1800"/>
              </a:spcBef>
              <a:buFont typeface="Wingdings" panose="05000000000000000000" pitchFamily="2" charset="2"/>
              <a:buChar char="§"/>
            </a:pPr>
            <a:r>
              <a:rPr lang="en-US" u="sng" dirty="0"/>
              <a:t>Rigidity</a:t>
            </a:r>
            <a:r>
              <a:rPr lang="en-US" dirty="0"/>
              <a:t> – The system is hard to change, even to implement what seems like simple changes.</a:t>
            </a:r>
          </a:p>
          <a:p>
            <a:pPr marL="285750" indent="-285750">
              <a:spcBef>
                <a:spcPts val="1800"/>
              </a:spcBef>
              <a:buFont typeface="Wingdings" panose="05000000000000000000" pitchFamily="2" charset="2"/>
              <a:buChar char="§"/>
            </a:pPr>
            <a:r>
              <a:rPr lang="en-US" u="sng" dirty="0"/>
              <a:t>Fragility</a:t>
            </a:r>
            <a:r>
              <a:rPr lang="en-US" dirty="0"/>
              <a:t> – The system tends to break in many places when a single change is made. And fixing the problems tend to lead to more creates more issues.</a:t>
            </a:r>
          </a:p>
          <a:p>
            <a:pPr marL="285750" indent="-285750">
              <a:spcBef>
                <a:spcPts val="1800"/>
              </a:spcBef>
              <a:buFont typeface="Wingdings" panose="05000000000000000000" pitchFamily="2" charset="2"/>
              <a:buChar char="§"/>
            </a:pPr>
            <a:r>
              <a:rPr lang="en-US" u="sng" dirty="0"/>
              <a:t>Immobility</a:t>
            </a:r>
            <a:r>
              <a:rPr lang="en-US" dirty="0"/>
              <a:t> – The system is hard to reuse in another application because it cannot be disentangled from the current application.</a:t>
            </a:r>
          </a:p>
          <a:p>
            <a:pPr marL="285750" indent="-285750">
              <a:spcBef>
                <a:spcPts val="1800"/>
              </a:spcBef>
              <a:buFont typeface="Wingdings" panose="05000000000000000000" pitchFamily="2" charset="2"/>
              <a:buChar char="§"/>
            </a:pPr>
            <a:r>
              <a:rPr lang="en-US" dirty="0"/>
              <a:t>Plus Viscosity, Needless Complexity, Needless Repetition, and Opacity.</a:t>
            </a:r>
          </a:p>
        </p:txBody>
      </p:sp>
    </p:spTree>
    <p:extLst>
      <p:ext uri="{BB962C8B-B14F-4D97-AF65-F5344CB8AC3E}">
        <p14:creationId xmlns:p14="http://schemas.microsoft.com/office/powerpoint/2010/main" val="408948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Development Methodologies</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2334" y="1690688"/>
            <a:ext cx="8147331" cy="4888399"/>
          </a:xfrm>
          <a:prstGeom prst="rect">
            <a:avLst/>
          </a:prstGeom>
        </p:spPr>
      </p:pic>
      <p:sp>
        <p:nvSpPr>
          <p:cNvPr id="11" name="Arrow: Down 10"/>
          <p:cNvSpPr/>
          <p:nvPr/>
        </p:nvSpPr>
        <p:spPr>
          <a:xfrm>
            <a:off x="4653422" y="199705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Down 11"/>
          <p:cNvSpPr/>
          <p:nvPr/>
        </p:nvSpPr>
        <p:spPr>
          <a:xfrm>
            <a:off x="5508411" y="1997052"/>
            <a:ext cx="565426" cy="309217"/>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Down 12"/>
          <p:cNvSpPr/>
          <p:nvPr/>
        </p:nvSpPr>
        <p:spPr>
          <a:xfrm>
            <a:off x="6363400" y="1997051"/>
            <a:ext cx="565426" cy="309217"/>
          </a:xfrm>
          <a:prstGeom prst="down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Down 13"/>
          <p:cNvSpPr/>
          <p:nvPr/>
        </p:nvSpPr>
        <p:spPr>
          <a:xfrm rot="13859032">
            <a:off x="4277720" y="4545474"/>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p:cNvSpPr/>
          <p:nvPr/>
        </p:nvSpPr>
        <p:spPr>
          <a:xfrm rot="13859032">
            <a:off x="6080687" y="4545476"/>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p:cNvSpPr/>
          <p:nvPr/>
        </p:nvSpPr>
        <p:spPr>
          <a:xfrm rot="13859032">
            <a:off x="7861032" y="4545473"/>
            <a:ext cx="565426" cy="309217"/>
          </a:xfrm>
          <a:prstGeom prst="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27817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p:cTn id="33" dur="500" fill="hold"/>
                                        <p:tgtEl>
                                          <p:spTgt spid="15"/>
                                        </p:tgtEl>
                                        <p:attrNameLst>
                                          <p:attrName>ppt_w</p:attrName>
                                        </p:attrNameLst>
                                      </p:cBhvr>
                                      <p:tavLst>
                                        <p:tav tm="0">
                                          <p:val>
                                            <p:fltVal val="0"/>
                                          </p:val>
                                        </p:tav>
                                        <p:tav tm="100000">
                                          <p:val>
                                            <p:strVal val="#ppt_w"/>
                                          </p:val>
                                        </p:tav>
                                      </p:tavLst>
                                    </p:anim>
                                    <p:anim calcmode="lin" valueType="num">
                                      <p:cBhvr>
                                        <p:cTn id="34" dur="500" fill="hold"/>
                                        <p:tgtEl>
                                          <p:spTgt spid="15"/>
                                        </p:tgtEl>
                                        <p:attrNameLst>
                                          <p:attrName>ppt_h</p:attrName>
                                        </p:attrNameLst>
                                      </p:cBhvr>
                                      <p:tavLst>
                                        <p:tav tm="0">
                                          <p:val>
                                            <p:fltVal val="0"/>
                                          </p:val>
                                        </p:tav>
                                        <p:tav tm="100000">
                                          <p:val>
                                            <p:strVal val="#ppt_h"/>
                                          </p:val>
                                        </p:tav>
                                      </p:tavLst>
                                    </p:anim>
                                    <p:animEffect transition="in" filter="fade">
                                      <p:cBhvr>
                                        <p:cTn id="35" dur="500"/>
                                        <p:tgtEl>
                                          <p:spTgt spid="15"/>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7613"/>
          </a:xfrm>
        </p:spPr>
        <p:txBody>
          <a:bodyPr>
            <a:normAutofit/>
          </a:bodyPr>
          <a:lstStyle/>
          <a:p>
            <a:r>
              <a:rPr lang="en-US" sz="3600" dirty="0"/>
              <a:t>Object-Oriented Design </a:t>
            </a:r>
            <a:r>
              <a:rPr lang="en-US" sz="3600" u="sng" dirty="0"/>
              <a:t>Principles</a:t>
            </a:r>
            <a:r>
              <a:rPr lang="en-US" sz="3600" dirty="0"/>
              <a:t> </a:t>
            </a:r>
          </a:p>
        </p:txBody>
      </p:sp>
      <p:sp>
        <p:nvSpPr>
          <p:cNvPr id="3" name="Content Placeholder 2"/>
          <p:cNvSpPr>
            <a:spLocks noGrp="1"/>
          </p:cNvSpPr>
          <p:nvPr>
            <p:ph idx="1"/>
          </p:nvPr>
        </p:nvSpPr>
        <p:spPr>
          <a:xfrm>
            <a:off x="838200" y="1492738"/>
            <a:ext cx="10416363" cy="4541239"/>
          </a:xfrm>
        </p:spPr>
        <p:txBody>
          <a:bodyPr>
            <a:normAutofit/>
          </a:bodyPr>
          <a:lstStyle/>
          <a:p>
            <a:pPr>
              <a:buFont typeface="Wingdings" panose="05000000000000000000" pitchFamily="2" charset="2"/>
              <a:buChar char="§"/>
            </a:pPr>
            <a:r>
              <a:rPr lang="en-US" sz="2000" dirty="0"/>
              <a:t>Single-Responsibility Principle</a:t>
            </a:r>
          </a:p>
          <a:p>
            <a:pPr>
              <a:buFont typeface="Wingdings" panose="05000000000000000000" pitchFamily="2" charset="2"/>
              <a:buChar char="§"/>
            </a:pPr>
            <a:r>
              <a:rPr lang="en-US" sz="2000" dirty="0"/>
              <a:t>Open-Closed Principle</a:t>
            </a:r>
          </a:p>
          <a:p>
            <a:pPr>
              <a:buFont typeface="Wingdings" panose="05000000000000000000" pitchFamily="2" charset="2"/>
              <a:buChar char="§"/>
            </a:pPr>
            <a:r>
              <a:rPr lang="en-US" sz="2000" dirty="0" err="1"/>
              <a:t>Liskov's</a:t>
            </a:r>
            <a:r>
              <a:rPr lang="en-US" sz="2000" dirty="0"/>
              <a:t> Substitution Principle</a:t>
            </a:r>
          </a:p>
          <a:p>
            <a:pPr>
              <a:buFont typeface="Wingdings" panose="05000000000000000000" pitchFamily="2" charset="2"/>
              <a:buChar char="§"/>
            </a:pPr>
            <a:r>
              <a:rPr lang="en-US" sz="2000" dirty="0"/>
              <a:t>Dependency-Inversion Principle</a:t>
            </a:r>
          </a:p>
          <a:p>
            <a:pPr>
              <a:buFont typeface="Wingdings" panose="05000000000000000000" pitchFamily="2" charset="2"/>
              <a:buChar char="§"/>
            </a:pPr>
            <a:r>
              <a:rPr lang="en-US" sz="2000" dirty="0"/>
              <a:t>Interface-Segregation Principle</a:t>
            </a:r>
          </a:p>
          <a:p>
            <a:pPr marL="0" indent="0">
              <a:buNone/>
            </a:pPr>
            <a:endParaRPr lang="en-US" sz="2000" dirty="0"/>
          </a:p>
        </p:txBody>
      </p:sp>
    </p:spTree>
    <p:extLst>
      <p:ext uri="{BB962C8B-B14F-4D97-AF65-F5344CB8AC3E}">
        <p14:creationId xmlns:p14="http://schemas.microsoft.com/office/powerpoint/2010/main" val="229070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07741" cy="1325563"/>
          </a:xfrm>
        </p:spPr>
        <p:txBody>
          <a:bodyPr>
            <a:normAutofit/>
          </a:bodyPr>
          <a:lstStyle/>
          <a:p>
            <a:r>
              <a:rPr lang="en-US" sz="3600" dirty="0"/>
              <a:t>Single-Responsibility Principle</a:t>
            </a:r>
          </a:p>
        </p:txBody>
      </p:sp>
      <p:sp>
        <p:nvSpPr>
          <p:cNvPr id="3" name="Content Placeholder 2"/>
          <p:cNvSpPr>
            <a:spLocks noGrp="1"/>
          </p:cNvSpPr>
          <p:nvPr>
            <p:ph idx="1"/>
          </p:nvPr>
        </p:nvSpPr>
        <p:spPr>
          <a:xfrm>
            <a:off x="838199" y="1690688"/>
            <a:ext cx="10307741" cy="4783519"/>
          </a:xfrm>
        </p:spPr>
        <p:txBody>
          <a:bodyPr>
            <a:normAutofit/>
          </a:bodyPr>
          <a:lstStyle/>
          <a:p>
            <a:pPr marL="0" indent="0">
              <a:buNone/>
            </a:pPr>
            <a:r>
              <a:rPr lang="en-US" sz="2000" dirty="0"/>
              <a:t>A class should have only one reason to change.</a:t>
            </a:r>
          </a:p>
          <a:p>
            <a:pPr marL="0" indent="0">
              <a:buNone/>
            </a:pPr>
            <a:r>
              <a:rPr lang="en-US" sz="2000" dirty="0"/>
              <a:t>An example would be a Class that maintains the dimensions of a Oval, calculates its area, and draws itself to the screen. This implementation would likely violate the Single-Responsibility Principle. </a:t>
            </a:r>
          </a:p>
          <a:p>
            <a:pPr marL="0" indent="0">
              <a:buNone/>
            </a:pPr>
            <a:r>
              <a:rPr lang="en-US" sz="2000" dirty="0"/>
              <a:t>Consider instead a base Class (Oval) that maintains the dimensions and calculates area, and a separate Class (</a:t>
            </a:r>
            <a:r>
              <a:rPr lang="en-US" sz="2000" dirty="0" err="1"/>
              <a:t>OvalDraw</a:t>
            </a:r>
            <a:r>
              <a:rPr lang="en-US" sz="2000" dirty="0"/>
              <a:t>) that inherits from the base Class (Oval) and implements drawing itself to the screen. This would not violate the Single-Responsibility Principle.</a:t>
            </a:r>
          </a:p>
        </p:txBody>
      </p:sp>
    </p:spTree>
    <p:extLst>
      <p:ext uri="{BB962C8B-B14F-4D97-AF65-F5344CB8AC3E}">
        <p14:creationId xmlns:p14="http://schemas.microsoft.com/office/powerpoint/2010/main" val="1541043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239719" cy="1325563"/>
          </a:xfrm>
        </p:spPr>
        <p:txBody>
          <a:bodyPr>
            <a:normAutofit/>
          </a:bodyPr>
          <a:lstStyle/>
          <a:p>
            <a:r>
              <a:rPr lang="en-US" sz="3600" dirty="0"/>
              <a:t>Open-Closed Principle</a:t>
            </a:r>
          </a:p>
        </p:txBody>
      </p:sp>
      <p:sp>
        <p:nvSpPr>
          <p:cNvPr id="3" name="Content Placeholder 2"/>
          <p:cNvSpPr>
            <a:spLocks noGrp="1"/>
          </p:cNvSpPr>
          <p:nvPr>
            <p:ph idx="1"/>
          </p:nvPr>
        </p:nvSpPr>
        <p:spPr>
          <a:xfrm>
            <a:off x="838199" y="1825624"/>
            <a:ext cx="6239720" cy="4783519"/>
          </a:xfrm>
        </p:spPr>
        <p:txBody>
          <a:bodyPr>
            <a:normAutofit/>
          </a:bodyPr>
          <a:lstStyle/>
          <a:p>
            <a:pPr marL="0" indent="0">
              <a:buNone/>
            </a:pPr>
            <a:r>
              <a:rPr lang="en-US" sz="2000" dirty="0"/>
              <a:t>Classes should be open for extension but closed for modifications.</a:t>
            </a:r>
          </a:p>
        </p:txBody>
      </p:sp>
      <p:pic>
        <p:nvPicPr>
          <p:cNvPr id="4" name="Picture 3"/>
          <p:cNvPicPr>
            <a:picLocks noChangeAspect="1"/>
          </p:cNvPicPr>
          <p:nvPr/>
        </p:nvPicPr>
        <p:blipFill>
          <a:blip r:embed="rId4"/>
          <a:stretch>
            <a:fillRect/>
          </a:stretch>
        </p:blipFill>
        <p:spPr>
          <a:xfrm>
            <a:off x="7371806" y="1690688"/>
            <a:ext cx="4114800" cy="2726625"/>
          </a:xfrm>
          <a:prstGeom prst="rect">
            <a:avLst/>
          </a:prstGeom>
        </p:spPr>
      </p:pic>
      <p:pic>
        <p:nvPicPr>
          <p:cNvPr id="6" name="Picture 5"/>
          <p:cNvPicPr>
            <a:picLocks noChangeAspect="1"/>
          </p:cNvPicPr>
          <p:nvPr/>
        </p:nvPicPr>
        <p:blipFill>
          <a:blip r:embed="rId5"/>
          <a:stretch>
            <a:fillRect/>
          </a:stretch>
        </p:blipFill>
        <p:spPr>
          <a:xfrm>
            <a:off x="7371806" y="1690688"/>
            <a:ext cx="4114800" cy="4732638"/>
          </a:xfrm>
          <a:prstGeom prst="rect">
            <a:avLst/>
          </a:prstGeom>
        </p:spPr>
      </p:pic>
    </p:spTree>
    <p:custDataLst>
      <p:tags r:id="rId1"/>
    </p:custDataLst>
    <p:extLst>
      <p:ext uri="{BB962C8B-B14F-4D97-AF65-F5344CB8AC3E}">
        <p14:creationId xmlns:p14="http://schemas.microsoft.com/office/powerpoint/2010/main" val="74110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7371806" y="1689182"/>
            <a:ext cx="4114800" cy="3241963"/>
          </a:xfrm>
          <a:prstGeom prst="rect">
            <a:avLst/>
          </a:prstGeom>
        </p:spPr>
      </p:pic>
      <p:sp>
        <p:nvSpPr>
          <p:cNvPr id="2" name="Title 1"/>
          <p:cNvSpPr>
            <a:spLocks noGrp="1"/>
          </p:cNvSpPr>
          <p:nvPr>
            <p:ph type="title"/>
          </p:nvPr>
        </p:nvSpPr>
        <p:spPr>
          <a:xfrm>
            <a:off x="838200" y="365125"/>
            <a:ext cx="10307741" cy="1325563"/>
          </a:xfrm>
        </p:spPr>
        <p:txBody>
          <a:bodyPr>
            <a:normAutofit/>
          </a:bodyPr>
          <a:lstStyle/>
          <a:p>
            <a:r>
              <a:rPr lang="en-US" sz="3600" dirty="0" err="1"/>
              <a:t>Liskov’s</a:t>
            </a:r>
            <a:r>
              <a:rPr lang="en-US" sz="3600" dirty="0"/>
              <a:t> Substitution Principle</a:t>
            </a:r>
          </a:p>
        </p:txBody>
      </p:sp>
      <p:sp>
        <p:nvSpPr>
          <p:cNvPr id="3" name="Content Placeholder 2"/>
          <p:cNvSpPr>
            <a:spLocks noGrp="1"/>
          </p:cNvSpPr>
          <p:nvPr>
            <p:ph idx="1"/>
          </p:nvPr>
        </p:nvSpPr>
        <p:spPr>
          <a:xfrm>
            <a:off x="838200" y="1690688"/>
            <a:ext cx="6239720" cy="4783519"/>
          </a:xfrm>
        </p:spPr>
        <p:txBody>
          <a:bodyPr>
            <a:normAutofit/>
          </a:bodyPr>
          <a:lstStyle/>
          <a:p>
            <a:pPr marL="0" indent="0">
              <a:buNone/>
            </a:pPr>
            <a:r>
              <a:rPr lang="en-US" sz="2000" dirty="0"/>
              <a:t>Derived classes (subclasses) must be completely substitutable for their base types. </a:t>
            </a:r>
          </a:p>
          <a:p>
            <a:pPr marL="0" indent="0">
              <a:buNone/>
            </a:pPr>
            <a:r>
              <a:rPr lang="en-US" sz="2000" dirty="0"/>
              <a:t>And similarly Subclasses should not break core functionality introduced by their parent.</a:t>
            </a:r>
          </a:p>
        </p:txBody>
      </p:sp>
      <p:pic>
        <p:nvPicPr>
          <p:cNvPr id="9" name="Picture 8"/>
          <p:cNvPicPr>
            <a:picLocks noChangeAspect="1"/>
          </p:cNvPicPr>
          <p:nvPr/>
        </p:nvPicPr>
        <p:blipFill>
          <a:blip r:embed="rId5"/>
          <a:stretch>
            <a:fillRect/>
          </a:stretch>
        </p:blipFill>
        <p:spPr>
          <a:xfrm>
            <a:off x="7371806" y="1689182"/>
            <a:ext cx="4114800" cy="3370811"/>
          </a:xfrm>
          <a:prstGeom prst="rect">
            <a:avLst/>
          </a:prstGeom>
        </p:spPr>
      </p:pic>
    </p:spTree>
    <p:custDataLst>
      <p:tags r:id="rId1"/>
    </p:custDataLst>
    <p:extLst>
      <p:ext uri="{BB962C8B-B14F-4D97-AF65-F5344CB8AC3E}">
        <p14:creationId xmlns:p14="http://schemas.microsoft.com/office/powerpoint/2010/main" val="362653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5.5|2.2|1.7|30.7"/>
</p:tagLst>
</file>

<file path=ppt/tags/tag2.xml><?xml version="1.0" encoding="utf-8"?>
<p:tagLst xmlns:a="http://schemas.openxmlformats.org/drawingml/2006/main" xmlns:r="http://schemas.openxmlformats.org/officeDocument/2006/relationships" xmlns:p="http://schemas.openxmlformats.org/presentationml/2006/main">
  <p:tag name="TIMING" val="|5|228.1"/>
</p:tagLst>
</file>

<file path=ppt/tags/tag3.xml><?xml version="1.0" encoding="utf-8"?>
<p:tagLst xmlns:a="http://schemas.openxmlformats.org/drawingml/2006/main" xmlns:r="http://schemas.openxmlformats.org/officeDocument/2006/relationships" xmlns:p="http://schemas.openxmlformats.org/presentationml/2006/main">
  <p:tag name="TIMING" val="|20.7|36.1"/>
</p:tagLst>
</file>

<file path=ppt/tags/tag4.xml><?xml version="1.0" encoding="utf-8"?>
<p:tagLst xmlns:a="http://schemas.openxmlformats.org/drawingml/2006/main" xmlns:r="http://schemas.openxmlformats.org/officeDocument/2006/relationships" xmlns:p="http://schemas.openxmlformats.org/presentationml/2006/main">
  <p:tag name="TIMING" val="|214.2|29.3"/>
</p:tagLst>
</file>

<file path=ppt/tags/tag5.xml><?xml version="1.0" encoding="utf-8"?>
<p:tagLst xmlns:a="http://schemas.openxmlformats.org/drawingml/2006/main" xmlns:r="http://schemas.openxmlformats.org/officeDocument/2006/relationships" xmlns:p="http://schemas.openxmlformats.org/presentationml/2006/main">
  <p:tag name="TIMING" val="|20.8|33.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E7FF26E314236448B954F3A97640002" ma:contentTypeVersion="0" ma:contentTypeDescription="Create a new document." ma:contentTypeScope="" ma:versionID="dcd134f7ef3b1aa8a267b1d1a9f0b332">
  <xsd:schema xmlns:xsd="http://www.w3.org/2001/XMLSchema" xmlns:xs="http://www.w3.org/2001/XMLSchema" xmlns:p="http://schemas.microsoft.com/office/2006/metadata/properties" targetNamespace="http://schemas.microsoft.com/office/2006/metadata/properties" ma:root="true" ma:fieldsID="fad425956ca267ea5e6d723b3f3bd6f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73EA1A-2744-48E8-B2A3-4F89C0FC849C}">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7FD8B20-B89A-4B23-9329-175195DD4D8A}">
  <ds:schemaRefs>
    <ds:schemaRef ds:uri="http://schemas.microsoft.com/sharepoint/v3/contenttype/forms"/>
  </ds:schemaRefs>
</ds:datastoreItem>
</file>

<file path=customXml/itemProps3.xml><?xml version="1.0" encoding="utf-8"?>
<ds:datastoreItem xmlns:ds="http://schemas.openxmlformats.org/officeDocument/2006/customXml" ds:itemID="{A906A71E-D2C6-4CAA-8E79-10C504BC5F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6376</TotalTime>
  <Words>959</Words>
  <Application>Microsoft Office PowerPoint</Application>
  <PresentationFormat>Widescreen</PresentationFormat>
  <Paragraphs>94</Paragraphs>
  <Slides>14</Slides>
  <Notes>14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Object-Oriented Programming Principles</vt:lpstr>
      <vt:lpstr>Topics</vt:lpstr>
      <vt:lpstr>Object-Oriented Programming [link]</vt:lpstr>
      <vt:lpstr>Agile Design Principles </vt:lpstr>
      <vt:lpstr>Development Methodologies</vt:lpstr>
      <vt:lpstr>Object-Oriented Design Principles </vt:lpstr>
      <vt:lpstr>Single-Responsibility Principle</vt:lpstr>
      <vt:lpstr>Open-Closed Principle</vt:lpstr>
      <vt:lpstr>Liskov’s Substitution Principle</vt:lpstr>
      <vt:lpstr>Dependency-Inversion Principle</vt:lpstr>
      <vt:lpstr>Interface-Segregation Principle</vt:lpstr>
      <vt:lpstr>Recap </vt:lpstr>
      <vt:lpstr>Topics</vt:lpstr>
      <vt:lpstr>Object-Oriented Programming Principles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Eric Pogue</cp:lastModifiedBy>
  <cp:revision>259</cp:revision>
  <cp:lastPrinted>2017-03-18T17:25:45Z</cp:lastPrinted>
  <dcterms:created xsi:type="dcterms:W3CDTF">2016-08-15T18:20:40Z</dcterms:created>
  <dcterms:modified xsi:type="dcterms:W3CDTF">2018-09-04T18:12:37Z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0x0101004E7FF26E314236448B954F3A97640002</vt:lpwstr>
  </property>
  <property fmtid="{D5CDD505-2E9C-101B-9397-08002B2CF9AE}" pid="3" name="IsMyDocuments">
    <vt:bool>true</vt:bool>
  </property>
</Properties>
</file>