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tags/tag11.xml" ContentType="application/vnd.openxmlformats-officedocument.presentationml.tags+xml"/>
  <Override PartName="/ppt/notesSlides/notesSlide27.xml" ContentType="application/vnd.openxmlformats-officedocument.presentationml.notesSlide+xml"/>
  <Override PartName="/ppt/tags/tag12.xml" ContentType="application/vnd.openxmlformats-officedocument.presentationml.tags+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330" r:id="rId5"/>
    <p:sldId id="289" r:id="rId6"/>
    <p:sldId id="266" r:id="rId7"/>
    <p:sldId id="338" r:id="rId8"/>
    <p:sldId id="349" r:id="rId9"/>
    <p:sldId id="339" r:id="rId10"/>
    <p:sldId id="350" r:id="rId11"/>
    <p:sldId id="351" r:id="rId12"/>
    <p:sldId id="353" r:id="rId13"/>
    <p:sldId id="292" r:id="rId14"/>
    <p:sldId id="268" r:id="rId15"/>
    <p:sldId id="272" r:id="rId16"/>
    <p:sldId id="270" r:id="rId17"/>
    <p:sldId id="346" r:id="rId18"/>
    <p:sldId id="307" r:id="rId19"/>
    <p:sldId id="326" r:id="rId20"/>
    <p:sldId id="327" r:id="rId21"/>
    <p:sldId id="328" r:id="rId22"/>
    <p:sldId id="274" r:id="rId23"/>
    <p:sldId id="309" r:id="rId24"/>
    <p:sldId id="310" r:id="rId25"/>
    <p:sldId id="348" r:id="rId26"/>
    <p:sldId id="278" r:id="rId27"/>
    <p:sldId id="279" r:id="rId28"/>
    <p:sldId id="280" r:id="rId29"/>
    <p:sldId id="282" r:id="rId30"/>
    <p:sldId id="283" r:id="rId31"/>
    <p:sldId id="284" r:id="rId32"/>
    <p:sldId id="286" r:id="rId33"/>
    <p:sldId id="287" r:id="rId34"/>
    <p:sldId id="343" r:id="rId35"/>
    <p:sldId id="299" r:id="rId36"/>
    <p:sldId id="298" r:id="rId37"/>
    <p:sldId id="345" r:id="rId38"/>
    <p:sldId id="344" r:id="rId3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6448" autoAdjust="0"/>
  </p:normalViewPr>
  <p:slideViewPr>
    <p:cSldViewPr snapToGrid="0">
      <p:cViewPr varScale="1">
        <p:scale>
          <a:sx n="103" d="100"/>
          <a:sy n="103" d="100"/>
        </p:scale>
        <p:origin x="1716" y="9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3/28/2018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64594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57575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hierarchy… which satisfies my artistic needs. It also will allow us to demonstrate Abstraction, Superclass, and Subclass at the same time we are demonstrating Inheritance.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defTabSz="966612">
              <a:defRPr/>
            </a:pPr>
            <a:endParaRPr lang="en-US" sz="1000" dirty="0"/>
          </a:p>
          <a:p>
            <a:pPr defTabSz="966612">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defTabSz="966612">
              <a:defRPr/>
            </a:pPr>
            <a:endParaRPr lang="en-US" sz="1000" dirty="0"/>
          </a:p>
          <a:p>
            <a:pPr defTabSz="966612">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defTabSz="966612">
              <a:defRPr/>
            </a:pPr>
            <a:r>
              <a:rPr lang="en-US" sz="1000" dirty="0"/>
              <a:t>“BMI </a:t>
            </a:r>
            <a:r>
              <a:rPr lang="en-US" sz="1000" dirty="0" err="1"/>
              <a:t>myBMI</a:t>
            </a:r>
            <a:r>
              <a:rPr lang="en-US" sz="1000" dirty="0"/>
              <a:t> = new </a:t>
            </a:r>
            <a:r>
              <a:rPr lang="en-US" sz="1000" dirty="0" err="1"/>
              <a:t>BMIEnglish</a:t>
            </a:r>
            <a:r>
              <a:rPr lang="en-US" sz="1000" dirty="0"/>
              <a:t>();” read </a:t>
            </a:r>
          </a:p>
          <a:p>
            <a:pPr defTabSz="966612">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defTabSz="966612">
              <a:defRPr/>
            </a:pPr>
            <a:endParaRPr lang="en-US" sz="1000" dirty="0"/>
          </a:p>
          <a:p>
            <a:pPr defTabSz="966612">
              <a:defRPr/>
            </a:pPr>
            <a:r>
              <a:rPr lang="en-US" sz="1000" dirty="0"/>
              <a:t>And have gotten the same results. I actually think the second line is cleaner and simpler. It avoids Polymorphism… which really isn’t need here. </a:t>
            </a:r>
          </a:p>
          <a:p>
            <a:pPr defTabSz="966612">
              <a:defRPr/>
            </a:pPr>
            <a:endParaRPr lang="en-US" sz="1000" dirty="0"/>
          </a:p>
          <a:p>
            <a:pPr defTabSz="966612">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a:t>
            </a:r>
          </a:p>
          <a:p>
            <a:endParaRPr lang="en-US" sz="1000" dirty="0"/>
          </a:p>
          <a:p>
            <a:r>
              <a:rPr lang="en-US" sz="1000" dirty="0"/>
              <a:t>Properties are the same as Attributes or member variables</a:t>
            </a:r>
          </a:p>
          <a:p>
            <a:r>
              <a:rPr lang="en-US" sz="1000" dirty="0"/>
              <a:t>Methods are the same a member functions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8128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772747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383166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07025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59744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0715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49612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9</a:t>
            </a:fld>
            <a:endParaRPr lang="en-US" dirty="0"/>
          </a:p>
        </p:txBody>
      </p:sp>
    </p:spTree>
    <p:extLst>
      <p:ext uri="{BB962C8B-B14F-4D97-AF65-F5344CB8AC3E}">
        <p14:creationId xmlns:p14="http://schemas.microsoft.com/office/powerpoint/2010/main" val="228467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capsulation_(computer_programm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en.wikipedia.org/wiki/Information_hid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heritance_(object-oriented_programm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Abstraction_(software_enginee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Polymorphism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en.wikipedia.org/wiki/Object-oriented_programming"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Concepts &amp; Practices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mc:AlternateContent xmlns:mc="http://schemas.openxmlformats.org/markup-compatibility/2006" xmlns:p14="http://schemas.microsoft.com/office/powerpoint/2010/main">
    <mc:Choice Requires="p14">
      <p:transition spd="slow" p14:dur="2000" advTm="6511"/>
    </mc:Choice>
    <mc:Fallback xmlns="">
      <p:transition spd="slow" advTm="65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Variables:</a:t>
            </a:r>
          </a:p>
          <a:p>
            <a:r>
              <a:rPr lang="en-US" sz="2000" dirty="0"/>
              <a:t>Height</a:t>
            </a:r>
          </a:p>
          <a:p>
            <a:r>
              <a:rPr lang="en-US" sz="2000" dirty="0"/>
              <a:t>Weight</a:t>
            </a:r>
          </a:p>
          <a:p>
            <a:pPr marL="0" indent="0">
              <a:buNone/>
            </a:pPr>
            <a:r>
              <a:rPr lang="en-US" sz="2000" dirty="0"/>
              <a:t>Functions (or Procedures):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Properties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1091628321"/>
      </p:ext>
    </p:extLst>
  </p:cSld>
  <p:clrMapOvr>
    <a:masterClrMapping/>
  </p:clrMapOvr>
  <mc:AlternateContent xmlns:mc="http://schemas.openxmlformats.org/markup-compatibility/2006" xmlns:p14="http://schemas.microsoft.com/office/powerpoint/2010/main">
    <mc:Choice Requires="p14">
      <p:transition spd="slow" p14:dur="2000" advTm="116490"/>
    </mc:Choice>
    <mc:Fallback xmlns="">
      <p:transition spd="slow" advTm="116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mc:AlternateContent xmlns:mc="http://schemas.openxmlformats.org/markup-compatibility/2006" xmlns:p14="http://schemas.microsoft.com/office/powerpoint/2010/main">
    <mc:Choice Requires="p14">
      <p:transition spd="slow" p14:dur="2000" advTm="217322"/>
    </mc:Choice>
    <mc:Fallback xmlns="">
      <p:transition spd="slow" advTm="2173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3881117182"/>
      </p:ext>
    </p:extLst>
  </p:cSld>
  <p:clrMapOvr>
    <a:masterClrMapping/>
  </p:clrMapOvr>
  <mc:AlternateContent xmlns:mc="http://schemas.openxmlformats.org/markup-compatibility/2006" xmlns:p14="http://schemas.microsoft.com/office/powerpoint/2010/main">
    <mc:Choice Requires="p14">
      <p:transition spd="slow" p14:dur="2000" advTm="51299"/>
    </mc:Choice>
    <mc:Fallback xmlns="">
      <p:transition spd="slow" advTm="512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3368501517"/>
      </p:ext>
    </p:extLst>
  </p:cSld>
  <p:clrMapOvr>
    <a:masterClrMapping/>
  </p:clrMapOvr>
  <mc:AlternateContent xmlns:mc="http://schemas.openxmlformats.org/markup-compatibility/2006" xmlns:p14="http://schemas.microsoft.com/office/powerpoint/2010/main">
    <mc:Choice Requires="p14">
      <p:transition spd="slow" p14:dur="2000" advTm="52075"/>
    </mc:Choice>
    <mc:Fallback xmlns="">
      <p:transition spd="slow" advTm="520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solidFill>
                  <a:schemeClr val="bg1">
                    <a:lumMod val="75000"/>
                  </a:schemeClr>
                </a:solidFill>
              </a:rPr>
              <a:t>Define object-oriented programming (OOP)</a:t>
            </a:r>
          </a:p>
          <a:p>
            <a:pPr marL="457200" indent="-457200">
              <a:buFont typeface="+mj-lt"/>
              <a:buAutoNum type="arabicPeriod"/>
            </a:pPr>
            <a:r>
              <a:rPr lang="en-US" sz="2000" dirty="0">
                <a:solidFill>
                  <a:schemeClr val="bg1">
                    <a:lumMod val="75000"/>
                  </a:schemeClr>
                </a:solidFill>
              </a:rPr>
              <a:t>Review object-oriented languages and tools</a:t>
            </a:r>
          </a:p>
          <a:p>
            <a:pPr marL="457200" indent="-457200">
              <a:buFont typeface="+mj-lt"/>
              <a:buAutoNum type="arabicPeriod"/>
            </a:pPr>
            <a:r>
              <a:rPr lang="en-US" sz="2000" dirty="0">
                <a:solidFill>
                  <a:schemeClr val="bg1">
                    <a:lumMod val="75000"/>
                  </a:schemeClr>
                </a:solidFill>
              </a:rPr>
              <a:t>Demonstrate object-oriented programming concepts</a:t>
            </a:r>
          </a:p>
          <a:p>
            <a:pPr marL="457200" indent="-457200">
              <a:buFont typeface="+mj-lt"/>
              <a:buAutoNum type="arabicPeriod"/>
            </a:pPr>
            <a:r>
              <a:rPr lang="en-US" sz="2000" dirty="0">
                <a:solidFill>
                  <a:schemeClr val="bg1">
                    <a:lumMod val="75000"/>
                  </a:schemeClr>
                </a:solidFill>
              </a:rPr>
              <a:t>Distinguish between a class and an object</a:t>
            </a:r>
          </a:p>
          <a:p>
            <a:pPr marL="457200" indent="-457200">
              <a:buFont typeface="+mj-lt"/>
              <a:buAutoNum type="arabicPeriod"/>
            </a:pPr>
            <a:r>
              <a:rPr lang="en-US" sz="2000" dirty="0"/>
              <a:t>Identify the three primary (and several related)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173823629"/>
      </p:ext>
    </p:extLst>
  </p:cSld>
  <p:clrMapOvr>
    <a:masterClrMapping/>
  </p:clrMapOvr>
  <mc:AlternateContent xmlns:mc="http://schemas.openxmlformats.org/markup-compatibility/2006" xmlns:p14="http://schemas.microsoft.com/office/powerpoint/2010/main">
    <mc:Choice Requires="p14">
      <p:transition spd="slow" p14:dur="2000" advTm="20533"/>
    </mc:Choice>
    <mc:Fallback xmlns="">
      <p:transition spd="slow" advTm="205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Identify the “Big Three” Object-Oriented Concepts</a:t>
            </a:r>
          </a:p>
        </p:txBody>
      </p:sp>
      <p:sp>
        <p:nvSpPr>
          <p:cNvPr id="3" name="Content Placeholder 2"/>
          <p:cNvSpPr>
            <a:spLocks noGrp="1"/>
          </p:cNvSpPr>
          <p:nvPr>
            <p:ph idx="1"/>
          </p:nvPr>
        </p:nvSpPr>
        <p:spPr>
          <a:xfrm>
            <a:off x="838200" y="1458154"/>
            <a:ext cx="10622974" cy="4567506"/>
          </a:xfrm>
        </p:spPr>
        <p:txBody>
          <a:bodyPr>
            <a:noAutofit/>
          </a:bodyPr>
          <a:lstStyle/>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mc:AlternateContent xmlns:mc="http://schemas.openxmlformats.org/markup-compatibility/2006" xmlns:p14="http://schemas.microsoft.com/office/powerpoint/2010/main">
    <mc:Choice Requires="p14">
      <p:transition spd="slow" p14:dur="2000" advTm="158693"/>
    </mc:Choice>
    <mc:Fallback xmlns="">
      <p:transition spd="slow" advTm="1586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10515600" cy="4351338"/>
          </a:xfrm>
        </p:spPr>
        <p:txBody>
          <a:bodyPr>
            <a:normAutofit/>
          </a:bodyPr>
          <a:lstStyle/>
          <a:p>
            <a:pPr marL="0" indent="0">
              <a:buNone/>
            </a:pPr>
            <a:r>
              <a:rPr lang="en-US" sz="2000" u="sng" dirty="0"/>
              <a:t>Encapsulation</a:t>
            </a:r>
            <a:r>
              <a:rPr lang="en-US" sz="2000" dirty="0"/>
              <a:t>: Restricting access and visibility of Properties and Methods of a Class in order to make the Class easier to utilize, extend, and maintain. </a:t>
            </a:r>
            <a:r>
              <a:rPr lang="en-US" sz="2000" dirty="0">
                <a:hlinkClick r:id="rId3"/>
              </a:rPr>
              <a:t>[link]</a:t>
            </a:r>
            <a:endParaRPr lang="en-US" sz="2000" dirty="0"/>
          </a:p>
          <a:p>
            <a:pPr marL="0" indent="0">
              <a:buNone/>
            </a:pPr>
            <a:r>
              <a:rPr lang="en-US" sz="2000" u="sng" dirty="0"/>
              <a:t>Information Hiding</a:t>
            </a:r>
            <a:r>
              <a:rPr lang="en-US" sz="2000" dirty="0"/>
              <a:t>: The Information Hiding term is often used interchangeably with Encapsulation. Information Hiding does not connection with Object-Oriented Programming and can be used to describe practices utilized in non-OOP languages as well. </a:t>
            </a:r>
            <a:r>
              <a:rPr lang="en-US" sz="2000" dirty="0">
                <a:hlinkClick r:id="rId4"/>
              </a:rPr>
              <a:t>[link]</a:t>
            </a:r>
            <a:endParaRPr lang="en-US" sz="2000" dirty="0"/>
          </a:p>
          <a:p>
            <a:pPr marL="0" indent="0">
              <a:buNone/>
            </a:pPr>
            <a:endParaRPr lang="en-US" sz="2000" dirty="0"/>
          </a:p>
        </p:txBody>
      </p:sp>
    </p:spTree>
    <p:extLst>
      <p:ext uri="{BB962C8B-B14F-4D97-AF65-F5344CB8AC3E}">
        <p14:creationId xmlns:p14="http://schemas.microsoft.com/office/powerpoint/2010/main" val="3692394781"/>
      </p:ext>
    </p:extLst>
  </p:cSld>
  <p:clrMapOvr>
    <a:masterClrMapping/>
  </p:clrMapOvr>
  <mc:AlternateContent xmlns:mc="http://schemas.openxmlformats.org/markup-compatibility/2006" xmlns:p14="http://schemas.microsoft.com/office/powerpoint/2010/main">
    <mc:Choice Requires="p14">
      <p:transition spd="slow" p14:dur="2000" advTm="191018"/>
    </mc:Choice>
    <mc:Fallback xmlns="">
      <p:transition spd="slow" advTm="1910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r>
              <a:rPr lang="en-US" sz="2000" dirty="0">
                <a:hlinkClick r:id="rId3"/>
              </a:rPr>
              <a:t>[link]</a:t>
            </a:r>
            <a:endParaRPr lang="en-US" sz="2000" dirty="0"/>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r>
              <a:rPr lang="en-US" sz="2000" dirty="0">
                <a:hlinkClick r:id="rId4"/>
              </a:rPr>
              <a:t>[link]</a:t>
            </a:r>
            <a:endParaRPr lang="en-US" sz="2000" dirty="0"/>
          </a:p>
        </p:txBody>
      </p:sp>
      <p:pic>
        <p:nvPicPr>
          <p:cNvPr id="5" name="Picture 4"/>
          <p:cNvPicPr>
            <a:picLocks noChangeAspect="1"/>
          </p:cNvPicPr>
          <p:nvPr/>
        </p:nvPicPr>
        <p:blipFill>
          <a:blip r:embed="rId5"/>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mc:AlternateContent xmlns:mc="http://schemas.openxmlformats.org/markup-compatibility/2006" xmlns:p14="http://schemas.microsoft.com/office/powerpoint/2010/main">
    <mc:Choice Requires="p14">
      <p:transition spd="slow" p14:dur="2000" advTm="123423"/>
    </mc:Choice>
    <mc:Fallback xmlns="">
      <p:transition spd="slow" advTm="1234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mc:AlternateContent xmlns:mc="http://schemas.openxmlformats.org/markup-compatibility/2006" xmlns:p14="http://schemas.microsoft.com/office/powerpoint/2010/main">
    <mc:Choice Requires="p14">
      <p:transition spd="slow" p14:dur="2000" advTm="136900"/>
    </mc:Choice>
    <mc:Fallback xmlns="">
      <p:transition spd="slow" advTm="1369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pic>
        <p:nvPicPr>
          <p:cNvPr id="17" name="Picture 16"/>
          <p:cNvPicPr>
            <a:picLocks noChangeAspect="1"/>
          </p:cNvPicPr>
          <p:nvPr/>
        </p:nvPicPr>
        <p:blipFill>
          <a:blip r:embed="rId5"/>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4132026577"/>
      </p:ext>
    </p:extLst>
  </p:cSld>
  <p:clrMapOvr>
    <a:masterClrMapping/>
  </p:clrMapOvr>
  <mc:AlternateContent xmlns:mc="http://schemas.openxmlformats.org/markup-compatibility/2006" xmlns:p14="http://schemas.microsoft.com/office/powerpoint/2010/main">
    <mc:Choice Requires="p14">
      <p:transition spd="slow" p14:dur="2000" advTm="54198"/>
    </mc:Choice>
    <mc:Fallback xmlns="">
      <p:transition spd="slow" advTm="541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Define object-oriented programming (OOP)</a:t>
            </a:r>
          </a:p>
          <a:p>
            <a:pPr marL="457200" indent="-457200">
              <a:buFont typeface="+mj-lt"/>
              <a:buAutoNum type="arabicPeriod"/>
            </a:pPr>
            <a:r>
              <a:rPr lang="en-US" sz="2000" dirty="0"/>
              <a:t>Review object-oriented languages, history, and adoption</a:t>
            </a:r>
          </a:p>
          <a:p>
            <a:pPr marL="457200" indent="-457200">
              <a:buFont typeface="+mj-lt"/>
              <a:buAutoNum type="arabicPeriod"/>
            </a:pPr>
            <a:r>
              <a:rPr lang="en-US" sz="2000" dirty="0"/>
              <a:t>Demonstrate object-oriented programming concepts</a:t>
            </a:r>
          </a:p>
          <a:p>
            <a:pPr marL="457200" indent="-457200">
              <a:buFont typeface="+mj-lt"/>
              <a:buAutoNum type="arabicPeriod"/>
            </a:pPr>
            <a:r>
              <a:rPr lang="en-US" sz="2000" dirty="0"/>
              <a:t>Distinguish between a class and an object</a:t>
            </a:r>
          </a:p>
          <a:p>
            <a:pPr marL="457200" indent="-457200">
              <a:buFont typeface="+mj-lt"/>
              <a:buAutoNum type="arabicPeriod"/>
            </a:pPr>
            <a:r>
              <a:rPr lang="en-US" sz="2000" dirty="0"/>
              <a:t>Identify the three primary (and several related)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mc:AlternateContent xmlns:mc="http://schemas.openxmlformats.org/markup-compatibility/2006" xmlns:p14="http://schemas.microsoft.com/office/powerpoint/2010/main">
    <mc:Choice Requires="p14">
      <p:transition spd="slow" p14:dur="2000" advTm="118914"/>
    </mc:Choice>
    <mc:Fallback xmlns="">
      <p:transition spd="slow" advTm="11891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5"/>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84961805"/>
      </p:ext>
    </p:extLst>
  </p:cSld>
  <p:clrMapOvr>
    <a:masterClrMapping/>
  </p:clrMapOvr>
  <mc:AlternateContent xmlns:mc="http://schemas.openxmlformats.org/markup-compatibility/2006" xmlns:p14="http://schemas.microsoft.com/office/powerpoint/2010/main">
    <mc:Choice Requires="p14">
      <p:transition spd="slow" p14:dur="2000" advTm="53725"/>
    </mc:Choice>
    <mc:Fallback xmlns="">
      <p:transition spd="slow" advTm="537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5"/>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6"/>
          <a:stretch>
            <a:fillRect/>
          </a:stretch>
        </p:blipFill>
        <p:spPr>
          <a:xfrm>
            <a:off x="9076510" y="5305694"/>
            <a:ext cx="2743200" cy="1489584"/>
          </a:xfrm>
          <a:prstGeom prst="rect">
            <a:avLst/>
          </a:prstGeom>
        </p:spPr>
      </p:pic>
    </p:spTree>
    <p:custDataLst>
      <p:tags r:id="rId1"/>
    </p:custDataLst>
    <p:extLst>
      <p:ext uri="{BB962C8B-B14F-4D97-AF65-F5344CB8AC3E}">
        <p14:creationId xmlns:p14="http://schemas.microsoft.com/office/powerpoint/2010/main" val="939959732"/>
      </p:ext>
    </p:extLst>
  </p:cSld>
  <p:clrMapOvr>
    <a:masterClrMapping/>
  </p:clrMapOvr>
  <mc:AlternateContent xmlns:mc="http://schemas.openxmlformats.org/markup-compatibility/2006" xmlns:p14="http://schemas.microsoft.com/office/powerpoint/2010/main">
    <mc:Choice Requires="p14">
      <p:transition spd="slow" p14:dur="2000" advTm="89489"/>
    </mc:Choice>
    <mc:Fallback xmlns="">
      <p:transition spd="slow" advTm="89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Golden Rule of Encapsulation</a:t>
            </a:r>
          </a:p>
        </p:txBody>
      </p:sp>
      <p:sp>
        <p:nvSpPr>
          <p:cNvPr id="3" name="Content Placeholder 2"/>
          <p:cNvSpPr>
            <a:spLocks noGrp="1"/>
          </p:cNvSpPr>
          <p:nvPr>
            <p:ph idx="1"/>
          </p:nvPr>
        </p:nvSpPr>
        <p:spPr>
          <a:xfrm>
            <a:off x="838200" y="1458154"/>
            <a:ext cx="10622974" cy="4567506"/>
          </a:xfrm>
        </p:spPr>
        <p:txBody>
          <a:bodyPr>
            <a:noAutofit/>
          </a:bodyPr>
          <a:lstStyle/>
          <a:p>
            <a:pPr marL="0" indent="0" defTabSz="966612">
              <a:buNone/>
              <a:defRPr/>
            </a:pPr>
            <a:r>
              <a:rPr lang="en-US" sz="2000" dirty="0"/>
              <a:t>Minimize Class Property and Method scope and visibility. The Encapsulation hierarchy: </a:t>
            </a:r>
            <a:br>
              <a:rPr lang="en-US" sz="2000" dirty="0"/>
            </a:br>
            <a:endParaRPr lang="en-US" sz="2000" dirty="0"/>
          </a:p>
          <a:p>
            <a:pPr marL="457200" indent="-457200" defTabSz="966612">
              <a:buFont typeface="+mj-lt"/>
              <a:buAutoNum type="arabicPeriod"/>
              <a:defRPr/>
            </a:pPr>
            <a:r>
              <a:rPr lang="en-US" sz="2000" dirty="0"/>
              <a:t>None (can we eliminate the Property or Method)</a:t>
            </a:r>
          </a:p>
          <a:p>
            <a:pPr marL="457200" indent="-457200" defTabSz="966612">
              <a:buFont typeface="+mj-lt"/>
              <a:buAutoNum type="arabicPeriod"/>
              <a:defRPr/>
            </a:pPr>
            <a:r>
              <a:rPr lang="en-US" sz="2000" dirty="0"/>
              <a:t>Local variable</a:t>
            </a:r>
          </a:p>
          <a:p>
            <a:pPr marL="457200" indent="-457200" defTabSz="966612">
              <a:buFont typeface="+mj-lt"/>
              <a:buAutoNum type="arabicPeriod"/>
              <a:defRPr/>
            </a:pPr>
            <a:r>
              <a:rPr lang="en-US" sz="2000" dirty="0"/>
              <a:t>Method parameters, </a:t>
            </a:r>
          </a:p>
          <a:p>
            <a:pPr marL="457200" indent="-457200" defTabSz="966612">
              <a:buFont typeface="+mj-lt"/>
              <a:buAutoNum type="arabicPeriod"/>
              <a:defRPr/>
            </a:pPr>
            <a:r>
              <a:rPr lang="en-US" sz="2000" dirty="0"/>
              <a:t>Private Property </a:t>
            </a:r>
          </a:p>
          <a:p>
            <a:pPr marL="457200" indent="-457200" defTabSz="966612">
              <a:buFont typeface="+mj-lt"/>
              <a:buAutoNum type="arabicPeriod"/>
              <a:defRPr/>
            </a:pPr>
            <a:r>
              <a:rPr lang="en-US" sz="2000" dirty="0"/>
              <a:t>Protected Property</a:t>
            </a:r>
          </a:p>
          <a:p>
            <a:pPr marL="457200" indent="-457200" defTabSz="966612">
              <a:buFont typeface="+mj-lt"/>
              <a:buAutoNum type="arabicPeriod"/>
              <a:defRPr/>
            </a:pPr>
            <a:r>
              <a:rPr lang="en-US" sz="2000" dirty="0"/>
              <a:t>Public Property</a:t>
            </a:r>
          </a:p>
          <a:p>
            <a:pPr marL="457200" indent="-457200" defTabSz="966612">
              <a:buFont typeface="+mj-lt"/>
              <a:buAutoNum type="arabicPeriod"/>
              <a:defRPr/>
            </a:pPr>
            <a:r>
              <a:rPr lang="en-US" sz="2000" dirty="0"/>
              <a:t>global variable</a:t>
            </a:r>
          </a:p>
        </p:txBody>
      </p:sp>
    </p:spTree>
    <p:extLst>
      <p:ext uri="{BB962C8B-B14F-4D97-AF65-F5344CB8AC3E}">
        <p14:creationId xmlns:p14="http://schemas.microsoft.com/office/powerpoint/2010/main" val="1934820181"/>
      </p:ext>
    </p:extLst>
  </p:cSld>
  <p:clrMapOvr>
    <a:masterClrMapping/>
  </p:clrMapOvr>
  <mc:AlternateContent xmlns:mc="http://schemas.openxmlformats.org/markup-compatibility/2006" xmlns:p14="http://schemas.microsoft.com/office/powerpoint/2010/main">
    <mc:Choice Requires="p14">
      <p:transition spd="slow" p14:dur="2000" advTm="101523"/>
    </mc:Choice>
    <mc:Fallback xmlns="">
      <p:transition spd="slow" advTm="1015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mc:AlternateContent xmlns:mc="http://schemas.openxmlformats.org/markup-compatibility/2006" xmlns:p14="http://schemas.microsoft.com/office/powerpoint/2010/main">
    <mc:Choice Requires="p14">
      <p:transition spd="slow" p14:dur="2000" advTm="63971"/>
    </mc:Choice>
    <mc:Fallback xmlns="">
      <p:transition spd="slow" advTm="6397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mc:AlternateContent xmlns:mc="http://schemas.openxmlformats.org/markup-compatibility/2006" xmlns:p14="http://schemas.microsoft.com/office/powerpoint/2010/main">
    <mc:Choice Requires="p14">
      <p:transition spd="slow" p14:dur="2000" advTm="69051"/>
    </mc:Choice>
    <mc:Fallback xmlns="">
      <p:transition spd="slow" advTm="6905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mc:AlternateContent xmlns:mc="http://schemas.openxmlformats.org/markup-compatibility/2006" xmlns:p14="http://schemas.microsoft.com/office/powerpoint/2010/main">
    <mc:Choice Requires="p14">
      <p:transition spd="slow" p14:dur="2000" advTm="150193"/>
    </mc:Choice>
    <mc:Fallback xmlns="">
      <p:transition spd="slow" advTm="15019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custDataLst>
      <p:tags r:id="rId1"/>
    </p:custDataLst>
    <p:extLst>
      <p:ext uri="{BB962C8B-B14F-4D97-AF65-F5344CB8AC3E}">
        <p14:creationId xmlns:p14="http://schemas.microsoft.com/office/powerpoint/2010/main" val="2097565445"/>
      </p:ext>
    </p:extLst>
  </p:cSld>
  <p:clrMapOvr>
    <a:masterClrMapping/>
  </p:clrMapOvr>
  <mc:AlternateContent xmlns:mc="http://schemas.openxmlformats.org/markup-compatibility/2006" xmlns:p14="http://schemas.microsoft.com/office/powerpoint/2010/main">
    <mc:Choice Requires="p14">
      <p:transition spd="slow" p14:dur="2000" advTm="17060"/>
    </mc:Choice>
    <mc:Fallback xmlns="">
      <p:transition spd="slow" advTm="170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277029523"/>
      </p:ext>
    </p:extLst>
  </p:cSld>
  <p:clrMapOvr>
    <a:masterClrMapping/>
  </p:clrMapOvr>
  <mc:AlternateContent xmlns:mc="http://schemas.openxmlformats.org/markup-compatibility/2006" xmlns:p14="http://schemas.microsoft.com/office/powerpoint/2010/main">
    <mc:Choice Requires="p14">
      <p:transition spd="slow" p14:dur="2000" advTm="18352"/>
    </mc:Choice>
    <mc:Fallback xmlns="">
      <p:transition spd="slow" advTm="183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custDataLst>
      <p:tags r:id="rId1"/>
    </p:custDataLst>
    <p:extLst>
      <p:ext uri="{BB962C8B-B14F-4D97-AF65-F5344CB8AC3E}">
        <p14:creationId xmlns:p14="http://schemas.microsoft.com/office/powerpoint/2010/main" val="1968739002"/>
      </p:ext>
    </p:extLst>
  </p:cSld>
  <p:clrMapOvr>
    <a:masterClrMapping/>
  </p:clrMapOvr>
  <mc:AlternateContent xmlns:mc="http://schemas.openxmlformats.org/markup-compatibility/2006" xmlns:p14="http://schemas.microsoft.com/office/powerpoint/2010/main">
    <mc:Choice Requires="p14">
      <p:transition spd="slow" p14:dur="2000" advTm="26225"/>
    </mc:Choice>
    <mc:Fallback xmlns="">
      <p:transition spd="slow" advTm="262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4"/>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5"/>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custDataLst>
      <p:tags r:id="rId1"/>
    </p:custDataLst>
    <p:extLst>
      <p:ext uri="{BB962C8B-B14F-4D97-AF65-F5344CB8AC3E}">
        <p14:creationId xmlns:p14="http://schemas.microsoft.com/office/powerpoint/2010/main" val="2606702461"/>
      </p:ext>
    </p:extLst>
  </p:cSld>
  <p:clrMapOvr>
    <a:masterClrMapping/>
  </p:clrMapOvr>
  <mc:AlternateContent xmlns:mc="http://schemas.openxmlformats.org/markup-compatibility/2006" xmlns:p14="http://schemas.microsoft.com/office/powerpoint/2010/main">
    <mc:Choice Requires="p14">
      <p:transition spd="slow" p14:dur="2000" advTm="300734"/>
    </mc:Choice>
    <mc:Fallback xmlns="">
      <p:transition spd="slow" advTm="3007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4"/>
              </a:rPr>
              <a:t>[link]</a:t>
            </a:r>
            <a:endParaRPr lang="en-US" sz="3600" dirty="0"/>
          </a:p>
        </p:txBody>
      </p:sp>
      <p:sp>
        <p:nvSpPr>
          <p:cNvPr id="3" name="Content Placeholder 2"/>
          <p:cNvSpPr>
            <a:spLocks noGrp="1"/>
          </p:cNvSpPr>
          <p:nvPr>
            <p:ph idx="1"/>
          </p:nvPr>
        </p:nvSpPr>
        <p:spPr>
          <a:xfrm>
            <a:off x="838200" y="1159336"/>
            <a:ext cx="10622974" cy="1610762"/>
          </a:xfrm>
        </p:spPr>
        <p:txBody>
          <a:bodyPr>
            <a:normAutofit/>
          </a:bodyPr>
          <a:lstStyle/>
          <a:p>
            <a:pPr marL="0" indent="0">
              <a:buNone/>
            </a:pPr>
            <a:r>
              <a:rPr lang="en-US" sz="2000" dirty="0"/>
              <a:t>Object-oriented programming (OOP) is a programming model based on the concept of Objects, which contain both Properties (member variables) and Methods (member functions) that operate on that those Properties.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endParaRPr lang="en-US" sz="2000" dirty="0"/>
          </a:p>
        </p:txBody>
      </p:sp>
      <p:grpSp>
        <p:nvGrpSpPr>
          <p:cNvPr id="11" name="Group 10">
            <a:extLst>
              <a:ext uri="{FF2B5EF4-FFF2-40B4-BE49-F238E27FC236}">
                <a16:creationId xmlns:a16="http://schemas.microsoft.com/office/drawing/2014/main" id="{10ADD4FC-25E5-4B79-B06B-A6C7CD5F54E7}"/>
              </a:ext>
            </a:extLst>
          </p:cNvPr>
          <p:cNvGrpSpPr/>
          <p:nvPr/>
        </p:nvGrpSpPr>
        <p:grpSpPr>
          <a:xfrm>
            <a:off x="1420518" y="3447826"/>
            <a:ext cx="4254975" cy="1977153"/>
            <a:chOff x="3701140" y="3429000"/>
            <a:chExt cx="4254975" cy="1977153"/>
          </a:xfrm>
        </p:grpSpPr>
        <p:cxnSp>
          <p:nvCxnSpPr>
            <p:cNvPr id="4" name="Straight Connector 3">
              <a:extLst>
                <a:ext uri="{FF2B5EF4-FFF2-40B4-BE49-F238E27FC236}">
                  <a16:creationId xmlns:a16="http://schemas.microsoft.com/office/drawing/2014/main" id="{68888472-E323-4717-8249-34508ABDEA4D}"/>
                </a:ext>
              </a:extLst>
            </p:cNvPr>
            <p:cNvCxnSpPr>
              <a:stCxn id="6" idx="2"/>
              <a:endCxn id="7" idx="0"/>
            </p:cNvCxnSpPr>
            <p:nvPr/>
          </p:nvCxnSpPr>
          <p:spPr>
            <a:xfrm flipH="1">
              <a:off x="4747566" y="3966882"/>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84EEADD-D731-4002-87FB-77A9B944E968}"/>
                </a:ext>
              </a:extLst>
            </p:cNvPr>
            <p:cNvCxnSpPr>
              <a:cxnSpLocks/>
              <a:stCxn id="6" idx="2"/>
              <a:endCxn id="8" idx="0"/>
            </p:cNvCxnSpPr>
            <p:nvPr/>
          </p:nvCxnSpPr>
          <p:spPr>
            <a:xfrm>
              <a:off x="5772112" y="3966882"/>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C5FDC2BE-2654-4A83-A83D-69D758B4A34F}"/>
                </a:ext>
              </a:extLst>
            </p:cNvPr>
            <p:cNvSpPr/>
            <p:nvPr/>
          </p:nvSpPr>
          <p:spPr>
            <a:xfrm>
              <a:off x="4725686" y="3429000"/>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7" name="Rectangle: Rounded Corners 6">
              <a:extLst>
                <a:ext uri="{FF2B5EF4-FFF2-40B4-BE49-F238E27FC236}">
                  <a16:creationId xmlns:a16="http://schemas.microsoft.com/office/drawing/2014/main" id="{FB46E998-EFD9-4681-A97F-C047FF573A92}"/>
                </a:ext>
              </a:extLst>
            </p:cNvPr>
            <p:cNvSpPr/>
            <p:nvPr/>
          </p:nvSpPr>
          <p:spPr>
            <a:xfrm>
              <a:off x="3701140"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8" name="Rectangle: Rounded Corners 7">
              <a:extLst>
                <a:ext uri="{FF2B5EF4-FFF2-40B4-BE49-F238E27FC236}">
                  <a16:creationId xmlns:a16="http://schemas.microsoft.com/office/drawing/2014/main" id="{FFBE6FD0-76AE-4428-BA21-07994FEEDBC7}"/>
                </a:ext>
              </a:extLst>
            </p:cNvPr>
            <p:cNvSpPr/>
            <p:nvPr/>
          </p:nvSpPr>
          <p:spPr>
            <a:xfrm>
              <a:off x="5863264"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9" name="Straight Connector 8">
              <a:extLst>
                <a:ext uri="{FF2B5EF4-FFF2-40B4-BE49-F238E27FC236}">
                  <a16:creationId xmlns:a16="http://schemas.microsoft.com/office/drawing/2014/main" id="{4A00786C-6C83-496A-86D9-52C1D4855618}"/>
                </a:ext>
              </a:extLst>
            </p:cNvPr>
            <p:cNvCxnSpPr>
              <a:endCxn id="10" idx="0"/>
            </p:cNvCxnSpPr>
            <p:nvPr/>
          </p:nvCxnSpPr>
          <p:spPr>
            <a:xfrm flipH="1">
              <a:off x="6909690" y="467276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25DC20F-D547-42C7-BE0D-AABA2DB34655}"/>
                </a:ext>
              </a:extLst>
            </p:cNvPr>
            <p:cNvSpPr/>
            <p:nvPr/>
          </p:nvSpPr>
          <p:spPr>
            <a:xfrm>
              <a:off x="5863264" y="486827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grpSp>
      <p:pic>
        <p:nvPicPr>
          <p:cNvPr id="12" name="Picture 11">
            <a:extLst>
              <a:ext uri="{FF2B5EF4-FFF2-40B4-BE49-F238E27FC236}">
                <a16:creationId xmlns:a16="http://schemas.microsoft.com/office/drawing/2014/main" id="{98553568-F0EA-41D9-96C3-75C101956FF4}"/>
              </a:ext>
            </a:extLst>
          </p:cNvPr>
          <p:cNvPicPr>
            <a:picLocks noChangeAspect="1"/>
          </p:cNvPicPr>
          <p:nvPr/>
        </p:nvPicPr>
        <p:blipFill>
          <a:blip r:embed="rId5"/>
          <a:stretch>
            <a:fillRect/>
          </a:stretch>
        </p:blipFill>
        <p:spPr>
          <a:xfrm>
            <a:off x="6857943" y="4153713"/>
            <a:ext cx="3629025" cy="314325"/>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mc:AlternateContent xmlns:mc="http://schemas.openxmlformats.org/markup-compatibility/2006" xmlns:p14="http://schemas.microsoft.com/office/powerpoint/2010/main">
    <mc:Choice Requires="p14">
      <p:transition spd="slow" p14:dur="2000" advTm="235273"/>
    </mc:Choice>
    <mc:Fallback xmlns="">
      <p:transition spd="slow" advTm="235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solidFill>
                  <a:schemeClr val="bg1">
                    <a:lumMod val="75000"/>
                  </a:schemeClr>
                </a:solidFill>
              </a:rPr>
              <a:t>Define object-oriented programming (OOP)</a:t>
            </a:r>
          </a:p>
          <a:p>
            <a:pPr marL="457200" indent="-457200">
              <a:buFont typeface="+mj-lt"/>
              <a:buAutoNum type="arabicPeriod"/>
            </a:pPr>
            <a:r>
              <a:rPr lang="en-US" sz="2000" dirty="0">
                <a:solidFill>
                  <a:schemeClr val="bg1">
                    <a:lumMod val="75000"/>
                  </a:schemeClr>
                </a:solidFill>
              </a:rPr>
              <a:t>Review object-oriented languages and tools</a:t>
            </a:r>
          </a:p>
          <a:p>
            <a:pPr marL="457200" indent="-457200">
              <a:buFont typeface="+mj-lt"/>
              <a:buAutoNum type="arabicPeriod"/>
            </a:pPr>
            <a:r>
              <a:rPr lang="en-US" sz="2000" dirty="0">
                <a:solidFill>
                  <a:schemeClr val="bg1">
                    <a:lumMod val="75000"/>
                  </a:schemeClr>
                </a:solidFill>
              </a:rPr>
              <a:t>Demonstrate object-oriented programming concepts</a:t>
            </a:r>
          </a:p>
          <a:p>
            <a:pPr marL="457200" indent="-457200">
              <a:buFont typeface="+mj-lt"/>
              <a:buAutoNum type="arabicPeriod"/>
            </a:pPr>
            <a:r>
              <a:rPr lang="en-US" sz="2000" dirty="0">
                <a:solidFill>
                  <a:schemeClr val="bg1">
                    <a:lumMod val="75000"/>
                  </a:schemeClr>
                </a:solidFill>
              </a:rPr>
              <a:t>Distinguish between a class and an object</a:t>
            </a:r>
          </a:p>
          <a:p>
            <a:pPr marL="457200" indent="-457200">
              <a:buFont typeface="+mj-lt"/>
              <a:buAutoNum type="arabicPeriod"/>
            </a:pPr>
            <a:r>
              <a:rPr lang="en-US" sz="2000" dirty="0">
                <a:solidFill>
                  <a:schemeClr val="bg1">
                    <a:lumMod val="75000"/>
                  </a:schemeClr>
                </a:solidFill>
              </a:rPr>
              <a:t>Identify and define “six” object-oriented concepts</a:t>
            </a:r>
          </a:p>
          <a:p>
            <a:pPr marL="457200" indent="-457200">
              <a:buFont typeface="+mj-lt"/>
              <a:buAutoNum type="arabicPeriod"/>
            </a:pPr>
            <a:r>
              <a:rPr lang="en-US" sz="2000" dirty="0">
                <a:solidFill>
                  <a:schemeClr val="bg1">
                    <a:lumMod val="75000"/>
                  </a:schemeClr>
                </a:solidFill>
              </a:rPr>
              <a:t>Identify the superclass and the subclass in an inheritance relationship</a:t>
            </a:r>
          </a:p>
          <a:p>
            <a:pPr marL="457200" indent="-457200">
              <a:buFont typeface="+mj-lt"/>
              <a:buAutoNum type="arabicPeriod"/>
            </a:pPr>
            <a:r>
              <a:rPr lang="en-US" sz="2000" dirty="0">
                <a:solidFill>
                  <a:schemeClr val="bg1">
                    <a:lumMod val="75000"/>
                  </a:schemeClr>
                </a:solidFill>
              </a:rPr>
              <a:t>Demonstrate inheritance, ownership, and abstraction with Java code</a:t>
            </a:r>
          </a:p>
          <a:p>
            <a:pPr marL="457200" indent="-457200">
              <a:buFont typeface="+mj-lt"/>
              <a:buAutoNum type="arabicPeriod"/>
            </a:pPr>
            <a:r>
              <a:rPr lang="en-US" sz="2000" dirty="0">
                <a:solidFill>
                  <a:schemeClr val="bg1">
                    <a:lumMod val="75000"/>
                  </a:schemeClr>
                </a:solidFill>
              </a:rPr>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3054631080"/>
      </p:ext>
    </p:extLst>
  </p:cSld>
  <p:clrMapOvr>
    <a:masterClrMapping/>
  </p:clrMapOvr>
  <mc:AlternateContent xmlns:mc="http://schemas.openxmlformats.org/markup-compatibility/2006" xmlns:p14="http://schemas.microsoft.com/office/powerpoint/2010/main">
    <mc:Choice Requires="p14">
      <p:transition spd="slow" p14:dur="2000" advTm="1715"/>
    </mc:Choice>
    <mc:Fallback xmlns="">
      <p:transition spd="slow" advTm="171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Associates Properties and Methods with Objects and Classes</a:t>
            </a:r>
          </a:p>
          <a:p>
            <a:pPr>
              <a:buFont typeface="Wingdings" panose="05000000000000000000" pitchFamily="2" charset="2"/>
              <a:buChar char="§"/>
            </a:pPr>
            <a:r>
              <a:rPr lang="en-US" sz="2000" dirty="0"/>
              <a:t>Rich in practice and theory with well accepted concepts</a:t>
            </a:r>
          </a:p>
          <a:p>
            <a:pPr>
              <a:buFont typeface="Wingdings" panose="05000000000000000000" pitchFamily="2" charset="2"/>
              <a:buChar char="§"/>
            </a:pPr>
            <a:r>
              <a:rPr lang="en-US" sz="2000" dirty="0"/>
              <a:t>Consistent support for powerful features including:</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reusable, extensible, maintainable, and supportable solutions</a:t>
            </a:r>
          </a:p>
          <a:p>
            <a:pPr>
              <a:buFont typeface="Wingdings" panose="05000000000000000000" pitchFamily="2" charset="2"/>
              <a:buChar char="§"/>
            </a:pPr>
            <a:r>
              <a:rPr lang="en-US" sz="2000" dirty="0"/>
              <a:t>Encompasses both design and programming activities</a:t>
            </a:r>
          </a:p>
        </p:txBody>
      </p:sp>
    </p:spTree>
    <p:extLst>
      <p:ext uri="{BB962C8B-B14F-4D97-AF65-F5344CB8AC3E}">
        <p14:creationId xmlns:p14="http://schemas.microsoft.com/office/powerpoint/2010/main" val="3702787759"/>
      </p:ext>
    </p:extLst>
  </p:cSld>
  <p:clrMapOvr>
    <a:masterClrMapping/>
  </p:clrMapOvr>
  <mc:AlternateContent xmlns:mc="http://schemas.openxmlformats.org/markup-compatibility/2006" xmlns:p14="http://schemas.microsoft.com/office/powerpoint/2010/main">
    <mc:Choice Requires="p14">
      <p:transition spd="slow" p14:dur="2000" advTm="55269"/>
    </mc:Choice>
    <mc:Fallback xmlns="">
      <p:transition spd="slow" advTm="5526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Object-Oriented Programming</a:t>
            </a:r>
          </a:p>
        </p:txBody>
      </p:sp>
      <p:sp>
        <p:nvSpPr>
          <p:cNvPr id="3" name="Content Placeholder 2"/>
          <p:cNvSpPr>
            <a:spLocks noGrp="1"/>
          </p:cNvSpPr>
          <p:nvPr>
            <p:ph idx="1"/>
          </p:nvPr>
        </p:nvSpPr>
        <p:spPr/>
        <p:txBody>
          <a:bodyPr>
            <a:normAutofit/>
          </a:bodyPr>
          <a:lstStyle/>
          <a:p>
            <a:pPr marL="0" indent="0">
              <a:buNone/>
              <a:tabLst>
                <a:tab pos="457200" algn="l"/>
                <a:tab pos="548640" algn="l"/>
              </a:tabLst>
            </a:pPr>
            <a:r>
              <a:rPr lang="en-US" sz="2000" dirty="0"/>
              <a:t>#1 – It is the best way we know to consistently deliver high quality software products… particularly 	sophisticated GUI based application within Iterative or Agile delivery teams</a:t>
            </a:r>
          </a:p>
          <a:p>
            <a:pPr marL="0" indent="0">
              <a:buNone/>
            </a:pPr>
            <a:endParaRPr lang="en-US" sz="2000" dirty="0"/>
          </a:p>
          <a:p>
            <a:pPr marL="0" indent="0">
              <a:buNone/>
            </a:pPr>
            <a:r>
              <a:rPr lang="en-US" sz="2000" dirty="0"/>
              <a:t>#2 – It is the approach demanded by the industry</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mc:AlternateContent xmlns:mc="http://schemas.openxmlformats.org/markup-compatibility/2006" xmlns:p14="http://schemas.microsoft.com/office/powerpoint/2010/main">
    <mc:Choice Requires="p14">
      <p:transition spd="slow" p14:dur="2000" advTm="95321"/>
    </mc:Choice>
    <mc:Fallback xmlns="">
      <p:transition spd="slow" advTm="9532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Define object-oriented programming (OOP)</a:t>
            </a:r>
          </a:p>
          <a:p>
            <a:pPr marL="457200" indent="-457200">
              <a:buFont typeface="+mj-lt"/>
              <a:buAutoNum type="arabicPeriod"/>
            </a:pPr>
            <a:r>
              <a:rPr lang="en-US" sz="2000" dirty="0"/>
              <a:t>Review object-oriented languages and tools</a:t>
            </a:r>
          </a:p>
          <a:p>
            <a:pPr marL="457200" indent="-457200">
              <a:buFont typeface="+mj-lt"/>
              <a:buAutoNum type="arabicPeriod"/>
            </a:pPr>
            <a:r>
              <a:rPr lang="en-US" sz="2000" dirty="0"/>
              <a:t>Demonstrate object-oriented programming concepts</a:t>
            </a:r>
          </a:p>
          <a:p>
            <a:pPr marL="457200" indent="-457200">
              <a:buFont typeface="+mj-lt"/>
              <a:buAutoNum type="arabicPeriod"/>
            </a:pPr>
            <a:r>
              <a:rPr lang="en-US" sz="2000" dirty="0"/>
              <a:t>Distinguish between a class and an object</a:t>
            </a:r>
          </a:p>
          <a:p>
            <a:pPr marL="457200" indent="-457200">
              <a:buFont typeface="+mj-lt"/>
              <a:buAutoNum type="arabicPeriod"/>
            </a:pPr>
            <a:r>
              <a:rPr lang="en-US" sz="2000" dirty="0"/>
              <a:t>Identify and define “six”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 How is object-oriented programming different</a:t>
            </a:r>
          </a:p>
        </p:txBody>
      </p:sp>
    </p:spTree>
    <p:extLst>
      <p:ext uri="{BB962C8B-B14F-4D97-AF65-F5344CB8AC3E}">
        <p14:creationId xmlns:p14="http://schemas.microsoft.com/office/powerpoint/2010/main" val="1908245045"/>
      </p:ext>
    </p:extLst>
  </p:cSld>
  <p:clrMapOvr>
    <a:masterClrMapping/>
  </p:clrMapOvr>
  <mc:AlternateContent xmlns:mc="http://schemas.openxmlformats.org/markup-compatibility/2006" xmlns:p14="http://schemas.microsoft.com/office/powerpoint/2010/main">
    <mc:Choice Requires="p14">
      <p:transition spd="slow" p14:dur="2000" advTm="6002"/>
    </mc:Choice>
    <mc:Fallback xmlns="">
      <p:transition spd="slow" advTm="600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Concepts &amp; Practices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4161139850"/>
      </p:ext>
    </p:extLst>
  </p:cSld>
  <p:clrMapOvr>
    <a:masterClrMapping/>
  </p:clrMapOvr>
  <mc:AlternateContent xmlns:mc="http://schemas.openxmlformats.org/markup-compatibility/2006" xmlns:p14="http://schemas.microsoft.com/office/powerpoint/2010/main">
    <mc:Choice Requires="p14">
      <p:transition spd="slow" p14:dur="2000" advTm="9523"/>
    </mc:Choice>
    <mc:Fallback xmlns="">
      <p:transition spd="slow" advTm="95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buFont typeface="Wingdings" panose="05000000000000000000" pitchFamily="2" charset="2"/>
              <a:buChar char="§"/>
            </a:pPr>
            <a:r>
              <a:rPr lang="en-US" sz="2000" u="sng" dirty="0"/>
              <a:t>Concepts</a:t>
            </a:r>
            <a:r>
              <a:rPr lang="en-US" sz="2000" dirty="0"/>
              <a:t> – powerful features that are indispensable to modern software development</a:t>
            </a:r>
          </a:p>
          <a:p>
            <a:pPr>
              <a:buFont typeface="Wingdings" panose="05000000000000000000" pitchFamily="2" charset="2"/>
              <a:buChar char="§"/>
            </a:pPr>
            <a:r>
              <a:rPr lang="en-US" sz="2000" u="sng" dirty="0"/>
              <a:t>Practices</a:t>
            </a:r>
            <a:r>
              <a:rPr lang="en-US" sz="2000" dirty="0"/>
              <a:t> – everyday activities that software developers perform in order to delivery quality products</a:t>
            </a:r>
          </a:p>
          <a:p>
            <a:pPr>
              <a:buFont typeface="Wingdings" panose="05000000000000000000" pitchFamily="2" charset="2"/>
              <a:buChar char="§"/>
            </a:pPr>
            <a:r>
              <a:rPr lang="en-US" sz="2000" u="sng" dirty="0"/>
              <a:t>Patterns</a:t>
            </a:r>
            <a:r>
              <a:rPr lang="en-US" sz="2000" dirty="0"/>
              <a:t> – tried-and-true templates for forging powerful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mc:AlternateContent xmlns:mc="http://schemas.openxmlformats.org/markup-compatibility/2006" xmlns:p14="http://schemas.microsoft.com/office/powerpoint/2010/main">
    <mc:Choice Requires="p14">
      <p:transition spd="slow" p14:dur="2000" advTm="140551"/>
    </mc:Choice>
    <mc:Fallback xmlns="">
      <p:transition spd="slow" advTm="1405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Language History</a:t>
            </a:r>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endParaRPr lang="en-US" sz="2000" dirty="0"/>
          </a:p>
          <a:p>
            <a:pPr>
              <a:buFont typeface="Wingdings" panose="05000000000000000000" pitchFamily="2" charset="2"/>
              <a:buChar char="§"/>
            </a:pPr>
            <a:r>
              <a:rPr lang="en-US" sz="2000" dirty="0"/>
              <a:t>Simula late 1960s</a:t>
            </a:r>
          </a:p>
          <a:p>
            <a:pPr>
              <a:buFont typeface="Wingdings" panose="05000000000000000000" pitchFamily="2" charset="2"/>
              <a:buChar char="§"/>
            </a:pPr>
            <a:r>
              <a:rPr lang="en-US" sz="2000" dirty="0"/>
              <a:t>Smalltalk early 1970s</a:t>
            </a:r>
          </a:p>
          <a:p>
            <a:pPr>
              <a:buFont typeface="Wingdings" panose="05000000000000000000" pitchFamily="2" charset="2"/>
              <a:buChar char="§"/>
            </a:pPr>
            <a:r>
              <a:rPr lang="en-US" sz="2000" dirty="0"/>
              <a:t>Object Lisp late 1970s</a:t>
            </a:r>
          </a:p>
          <a:p>
            <a:pPr>
              <a:buFont typeface="Wingdings" panose="05000000000000000000" pitchFamily="2" charset="2"/>
              <a:buChar char="§"/>
            </a:pPr>
            <a:r>
              <a:rPr lang="en-US" sz="2000" dirty="0"/>
              <a:t>Object Pascal mid 1980s</a:t>
            </a:r>
          </a:p>
          <a:p>
            <a:pPr>
              <a:buFont typeface="Wingdings" panose="05000000000000000000" pitchFamily="2" charset="2"/>
              <a:buChar char="§"/>
            </a:pPr>
            <a:r>
              <a:rPr lang="en-US" sz="2000" dirty="0"/>
              <a:t>C++ and Eiffel late 1980s</a:t>
            </a:r>
          </a:p>
          <a:p>
            <a:pPr>
              <a:buFont typeface="Wingdings" panose="05000000000000000000" pitchFamily="2" charset="2"/>
              <a:buChar char="§"/>
            </a:pPr>
            <a:r>
              <a:rPr lang="en-US" sz="2000" dirty="0"/>
              <a:t>Java and Python 1990s</a:t>
            </a:r>
          </a:p>
          <a:p>
            <a:pPr>
              <a:buFont typeface="Wingdings" panose="05000000000000000000" pitchFamily="2" charset="2"/>
              <a:buChar char="§"/>
            </a:pPr>
            <a:r>
              <a:rPr lang="en-US" sz="2000" dirty="0"/>
              <a:t>C# 2000s</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741141455"/>
      </p:ext>
    </p:extLst>
  </p:cSld>
  <p:clrMapOvr>
    <a:masterClrMapping/>
  </p:clrMapOvr>
  <mc:AlternateContent xmlns:mc="http://schemas.openxmlformats.org/markup-compatibility/2006" xmlns:p14="http://schemas.microsoft.com/office/powerpoint/2010/main">
    <mc:Choice Requires="p14">
      <p:transition spd="slow" p14:dur="2000" advTm="94358"/>
    </mc:Choice>
    <mc:Fallback xmlns="">
      <p:transition spd="slow" advTm="943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054F9D-AA14-4841-8DDE-6B0CFB8504D7}"/>
              </a:ext>
            </a:extLst>
          </p:cNvPr>
          <p:cNvPicPr>
            <a:picLocks noChangeAspect="1"/>
          </p:cNvPicPr>
          <p:nvPr/>
        </p:nvPicPr>
        <p:blipFill>
          <a:blip r:embed="rId4"/>
          <a:stretch>
            <a:fillRect/>
          </a:stretch>
        </p:blipFill>
        <p:spPr>
          <a:xfrm>
            <a:off x="2294154" y="1499642"/>
            <a:ext cx="7603692" cy="5140213"/>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 Today</a:t>
            </a:r>
          </a:p>
        </p:txBody>
      </p:sp>
      <p:sp>
        <p:nvSpPr>
          <p:cNvPr id="3" name="Content Placeholder 2"/>
          <p:cNvSpPr>
            <a:spLocks noGrp="1"/>
          </p:cNvSpPr>
          <p:nvPr>
            <p:ph idx="1"/>
          </p:nvPr>
        </p:nvSpPr>
        <p:spPr>
          <a:xfrm>
            <a:off x="838200" y="1083653"/>
            <a:ext cx="10622974" cy="431733"/>
          </a:xfrm>
        </p:spPr>
        <p:txBody>
          <a:bodyPr>
            <a:normAutofit/>
          </a:bodyPr>
          <a:lstStyle/>
          <a:p>
            <a:pPr marL="0" indent="0">
              <a:buNone/>
            </a:pPr>
            <a:r>
              <a:rPr lang="en-US" sz="2000" dirty="0"/>
              <a:t>The TIOBE index identifies which programming languages are most prevalent. </a:t>
            </a:r>
          </a:p>
        </p:txBody>
      </p:sp>
      <p:sp>
        <p:nvSpPr>
          <p:cNvPr id="8" name="Arrow: Down 7"/>
          <p:cNvSpPr/>
          <p:nvPr/>
        </p:nvSpPr>
        <p:spPr>
          <a:xfrm rot="16200000">
            <a:off x="6867619" y="207930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8017092" y="2423473"/>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custDataLst>
      <p:tags r:id="rId1"/>
    </p:custDataLst>
    <p:extLst>
      <p:ext uri="{BB962C8B-B14F-4D97-AF65-F5344CB8AC3E}">
        <p14:creationId xmlns:p14="http://schemas.microsoft.com/office/powerpoint/2010/main" val="2632738223"/>
      </p:ext>
    </p:extLst>
  </p:cSld>
  <p:clrMapOvr>
    <a:masterClrMapping/>
  </p:clrMapOvr>
  <mc:AlternateContent xmlns:mc="http://schemas.openxmlformats.org/markup-compatibility/2006" xmlns:p14="http://schemas.microsoft.com/office/powerpoint/2010/main">
    <mc:Choice Requires="p14">
      <p:transition spd="slow" p14:dur="2000" advTm="56580"/>
    </mc:Choice>
    <mc:Fallback xmlns="">
      <p:transition spd="slow" advTm="565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Why Object-Oriented Programming</a:t>
            </a:r>
          </a:p>
        </p:txBody>
      </p:sp>
      <p:sp>
        <p:nvSpPr>
          <p:cNvPr id="3" name="Content Placeholder 2"/>
          <p:cNvSpPr>
            <a:spLocks noGrp="1"/>
          </p:cNvSpPr>
          <p:nvPr>
            <p:ph idx="1"/>
          </p:nvPr>
        </p:nvSpPr>
        <p:spPr>
          <a:xfrm>
            <a:off x="838200" y="1122398"/>
            <a:ext cx="10622974" cy="4094402"/>
          </a:xfrm>
        </p:spPr>
        <p:txBody>
          <a:bodyPr>
            <a:normAutofit/>
          </a:bodyPr>
          <a:lstStyle/>
          <a:p>
            <a:pPr marL="0" indent="0">
              <a:buNone/>
            </a:pPr>
            <a:r>
              <a:rPr lang="en-US" sz="2000" dirty="0"/>
              <a:t>Two events greatly accelerated the adoption of object-oriented programming:</a:t>
            </a:r>
          </a:p>
          <a:p>
            <a:pPr>
              <a:buFont typeface="Wingdings" panose="05000000000000000000" pitchFamily="2" charset="2"/>
              <a:buChar char="§"/>
            </a:pPr>
            <a:r>
              <a:rPr lang="en-US" sz="2000" dirty="0"/>
              <a:t>The adoption of graphical user interface (GUI) applications (Windows, Macintosh, X Windows, etc.) in the 1990s</a:t>
            </a:r>
          </a:p>
          <a:p>
            <a:pPr>
              <a:buFont typeface="Wingdings" panose="05000000000000000000" pitchFamily="2" charset="2"/>
              <a:buChar char="§"/>
            </a:pPr>
            <a:r>
              <a:rPr lang="en-US" sz="2000" dirty="0"/>
              <a:t>The adoption of Iterative and Agile development methodologies in the 2000s</a:t>
            </a:r>
          </a:p>
          <a:p>
            <a:pPr marL="0" indent="0">
              <a:buNone/>
            </a:pPr>
            <a:endParaRPr lang="en-US" sz="2000" dirty="0"/>
          </a:p>
        </p:txBody>
      </p:sp>
    </p:spTree>
    <p:extLst>
      <p:ext uri="{BB962C8B-B14F-4D97-AF65-F5344CB8AC3E}">
        <p14:creationId xmlns:p14="http://schemas.microsoft.com/office/powerpoint/2010/main" val="2706821783"/>
      </p:ext>
    </p:extLst>
  </p:cSld>
  <p:clrMapOvr>
    <a:masterClrMapping/>
  </p:clrMapOvr>
  <mc:AlternateContent xmlns:mc="http://schemas.openxmlformats.org/markup-compatibility/2006" xmlns:p14="http://schemas.microsoft.com/office/powerpoint/2010/main">
    <mc:Choice Requires="p14">
      <p:transition spd="slow" p14:dur="2000" advTm="91953"/>
    </mc:Choice>
    <mc:Fallback xmlns="">
      <p:transition spd="slow" advTm="919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Graphic User Interfaces (GUIs)</a:t>
            </a:r>
          </a:p>
        </p:txBody>
      </p:sp>
      <p:pic>
        <p:nvPicPr>
          <p:cNvPr id="4" name="Picture 3">
            <a:extLst>
              <a:ext uri="{FF2B5EF4-FFF2-40B4-BE49-F238E27FC236}">
                <a16:creationId xmlns:a16="http://schemas.microsoft.com/office/drawing/2014/main" id="{C335B311-9AC9-473E-A354-6D99AA6BE54C}"/>
              </a:ext>
            </a:extLst>
          </p:cNvPr>
          <p:cNvPicPr>
            <a:picLocks noChangeAspect="1"/>
          </p:cNvPicPr>
          <p:nvPr/>
        </p:nvPicPr>
        <p:blipFill>
          <a:blip r:embed="rId3"/>
          <a:stretch>
            <a:fillRect/>
          </a:stretch>
        </p:blipFill>
        <p:spPr>
          <a:xfrm>
            <a:off x="3095747" y="1122398"/>
            <a:ext cx="6000506" cy="5111542"/>
          </a:xfrm>
          <a:prstGeom prst="rect">
            <a:avLst/>
          </a:prstGeom>
        </p:spPr>
      </p:pic>
    </p:spTree>
    <p:extLst>
      <p:ext uri="{BB962C8B-B14F-4D97-AF65-F5344CB8AC3E}">
        <p14:creationId xmlns:p14="http://schemas.microsoft.com/office/powerpoint/2010/main" val="2088244498"/>
      </p:ext>
    </p:extLst>
  </p:cSld>
  <p:clrMapOvr>
    <a:masterClrMapping/>
  </p:clrMapOvr>
  <mc:AlternateContent xmlns:mc="http://schemas.openxmlformats.org/markup-compatibility/2006" xmlns:p14="http://schemas.microsoft.com/office/powerpoint/2010/main">
    <mc:Choice Requires="p14">
      <p:transition spd="slow" p14:dur="2000" advTm="110721"/>
    </mc:Choice>
    <mc:Fallback xmlns="">
      <p:transition spd="slow" advTm="1107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Development Methodologies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8171618"/>
      </p:ext>
    </p:extLst>
  </p:cSld>
  <p:clrMapOvr>
    <a:masterClrMapping/>
  </p:clrMapOvr>
  <mc:AlternateContent xmlns:mc="http://schemas.openxmlformats.org/markup-compatibility/2006" xmlns:p14="http://schemas.microsoft.com/office/powerpoint/2010/main">
    <mc:Choice Requires="p14">
      <p:transition spd="slow" p14:dur="2000" advTm="155242"/>
    </mc:Choice>
    <mc:Fallback xmlns="">
      <p:transition spd="slow" advTm="1552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3.2|54.5"/>
</p:tagLst>
</file>

<file path=ppt/tags/tag10.xml><?xml version="1.0" encoding="utf-8"?>
<p:tagLst xmlns:a="http://schemas.openxmlformats.org/drawingml/2006/main" xmlns:r="http://schemas.openxmlformats.org/officeDocument/2006/relationships" xmlns:p="http://schemas.openxmlformats.org/presentationml/2006/main">
  <p:tag name="TIMING" val="|7.7|1.6|4.5"/>
</p:tagLst>
</file>

<file path=ppt/tags/tag11.xml><?xml version="1.0" encoding="utf-8"?>
<p:tagLst xmlns:a="http://schemas.openxmlformats.org/drawingml/2006/main" xmlns:r="http://schemas.openxmlformats.org/officeDocument/2006/relationships" xmlns:p="http://schemas.openxmlformats.org/presentationml/2006/main">
  <p:tag name="TIMING" val="|2|1|4.9|5.6"/>
</p:tagLst>
</file>

<file path=ppt/tags/tag12.xml><?xml version="1.0" encoding="utf-8"?>
<p:tagLst xmlns:a="http://schemas.openxmlformats.org/drawingml/2006/main" xmlns:r="http://schemas.openxmlformats.org/officeDocument/2006/relationships" xmlns:p="http://schemas.openxmlformats.org/presentationml/2006/main">
  <p:tag name="TIMING" val="|14.5|1.1|2.7"/>
</p:tagLst>
</file>

<file path=ppt/tags/tag13.xml><?xml version="1.0" encoding="utf-8"?>
<p:tagLst xmlns:a="http://schemas.openxmlformats.org/drawingml/2006/main" xmlns:r="http://schemas.openxmlformats.org/officeDocument/2006/relationships" xmlns:p="http://schemas.openxmlformats.org/presentationml/2006/main">
  <p:tag name="TIMING" val="|46.8|233.8|15.8"/>
</p:tagLst>
</file>

<file path=ppt/tags/tag14.xml><?xml version="1.0" encoding="utf-8"?>
<p:tagLst xmlns:a="http://schemas.openxmlformats.org/drawingml/2006/main" xmlns:r="http://schemas.openxmlformats.org/officeDocument/2006/relationships" xmlns:p="http://schemas.openxmlformats.org/presentationml/2006/main">
  <p:tag name="TIMING" val="|217.6"/>
</p:tagLst>
</file>

<file path=ppt/tags/tag2.xml><?xml version="1.0" encoding="utf-8"?>
<p:tagLst xmlns:a="http://schemas.openxmlformats.org/drawingml/2006/main" xmlns:r="http://schemas.openxmlformats.org/officeDocument/2006/relationships" xmlns:p="http://schemas.openxmlformats.org/presentationml/2006/main">
  <p:tag name="TIMING" val="|50.9|1.2"/>
</p:tagLst>
</file>

<file path=ppt/tags/tag3.xml><?xml version="1.0" encoding="utf-8"?>
<p:tagLst xmlns:a="http://schemas.openxmlformats.org/drawingml/2006/main" xmlns:r="http://schemas.openxmlformats.org/officeDocument/2006/relationships" xmlns:p="http://schemas.openxmlformats.org/presentationml/2006/main">
  <p:tag name="TIMING" val="|24.5|1.3|0.9|42.8"/>
</p:tagLst>
</file>

<file path=ppt/tags/tag4.xml><?xml version="1.0" encoding="utf-8"?>
<p:tagLst xmlns:a="http://schemas.openxmlformats.org/drawingml/2006/main" xmlns:r="http://schemas.openxmlformats.org/officeDocument/2006/relationships" xmlns:p="http://schemas.openxmlformats.org/presentationml/2006/main">
  <p:tag name="TIMING" val="|63.7|21.7"/>
</p:tagLst>
</file>

<file path=ppt/tags/tag5.xml><?xml version="1.0" encoding="utf-8"?>
<p:tagLst xmlns:a="http://schemas.openxmlformats.org/drawingml/2006/main" xmlns:r="http://schemas.openxmlformats.org/officeDocument/2006/relationships" xmlns:p="http://schemas.openxmlformats.org/presentationml/2006/main">
  <p:tag name="TIMING" val="|10.2"/>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51.4"/>
</p:tagLst>
</file>

<file path=ppt/tags/tag8.xml><?xml version="1.0" encoding="utf-8"?>
<p:tagLst xmlns:a="http://schemas.openxmlformats.org/drawingml/2006/main" xmlns:r="http://schemas.openxmlformats.org/officeDocument/2006/relationships" xmlns:p="http://schemas.openxmlformats.org/presentationml/2006/main">
  <p:tag name="TIMING" val="|27.3|12.6"/>
</p:tagLst>
</file>

<file path=ppt/tags/tag9.xml><?xml version="1.0" encoding="utf-8"?>
<p:tagLst xmlns:a="http://schemas.openxmlformats.org/drawingml/2006/main" xmlns:r="http://schemas.openxmlformats.org/officeDocument/2006/relationships" xmlns:p="http://schemas.openxmlformats.org/presentationml/2006/main">
  <p:tag name="TIMING" val="|0.6|5|68.9|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6149</TotalTime>
  <Words>4817</Words>
  <Application>Microsoft Office PowerPoint</Application>
  <PresentationFormat>Widescreen</PresentationFormat>
  <Paragraphs>403</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Object-Oriented Programming Concepts &amp; Practices</vt:lpstr>
      <vt:lpstr>Topics</vt:lpstr>
      <vt:lpstr>Object-Oriented Programming [link]</vt:lpstr>
      <vt:lpstr>Object-Oriented Programming [link]</vt:lpstr>
      <vt:lpstr>Object-Oriented Programming Language History</vt:lpstr>
      <vt:lpstr>Object-Oriented Languages and Tools Today</vt:lpstr>
      <vt:lpstr>Why Object-Oriented Programming</vt:lpstr>
      <vt:lpstr>Graphic User Interfaces (GUIs)</vt:lpstr>
      <vt:lpstr>Development Methodologies</vt:lpstr>
      <vt:lpstr>Object-Oriented Concepts Example</vt:lpstr>
      <vt:lpstr>Example: Procedural vs. Object Oriented Programming</vt:lpstr>
      <vt:lpstr>Distinguish Between a Class and an Object</vt:lpstr>
      <vt:lpstr>Distinguish Between a Class and an Object</vt:lpstr>
      <vt:lpstr>Topics</vt:lpstr>
      <vt:lpstr>Identify the “Big Three”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Golden Rule of Encapsulation</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Topics</vt:lpstr>
      <vt:lpstr>Recap: Object-Oriented Programming</vt:lpstr>
      <vt:lpstr>Recap: Why Object-Oriented Programming</vt:lpstr>
      <vt:lpstr>Topics</vt:lpstr>
      <vt:lpstr>Object-Oriented Programming Concepts &amp;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244</cp:revision>
  <cp:lastPrinted>2017-03-18T17:25:45Z</cp:lastPrinted>
  <dcterms:created xsi:type="dcterms:W3CDTF">2016-08-15T18:20:40Z</dcterms:created>
  <dcterms:modified xsi:type="dcterms:W3CDTF">2018-03-28T16:07:38Z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