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330" r:id="rId5"/>
    <p:sldId id="289" r:id="rId6"/>
    <p:sldId id="338" r:id="rId7"/>
    <p:sldId id="373" r:id="rId8"/>
    <p:sldId id="374" r:id="rId9"/>
    <p:sldId id="375" r:id="rId10"/>
    <p:sldId id="376" r:id="rId11"/>
    <p:sldId id="377" r:id="rId12"/>
    <p:sldId id="368" r:id="rId13"/>
    <p:sldId id="379" r:id="rId14"/>
    <p:sldId id="378" r:id="rId15"/>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5" autoAdjust="0"/>
    <p:restoredTop sz="66448" autoAdjust="0"/>
  </p:normalViewPr>
  <p:slideViewPr>
    <p:cSldViewPr snapToGrid="0">
      <p:cViewPr varScale="1">
        <p:scale>
          <a:sx n="122" d="100"/>
          <a:sy n="122" d="100"/>
        </p:scale>
        <p:origin x="4320" y="108"/>
      </p:cViewPr>
      <p:guideLst/>
    </p:cSldViewPr>
  </p:slideViewPr>
  <p:outlineViewPr>
    <p:cViewPr>
      <p:scale>
        <a:sx n="33" d="100"/>
        <a:sy n="33" d="100"/>
      </p:scale>
      <p:origin x="0" y="-19888"/>
    </p:cViewPr>
  </p:outlineViewPr>
  <p:notesTextViewPr>
    <p:cViewPr>
      <p:scale>
        <a:sx n="1" d="1"/>
        <a:sy n="1" d="1"/>
      </p:scale>
      <p:origin x="0" y="0"/>
    </p:cViewPr>
  </p:notesTextViewPr>
  <p:notesViewPr>
    <p:cSldViewPr snapToGrid="0">
      <p:cViewPr varScale="1">
        <p:scale>
          <a:sx n="129" d="100"/>
          <a:sy n="129" d="100"/>
        </p:scale>
        <p:origin x="4852" y="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3/6/2018</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oodesign.com/singleton-pattern.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a:p>
        </p:txBody>
      </p:sp>
    </p:spTree>
    <p:extLst>
      <p:ext uri="{BB962C8B-B14F-4D97-AF65-F5344CB8AC3E}">
        <p14:creationId xmlns:p14="http://schemas.microsoft.com/office/powerpoint/2010/main" val="26544882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2775705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a:p>
        </p:txBody>
      </p:sp>
    </p:spTree>
    <p:extLst>
      <p:ext uri="{BB962C8B-B14F-4D97-AF65-F5344CB8AC3E}">
        <p14:creationId xmlns:p14="http://schemas.microsoft.com/office/powerpoint/2010/main" val="584260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4262655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dirty="0"/>
              <a:t>Concepts/Patterns/Principles… Hours/Days/Months</a:t>
            </a:r>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4259329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“Design Patterns: Elements of Reusable Object-Oriented Software” has been influential in defining software engineering patterns and is regarded as an important source for object-oriented design theory and practice. The authors are often referred to the “Gang of Four (</a:t>
            </a:r>
            <a:r>
              <a:rPr lang="en-US" sz="1000" dirty="0" err="1"/>
              <a:t>GoF</a:t>
            </a:r>
            <a:r>
              <a:rPr lang="en-US" sz="1000" dirty="0"/>
              <a:t>)”</a:t>
            </a:r>
          </a:p>
          <a:p>
            <a:endParaRPr lang="en-US" sz="1000" dirty="0"/>
          </a:p>
          <a:p>
            <a:r>
              <a:rPr lang="en-US" sz="1000" dirty="0"/>
              <a:t>Interview tip: The answer to any question that references design patterns should include “Gang of Four”, “Reusable Object-Oriented Software”, and “Model-View-Controller”. Now let’s learn what those are. </a:t>
            </a:r>
          </a:p>
          <a:p>
            <a:endParaRPr lang="en-US" sz="1000" dirty="0"/>
          </a:p>
          <a:p>
            <a:r>
              <a:rPr lang="en-US" sz="1000" dirty="0"/>
              <a:t>Why Use Patterns?</a:t>
            </a:r>
          </a:p>
          <a:p>
            <a:r>
              <a:rPr lang="en-US" sz="1000" dirty="0"/>
              <a:t>Using patterns helps us write good software more regularly, because they are tried-and-true approaches to writing it.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a:p>
        </p:txBody>
      </p:sp>
    </p:spTree>
    <p:extLst>
      <p:ext uri="{BB962C8B-B14F-4D97-AF65-F5344CB8AC3E}">
        <p14:creationId xmlns:p14="http://schemas.microsoft.com/office/powerpoint/2010/main" val="2100513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Singleton are pretty easy to understand and come in very handy. A application Logfile class or Configuration file manager are common examples of singletons. </a:t>
            </a:r>
          </a:p>
          <a:p>
            <a:endParaRPr lang="en-US" sz="1000" dirty="0"/>
          </a:p>
          <a:p>
            <a:r>
              <a:rPr lang="en-US" sz="1000" dirty="0"/>
              <a:t>Singleton (making sure there is just one instance of something to avoid conflicts - </a:t>
            </a:r>
            <a:r>
              <a:rPr lang="en-US" sz="1000" u="sng" dirty="0">
                <a:hlinkClick r:id="rId3"/>
              </a:rPr>
              <a:t>http://www.oodesign.com/singleton-pattern.html</a:t>
            </a:r>
            <a:r>
              <a:rPr lang="en-US" sz="1000" dirty="0"/>
              <a:t>) These are great for coordinating activity across multiple threads of execution or making sure there is a single point of control for a limited resource like a file or printer.</a:t>
            </a:r>
          </a:p>
          <a:p>
            <a:r>
              <a:rPr lang="en-US" sz="1000" dirty="0"/>
              <a:t> </a:t>
            </a:r>
          </a:p>
          <a:p>
            <a:r>
              <a:rPr lang="en-US" sz="1000" dirty="0"/>
              <a:t>A singleton can be written in Java by making the constructor for the class private and equipping the class with a static function that ensures that the constructor is called only if no other objects of that class already exist.</a:t>
            </a:r>
          </a:p>
          <a:p>
            <a:r>
              <a:rPr lang="en-US" sz="1000" dirty="0"/>
              <a:t> </a:t>
            </a:r>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a:p>
        </p:txBody>
      </p:sp>
    </p:spTree>
    <p:extLst>
      <p:ext uri="{BB962C8B-B14F-4D97-AF65-F5344CB8AC3E}">
        <p14:creationId xmlns:p14="http://schemas.microsoft.com/office/powerpoint/2010/main" val="2917466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 example would have been in our Polymorphic Animal. We could have made an Animal Factory that his the fact that we were just creating random Dogs, Cats, and </a:t>
            </a:r>
            <a:r>
              <a:rPr lang="en-US" sz="1000" dirty="0" err="1"/>
              <a:t>Bigcats</a:t>
            </a:r>
            <a:r>
              <a:rPr lang="en-US" sz="1000" dirty="0"/>
              <a:t>. Then if we wanted to change the ratios or add Animals, we could do it without forcing code changes outside of the Animal Factory.</a:t>
            </a:r>
          </a:p>
          <a:p>
            <a:endParaRPr lang="en-US" sz="1000" dirty="0"/>
          </a:p>
          <a:p>
            <a:r>
              <a:rPr lang="en-US" sz="1000" dirty="0"/>
              <a:t>Another example would be  a Shape Factory that return shapes based on input, but does not expose how the shapes are created. See coding example.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a:p>
        </p:txBody>
      </p:sp>
    </p:spTree>
    <p:extLst>
      <p:ext uri="{BB962C8B-B14F-4D97-AF65-F5344CB8AC3E}">
        <p14:creationId xmlns:p14="http://schemas.microsoft.com/office/powerpoint/2010/main" val="3135887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sz="1000" dirty="0"/>
              <a:t>An example would be an financial application that displays streaming stock prices at the bottom of its windows. We may decide to license an “object” (likely associated with an external service) that we then Delegate the responsibility for displaying on that portion of the screen. Since it may not be technically possible to directly Inherit the functionality from the purchased product, the Delegation pattern allows us to achieve much of the same reuse through an object composition relationship.  </a:t>
            </a:r>
          </a:p>
          <a:p>
            <a:endParaRPr lang="en-US" sz="1000" b="1" i="1" u="sng" dirty="0"/>
          </a:p>
          <a:p>
            <a:r>
              <a:rPr lang="en-US" sz="1000" i="1" u="sng" dirty="0"/>
              <a:t>Delegation</a:t>
            </a:r>
            <a:r>
              <a:rPr lang="en-US" sz="1000" dirty="0"/>
              <a:t> (chain of command; ask an object to do something, which tells something else to do that thing)</a:t>
            </a:r>
          </a:p>
          <a:p>
            <a:r>
              <a:rPr lang="en-US" sz="1000" dirty="0"/>
              <a:t>Example of the Delegation pattern</a:t>
            </a:r>
          </a:p>
          <a:p>
            <a:r>
              <a:rPr lang="en-US" sz="1000" dirty="0"/>
              <a:t>In this example, we have software for managing inventory for a manufacturer who makes classroom furniture. We have a variety of writing surfaces that consist of parts. We want to print out our inventory of parts.</a:t>
            </a:r>
          </a:p>
          <a:p>
            <a:endParaRPr lang="en-US" sz="1000" dirty="0"/>
          </a:p>
          <a:p>
            <a:r>
              <a:rPr lang="en-US" sz="1000" dirty="0"/>
              <a:t>class Part {</a:t>
            </a:r>
          </a:p>
          <a:p>
            <a:r>
              <a:rPr lang="en-US" sz="1000" dirty="0"/>
              <a:t> }</a:t>
            </a:r>
          </a:p>
          <a:p>
            <a:r>
              <a:rPr lang="en-US" sz="1000" dirty="0"/>
              <a:t>class </a:t>
            </a:r>
            <a:r>
              <a:rPr lang="en-US" sz="1000" dirty="0" err="1"/>
              <a:t>WritingSurface</a:t>
            </a:r>
            <a:r>
              <a:rPr lang="en-US" sz="1000" dirty="0"/>
              <a:t> {</a:t>
            </a:r>
          </a:p>
          <a:p>
            <a:r>
              <a:rPr lang="en-US" sz="1000" dirty="0"/>
              <a:t>	private Part[] parts;</a:t>
            </a:r>
          </a:p>
          <a:p>
            <a:r>
              <a:rPr lang="en-US" sz="1000" dirty="0"/>
              <a:t>	public Part[] </a:t>
            </a:r>
            <a:r>
              <a:rPr lang="en-US" sz="1000" dirty="0" err="1"/>
              <a:t>listParts</a:t>
            </a:r>
            <a:r>
              <a:rPr lang="en-US" sz="1000" dirty="0"/>
              <a:t>() {</a:t>
            </a:r>
          </a:p>
          <a:p>
            <a:r>
              <a:rPr lang="en-US" sz="1000" dirty="0"/>
              <a:t>	}</a:t>
            </a:r>
          </a:p>
          <a:p>
            <a:r>
              <a:rPr lang="en-US" sz="1000" dirty="0"/>
              <a:t>}</a:t>
            </a:r>
          </a:p>
          <a:p>
            <a:r>
              <a:rPr lang="en-US" sz="1000" dirty="0"/>
              <a:t>[[Left up to interested reader to complete… or ask for the code.]]</a:t>
            </a:r>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a:p>
        </p:txBody>
      </p:sp>
    </p:spTree>
    <p:extLst>
      <p:ext uri="{BB962C8B-B14F-4D97-AF65-F5344CB8AC3E}">
        <p14:creationId xmlns:p14="http://schemas.microsoft.com/office/powerpoint/2010/main" val="4031989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 example would be a system that manages student data. We would want to segregate the Model (data) from the View (UI) for several reasons including that there will likely be many different Views that access the same </a:t>
            </a:r>
            <a:r>
              <a:rPr lang="en-US" sz="1000" dirty="0" err="1"/>
              <a:t>dataincluding</a:t>
            </a:r>
            <a:r>
              <a:rPr lang="en-US" sz="1000" dirty="0"/>
              <a:t>: </a:t>
            </a:r>
          </a:p>
          <a:p>
            <a:r>
              <a:rPr lang="en-US" sz="1000" dirty="0"/>
              <a:t>student view</a:t>
            </a:r>
          </a:p>
          <a:p>
            <a:r>
              <a:rPr lang="en-US" sz="1000" dirty="0"/>
              <a:t>faculty view </a:t>
            </a:r>
          </a:p>
          <a:p>
            <a:r>
              <a:rPr lang="en-US" sz="1000" dirty="0"/>
              <a:t>administrator view, </a:t>
            </a:r>
          </a:p>
          <a:p>
            <a:r>
              <a:rPr lang="en-US" sz="1000" dirty="0"/>
              <a:t>Web student view, </a:t>
            </a:r>
          </a:p>
          <a:p>
            <a:r>
              <a:rPr lang="en-US" sz="1000" dirty="0"/>
              <a:t>mobile student view, etc. </a:t>
            </a:r>
          </a:p>
          <a:p>
            <a:endParaRPr lang="en-US" sz="1000" dirty="0"/>
          </a:p>
          <a:p>
            <a:r>
              <a:rPr lang="en-US" sz="1000" dirty="0"/>
              <a:t>Evolution of UI and Data segregation</a:t>
            </a:r>
          </a:p>
          <a:p>
            <a:pPr marL="181240" indent="-181240">
              <a:buFont typeface="Arial" panose="020B0604020202020204" pitchFamily="34" charset="0"/>
              <a:buChar char="•"/>
            </a:pPr>
            <a:r>
              <a:rPr lang="en-US" sz="1000" dirty="0"/>
              <a:t>Document-View (View was responsible for View-Controller functionality)</a:t>
            </a:r>
          </a:p>
          <a:p>
            <a:pPr marL="181240" indent="-181240">
              <a:buFont typeface="Arial" panose="020B0604020202020204" pitchFamily="34" charset="0"/>
              <a:buChar char="•"/>
            </a:pPr>
            <a:r>
              <a:rPr lang="en-US" sz="1000" dirty="0"/>
              <a:t>Model-View-Controller</a:t>
            </a:r>
          </a:p>
          <a:p>
            <a:pPr marL="181240" indent="-181240" defTabSz="966612">
              <a:buFont typeface="Arial" panose="020B0604020202020204" pitchFamily="34" charset="0"/>
              <a:buChar char="•"/>
              <a:defRPr/>
            </a:pPr>
            <a:r>
              <a:rPr lang="en-US" sz="1000" dirty="0"/>
              <a:t>Model–View–</a:t>
            </a:r>
            <a:r>
              <a:rPr lang="en-US" sz="1000" dirty="0" err="1"/>
              <a:t>Viewmodel</a:t>
            </a:r>
            <a:endParaRPr lang="en-US" sz="1000" dirty="0"/>
          </a:p>
          <a:p>
            <a:pPr marL="181240" indent="-181240" defTabSz="966612">
              <a:buFont typeface="Arial" panose="020B0604020202020204" pitchFamily="34" charset="0"/>
              <a:buChar char="•"/>
              <a:defRPr/>
            </a:pPr>
            <a:endParaRPr lang="en-US" sz="1000" dirty="0"/>
          </a:p>
          <a:p>
            <a:pPr defTabSz="966612">
              <a:defRPr/>
            </a:pPr>
            <a:r>
              <a:rPr lang="en-US" sz="1000" dirty="0"/>
              <a:t>Learn this Pattern!</a:t>
            </a:r>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a:p>
        </p:txBody>
      </p:sp>
    </p:spTree>
    <p:extLst>
      <p:ext uri="{BB962C8B-B14F-4D97-AF65-F5344CB8AC3E}">
        <p14:creationId xmlns:p14="http://schemas.microsoft.com/office/powerpoint/2010/main" val="1910349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a:p>
        </p:txBody>
      </p:sp>
    </p:spTree>
    <p:extLst>
      <p:ext uri="{BB962C8B-B14F-4D97-AF65-F5344CB8AC3E}">
        <p14:creationId xmlns:p14="http://schemas.microsoft.com/office/powerpoint/2010/main" val="410148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3/6/2018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3/6/2018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3/6/2018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3/6/2018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Object-oriented_programm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oodesign.com/singleton-pattern.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www.oodesign.com/factory-pattern.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Delegation_pattern"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1"/>
            <a:ext cx="9144000" cy="3078499"/>
          </a:xfrm>
        </p:spPr>
        <p:txBody>
          <a:bodyPr>
            <a:normAutofit/>
          </a:bodyPr>
          <a:lstStyle/>
          <a:p>
            <a:r>
              <a:rPr lang="en-US" sz="4800" dirty="0"/>
              <a:t>Object-Oriented Programming Patterns</a:t>
            </a:r>
          </a:p>
        </p:txBody>
      </p:sp>
      <p:sp>
        <p:nvSpPr>
          <p:cNvPr id="3" name="Subtitle 2"/>
          <p:cNvSpPr>
            <a:spLocks noGrp="1"/>
          </p:cNvSpPr>
          <p:nvPr>
            <p:ph type="subTitle" idx="1"/>
          </p:nvPr>
        </p:nvSpPr>
        <p:spPr>
          <a:xfrm>
            <a:off x="1524000" y="4523590"/>
            <a:ext cx="9144000" cy="1276469"/>
          </a:xfrm>
        </p:spPr>
        <p:txBody>
          <a:bodyPr>
            <a:normAutofit lnSpcReduction="10000"/>
          </a:bodyPr>
          <a:lstStyle/>
          <a:p>
            <a:pPr algn="l"/>
            <a:endParaRPr lang="en-US" dirty="0"/>
          </a:p>
          <a:p>
            <a:pPr algn="l"/>
            <a:endParaRPr lang="en-US" dirty="0"/>
          </a:p>
          <a:p>
            <a:pPr algn="l"/>
            <a:r>
              <a:rPr lang="en-US" dirty="0"/>
              <a:t>Eric Pogue</a:t>
            </a:r>
          </a:p>
        </p:txBody>
      </p:sp>
    </p:spTree>
    <p:extLst>
      <p:ext uri="{BB962C8B-B14F-4D97-AF65-F5344CB8AC3E}">
        <p14:creationId xmlns:p14="http://schemas.microsoft.com/office/powerpoint/2010/main" val="3388933671"/>
      </p:ext>
    </p:extLst>
  </p:cSld>
  <p:clrMapOvr>
    <a:masterClrMapping/>
  </p:clrMapOvr>
  <mc:AlternateContent xmlns:mc="http://schemas.openxmlformats.org/markup-compatibility/2006" xmlns:p14="http://schemas.microsoft.com/office/powerpoint/2010/main">
    <mc:Choice Requires="p14">
      <p:transition spd="slow" p14:dur="2000" advTm="6840"/>
    </mc:Choice>
    <mc:Fallback xmlns="">
      <p:transition spd="slow" advTm="684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Topics</a:t>
            </a:r>
            <a:endParaRPr lang="en-US" sz="3600" b="1" i="1" u="sng" dirty="0"/>
          </a:p>
        </p:txBody>
      </p:sp>
      <p:sp>
        <p:nvSpPr>
          <p:cNvPr id="3" name="Content Placeholder 2"/>
          <p:cNvSpPr>
            <a:spLocks noGrp="1"/>
          </p:cNvSpPr>
          <p:nvPr>
            <p:ph idx="1"/>
          </p:nvPr>
        </p:nvSpPr>
        <p:spPr>
          <a:xfrm>
            <a:off x="838200" y="1159336"/>
            <a:ext cx="10718950" cy="5463343"/>
          </a:xfrm>
        </p:spPr>
        <p:txBody>
          <a:bodyPr>
            <a:normAutofit/>
          </a:bodyPr>
          <a:lstStyle/>
          <a:p>
            <a:pPr marL="457200" indent="-457200">
              <a:buFont typeface="+mj-lt"/>
              <a:buAutoNum type="arabicPeriod"/>
            </a:pPr>
            <a:r>
              <a:rPr lang="en-US" sz="2000" dirty="0"/>
              <a:t>Review Concepts, Practices, </a:t>
            </a:r>
            <a:r>
              <a:rPr lang="en-US" sz="2000" u="sng" dirty="0"/>
              <a:t>Patterns</a:t>
            </a:r>
            <a:r>
              <a:rPr lang="en-US" sz="2000" dirty="0"/>
              <a:t>, and Principles</a:t>
            </a:r>
          </a:p>
          <a:p>
            <a:pPr marL="457200" indent="-457200">
              <a:buFont typeface="+mj-lt"/>
              <a:buAutoNum type="arabicPeriod"/>
            </a:pPr>
            <a:r>
              <a:rPr lang="en-US" sz="2000" dirty="0"/>
              <a:t>Defined Design Patterns </a:t>
            </a:r>
          </a:p>
          <a:p>
            <a:pPr marL="457200" indent="-457200">
              <a:buFont typeface="+mj-lt"/>
              <a:buAutoNum type="arabicPeriod"/>
            </a:pPr>
            <a:r>
              <a:rPr lang="en-US" sz="2000" dirty="0"/>
              <a:t>Identify Singleton Pattern</a:t>
            </a:r>
          </a:p>
          <a:p>
            <a:pPr marL="457200" indent="-457200">
              <a:buFont typeface="+mj-lt"/>
              <a:buAutoNum type="arabicPeriod"/>
            </a:pPr>
            <a:r>
              <a:rPr lang="en-US" sz="2000" dirty="0"/>
              <a:t>Identify Factory Pattern</a:t>
            </a:r>
          </a:p>
          <a:p>
            <a:pPr marL="457200" indent="-457200">
              <a:buFont typeface="+mj-lt"/>
              <a:buAutoNum type="arabicPeriod"/>
            </a:pPr>
            <a:r>
              <a:rPr lang="en-US" sz="2000" dirty="0"/>
              <a:t>Identify Delegation Pattern</a:t>
            </a:r>
          </a:p>
          <a:p>
            <a:pPr marL="457200" indent="-457200">
              <a:buFont typeface="+mj-lt"/>
              <a:buAutoNum type="arabicPeriod"/>
            </a:pPr>
            <a:r>
              <a:rPr lang="en-US" sz="2000" dirty="0"/>
              <a:t>Identify Model-View-Controller Pattern</a:t>
            </a:r>
          </a:p>
          <a:p>
            <a:pPr marL="457200" indent="-457200">
              <a:buFont typeface="+mj-lt"/>
              <a:buAutoNum type="arabicPeriod"/>
            </a:pPr>
            <a:r>
              <a:rPr lang="en-US" sz="2000" dirty="0"/>
              <a:t>Recap</a:t>
            </a:r>
          </a:p>
        </p:txBody>
      </p:sp>
    </p:spTree>
    <p:extLst>
      <p:ext uri="{BB962C8B-B14F-4D97-AF65-F5344CB8AC3E}">
        <p14:creationId xmlns:p14="http://schemas.microsoft.com/office/powerpoint/2010/main" val="2808992768"/>
      </p:ext>
    </p:extLst>
  </p:cSld>
  <p:clrMapOvr>
    <a:masterClrMapping/>
  </p:clrMapOvr>
  <mc:AlternateContent xmlns:mc="http://schemas.openxmlformats.org/markup-compatibility/2006" xmlns:p14="http://schemas.microsoft.com/office/powerpoint/2010/main">
    <mc:Choice Requires="p14">
      <p:transition spd="slow" p14:dur="2000" advTm="57691"/>
    </mc:Choice>
    <mc:Fallback xmlns="">
      <p:transition spd="slow" advTm="5769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1"/>
            <a:ext cx="9144000" cy="3078499"/>
          </a:xfrm>
        </p:spPr>
        <p:txBody>
          <a:bodyPr>
            <a:normAutofit/>
          </a:bodyPr>
          <a:lstStyle/>
          <a:p>
            <a:r>
              <a:rPr lang="en-US" sz="4800" dirty="0"/>
              <a:t>Object-Oriented Programming Patterns</a:t>
            </a:r>
          </a:p>
        </p:txBody>
      </p:sp>
      <p:sp>
        <p:nvSpPr>
          <p:cNvPr id="3" name="Subtitle 2"/>
          <p:cNvSpPr>
            <a:spLocks noGrp="1"/>
          </p:cNvSpPr>
          <p:nvPr>
            <p:ph type="subTitle" idx="1"/>
          </p:nvPr>
        </p:nvSpPr>
        <p:spPr>
          <a:xfrm>
            <a:off x="1524000" y="4523590"/>
            <a:ext cx="9144000" cy="1276469"/>
          </a:xfrm>
        </p:spPr>
        <p:txBody>
          <a:bodyPr>
            <a:normAutofit lnSpcReduction="10000"/>
          </a:bodyPr>
          <a:lstStyle/>
          <a:p>
            <a:pPr algn="l"/>
            <a:endParaRPr lang="en-US" dirty="0"/>
          </a:p>
          <a:p>
            <a:pPr algn="l"/>
            <a:endParaRPr lang="en-US" dirty="0"/>
          </a:p>
          <a:p>
            <a:pPr algn="l"/>
            <a:r>
              <a:rPr lang="en-US" dirty="0"/>
              <a:t>Eric Pogue</a:t>
            </a:r>
          </a:p>
        </p:txBody>
      </p:sp>
    </p:spTree>
    <p:extLst>
      <p:ext uri="{BB962C8B-B14F-4D97-AF65-F5344CB8AC3E}">
        <p14:creationId xmlns:p14="http://schemas.microsoft.com/office/powerpoint/2010/main" val="2137860637"/>
      </p:ext>
    </p:extLst>
  </p:cSld>
  <p:clrMapOvr>
    <a:masterClrMapping/>
  </p:clrMapOvr>
  <mc:AlternateContent xmlns:mc="http://schemas.openxmlformats.org/markup-compatibility/2006" xmlns:p14="http://schemas.microsoft.com/office/powerpoint/2010/main">
    <mc:Choice Requires="p14">
      <p:transition spd="slow" p14:dur="2000" advTm="6840"/>
    </mc:Choice>
    <mc:Fallback xmlns="">
      <p:transition spd="slow" advTm="684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Topics</a:t>
            </a:r>
            <a:endParaRPr lang="en-US" sz="3600" b="1" i="1" u="sng" dirty="0"/>
          </a:p>
        </p:txBody>
      </p:sp>
      <p:sp>
        <p:nvSpPr>
          <p:cNvPr id="3" name="Content Placeholder 2"/>
          <p:cNvSpPr>
            <a:spLocks noGrp="1"/>
          </p:cNvSpPr>
          <p:nvPr>
            <p:ph idx="1"/>
          </p:nvPr>
        </p:nvSpPr>
        <p:spPr>
          <a:xfrm>
            <a:off x="838200" y="1159336"/>
            <a:ext cx="10718950" cy="5463343"/>
          </a:xfrm>
        </p:spPr>
        <p:txBody>
          <a:bodyPr>
            <a:normAutofit/>
          </a:bodyPr>
          <a:lstStyle/>
          <a:p>
            <a:pPr marL="457200" indent="-457200">
              <a:buFont typeface="+mj-lt"/>
              <a:buAutoNum type="arabicPeriod"/>
            </a:pPr>
            <a:r>
              <a:rPr lang="en-US" sz="2000" dirty="0"/>
              <a:t>Review Concepts, Practices, </a:t>
            </a:r>
            <a:r>
              <a:rPr lang="en-US" sz="2000" u="sng" dirty="0"/>
              <a:t>Patterns</a:t>
            </a:r>
            <a:r>
              <a:rPr lang="en-US" sz="2000" dirty="0"/>
              <a:t>, and Principles</a:t>
            </a:r>
          </a:p>
          <a:p>
            <a:pPr marL="457200" indent="-457200">
              <a:buFont typeface="+mj-lt"/>
              <a:buAutoNum type="arabicPeriod"/>
            </a:pPr>
            <a:r>
              <a:rPr lang="en-US" sz="2000" dirty="0"/>
              <a:t>Defined Design Patterns </a:t>
            </a:r>
          </a:p>
          <a:p>
            <a:pPr marL="457200" indent="-457200">
              <a:buFont typeface="+mj-lt"/>
              <a:buAutoNum type="arabicPeriod"/>
            </a:pPr>
            <a:r>
              <a:rPr lang="en-US" sz="2000" dirty="0"/>
              <a:t>Identify Singleton Pattern</a:t>
            </a:r>
          </a:p>
          <a:p>
            <a:pPr marL="457200" indent="-457200">
              <a:buFont typeface="+mj-lt"/>
              <a:buAutoNum type="arabicPeriod"/>
            </a:pPr>
            <a:r>
              <a:rPr lang="en-US" sz="2000" dirty="0"/>
              <a:t>Identify Factory Pattern</a:t>
            </a:r>
          </a:p>
          <a:p>
            <a:pPr marL="457200" indent="-457200">
              <a:buFont typeface="+mj-lt"/>
              <a:buAutoNum type="arabicPeriod"/>
            </a:pPr>
            <a:r>
              <a:rPr lang="en-US" sz="2000" dirty="0"/>
              <a:t>Identify Delegation Pattern</a:t>
            </a:r>
          </a:p>
          <a:p>
            <a:pPr marL="457200" indent="-457200">
              <a:buFont typeface="+mj-lt"/>
              <a:buAutoNum type="arabicPeriod"/>
            </a:pPr>
            <a:r>
              <a:rPr lang="en-US" sz="2000" dirty="0"/>
              <a:t>Identify Model-View-Controller Pattern</a:t>
            </a:r>
          </a:p>
          <a:p>
            <a:pPr marL="457200" indent="-457200">
              <a:buFont typeface="+mj-lt"/>
              <a:buAutoNum type="arabicPeriod"/>
            </a:pPr>
            <a:r>
              <a:rPr lang="en-US" sz="2000" dirty="0"/>
              <a:t>Recap</a:t>
            </a:r>
          </a:p>
        </p:txBody>
      </p:sp>
    </p:spTree>
    <p:extLst>
      <p:ext uri="{BB962C8B-B14F-4D97-AF65-F5344CB8AC3E}">
        <p14:creationId xmlns:p14="http://schemas.microsoft.com/office/powerpoint/2010/main" val="1072399538"/>
      </p:ext>
    </p:extLst>
  </p:cSld>
  <p:clrMapOvr>
    <a:masterClrMapping/>
  </p:clrMapOvr>
  <mc:AlternateContent xmlns:mc="http://schemas.openxmlformats.org/markup-compatibility/2006" xmlns:p14="http://schemas.microsoft.com/office/powerpoint/2010/main">
    <mc:Choice Requires="p14">
      <p:transition spd="slow" p14:dur="2000" advTm="57691"/>
    </mc:Choice>
    <mc:Fallback xmlns="">
      <p:transition spd="slow" advTm="5769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Object-Oriented Programming </a:t>
            </a:r>
            <a:r>
              <a:rPr lang="en-US" sz="3600" dirty="0">
                <a:hlinkClick r:id="rId3"/>
              </a:rPr>
              <a:t>[link]</a:t>
            </a:r>
            <a:endParaRPr lang="en-US" sz="3600" dirty="0"/>
          </a:p>
        </p:txBody>
      </p:sp>
      <p:sp>
        <p:nvSpPr>
          <p:cNvPr id="3" name="Content Placeholder 2"/>
          <p:cNvSpPr>
            <a:spLocks noGrp="1"/>
          </p:cNvSpPr>
          <p:nvPr>
            <p:ph idx="1"/>
          </p:nvPr>
        </p:nvSpPr>
        <p:spPr>
          <a:xfrm>
            <a:off x="838200" y="1122398"/>
            <a:ext cx="10622974" cy="4094402"/>
          </a:xfrm>
        </p:spPr>
        <p:txBody>
          <a:bodyPr>
            <a:normAutofit/>
          </a:bodyPr>
          <a:lstStyle/>
          <a:p>
            <a:pPr>
              <a:spcBef>
                <a:spcPts val="1800"/>
              </a:spcBef>
              <a:buFont typeface="Wingdings" panose="05000000000000000000" pitchFamily="2" charset="2"/>
              <a:buChar char="§"/>
            </a:pPr>
            <a:r>
              <a:rPr lang="en-US" sz="2000" u="sng" dirty="0"/>
              <a:t>Concepts</a:t>
            </a:r>
            <a:r>
              <a:rPr lang="en-US" sz="2000" dirty="0"/>
              <a:t> – powerful features that are indispensable to modern software development</a:t>
            </a:r>
          </a:p>
          <a:p>
            <a:pPr>
              <a:spcBef>
                <a:spcPts val="1800"/>
              </a:spcBef>
              <a:buFont typeface="Wingdings" panose="05000000000000000000" pitchFamily="2" charset="2"/>
              <a:buChar char="§"/>
            </a:pPr>
            <a:r>
              <a:rPr lang="en-US" sz="2000" u="sng" dirty="0"/>
              <a:t>Practices</a:t>
            </a:r>
            <a:r>
              <a:rPr lang="en-US" sz="2000" dirty="0"/>
              <a:t> – everyday activities that software developers perform in order to delivery quality products utilizing key Concepts</a:t>
            </a:r>
          </a:p>
          <a:p>
            <a:pPr>
              <a:spcBef>
                <a:spcPts val="1800"/>
              </a:spcBef>
              <a:buFont typeface="Wingdings" panose="05000000000000000000" pitchFamily="2" charset="2"/>
              <a:buChar char="§"/>
            </a:pPr>
            <a:r>
              <a:rPr lang="en-US" sz="2000" u="sng" dirty="0"/>
              <a:t>Patterns</a:t>
            </a:r>
            <a:r>
              <a:rPr lang="en-US" sz="2000" dirty="0"/>
              <a:t> – tried-and-true templates for forging powerful relationships between classes</a:t>
            </a:r>
          </a:p>
          <a:p>
            <a:pPr>
              <a:spcBef>
                <a:spcPts val="1800"/>
              </a:spcBef>
              <a:buFont typeface="Wingdings" panose="05000000000000000000" pitchFamily="2" charset="2"/>
              <a:buChar char="§"/>
            </a:pPr>
            <a:r>
              <a:rPr lang="en-US" sz="2000" u="sng" dirty="0"/>
              <a:t>Principles</a:t>
            </a:r>
            <a:r>
              <a:rPr lang="en-US" sz="2000" dirty="0"/>
              <a:t> – guidelines that help you determine what classes are needed and how they should work together </a:t>
            </a:r>
          </a:p>
          <a:p>
            <a:pPr marL="0" indent="0">
              <a:buNone/>
            </a:pPr>
            <a:endParaRPr lang="en-US" sz="2000" dirty="0"/>
          </a:p>
        </p:txBody>
      </p:sp>
    </p:spTree>
    <p:extLst>
      <p:ext uri="{BB962C8B-B14F-4D97-AF65-F5344CB8AC3E}">
        <p14:creationId xmlns:p14="http://schemas.microsoft.com/office/powerpoint/2010/main" val="567207114"/>
      </p:ext>
    </p:extLst>
  </p:cSld>
  <p:clrMapOvr>
    <a:masterClrMapping/>
  </p:clrMapOvr>
  <mc:AlternateContent xmlns:mc="http://schemas.openxmlformats.org/markup-compatibility/2006" xmlns:p14="http://schemas.microsoft.com/office/powerpoint/2010/main">
    <mc:Choice Requires="p14">
      <p:transition spd="slow" p14:dur="2000" advTm="85120"/>
    </mc:Choice>
    <mc:Fallback xmlns="">
      <p:transition spd="slow" advTm="8512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Object-Oriented Design </a:t>
            </a:r>
            <a:r>
              <a:rPr lang="en-US" sz="3600" u="sng" dirty="0"/>
              <a:t>Patterns</a:t>
            </a:r>
            <a:r>
              <a:rPr lang="en-US" sz="3600" dirty="0"/>
              <a:t> </a:t>
            </a:r>
          </a:p>
        </p:txBody>
      </p:sp>
      <p:sp>
        <p:nvSpPr>
          <p:cNvPr id="3" name="Content Placeholder 2"/>
          <p:cNvSpPr>
            <a:spLocks noGrp="1"/>
          </p:cNvSpPr>
          <p:nvPr>
            <p:ph idx="1"/>
          </p:nvPr>
        </p:nvSpPr>
        <p:spPr/>
        <p:txBody>
          <a:bodyPr/>
          <a:lstStyle/>
          <a:p>
            <a:pPr marL="0" indent="0">
              <a:buNone/>
            </a:pPr>
            <a:r>
              <a:rPr lang="en-US" sz="2000" u="sng" dirty="0"/>
              <a:t>Definition</a:t>
            </a:r>
            <a:r>
              <a:rPr lang="en-US" sz="2000" dirty="0"/>
              <a:t>: A software design pattern is a commonly repeated approach to constructing software. These approaches are commonly repeated because they consistently produce quality results.</a:t>
            </a:r>
          </a:p>
          <a:p>
            <a:pPr marL="0" indent="0">
              <a:buNone/>
            </a:pPr>
            <a:r>
              <a:rPr lang="en-US" sz="2000" dirty="0"/>
              <a:t>Common Patterns Include:</a:t>
            </a:r>
          </a:p>
          <a:p>
            <a:r>
              <a:rPr lang="en-US" sz="2000" dirty="0"/>
              <a:t>Singleton</a:t>
            </a:r>
          </a:p>
          <a:p>
            <a:r>
              <a:rPr lang="en-US" sz="2000" dirty="0"/>
              <a:t>Factory</a:t>
            </a:r>
          </a:p>
          <a:p>
            <a:r>
              <a:rPr lang="en-US" sz="2000" dirty="0"/>
              <a:t>Delegation</a:t>
            </a:r>
          </a:p>
          <a:p>
            <a:r>
              <a:rPr lang="en-US" sz="2000" dirty="0"/>
              <a:t>Model-View-Controller</a:t>
            </a:r>
          </a:p>
          <a:p>
            <a:r>
              <a:rPr lang="en-US" sz="2000" dirty="0"/>
              <a:t>Others… 20+ total in “Design Patterns” book</a:t>
            </a:r>
          </a:p>
          <a:p>
            <a:endParaRPr lang="en-US" sz="2000" dirty="0"/>
          </a:p>
          <a:p>
            <a:pPr marL="0" indent="0">
              <a:buNone/>
            </a:pPr>
            <a:endParaRPr lang="en-US" dirty="0"/>
          </a:p>
        </p:txBody>
      </p:sp>
      <p:pic>
        <p:nvPicPr>
          <p:cNvPr id="4" name="Picture 3"/>
          <p:cNvPicPr>
            <a:picLocks noChangeAspect="1"/>
          </p:cNvPicPr>
          <p:nvPr/>
        </p:nvPicPr>
        <p:blipFill>
          <a:blip r:embed="rId3"/>
          <a:stretch>
            <a:fillRect/>
          </a:stretch>
        </p:blipFill>
        <p:spPr>
          <a:xfrm>
            <a:off x="8472655" y="3086004"/>
            <a:ext cx="2466223" cy="3225896"/>
          </a:xfrm>
          <a:prstGeom prst="rect">
            <a:avLst/>
          </a:prstGeom>
        </p:spPr>
      </p:pic>
    </p:spTree>
    <p:extLst>
      <p:ext uri="{BB962C8B-B14F-4D97-AF65-F5344CB8AC3E}">
        <p14:creationId xmlns:p14="http://schemas.microsoft.com/office/powerpoint/2010/main" val="153413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Singleton Design Pattern</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Singleton Pattern</a:t>
            </a:r>
            <a:r>
              <a:rPr lang="en-US" sz="2000" dirty="0"/>
              <a:t>: Utilized to make sure that only one instance of a class is in existence. </a:t>
            </a:r>
          </a:p>
          <a:p>
            <a:pPr marL="0" indent="0">
              <a:buNone/>
            </a:pPr>
            <a:r>
              <a:rPr lang="en-US" sz="2000" dirty="0"/>
              <a:t>An example would include an application log files that needs to be synchronized across threads. </a:t>
            </a:r>
            <a:r>
              <a:rPr lang="en-US" sz="2000" dirty="0">
                <a:hlinkClick r:id="rId3"/>
              </a:rPr>
              <a:t>[link]</a:t>
            </a:r>
            <a:endParaRPr lang="en-US" sz="2000" dirty="0"/>
          </a:p>
        </p:txBody>
      </p:sp>
      <p:pic>
        <p:nvPicPr>
          <p:cNvPr id="4" name="Picture 3"/>
          <p:cNvPicPr>
            <a:picLocks noChangeAspect="1"/>
          </p:cNvPicPr>
          <p:nvPr/>
        </p:nvPicPr>
        <p:blipFill>
          <a:blip r:embed="rId4"/>
          <a:stretch>
            <a:fillRect/>
          </a:stretch>
        </p:blipFill>
        <p:spPr>
          <a:xfrm>
            <a:off x="7298199" y="1825625"/>
            <a:ext cx="4114800" cy="2877886"/>
          </a:xfrm>
          <a:prstGeom prst="rect">
            <a:avLst/>
          </a:prstGeom>
        </p:spPr>
      </p:pic>
    </p:spTree>
    <p:extLst>
      <p:ext uri="{BB962C8B-B14F-4D97-AF65-F5344CB8AC3E}">
        <p14:creationId xmlns:p14="http://schemas.microsoft.com/office/powerpoint/2010/main" val="1662649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Factory Design Pattern</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u="sng" dirty="0"/>
              <a:t>Factory Pattern</a:t>
            </a:r>
            <a:r>
              <a:rPr lang="en-US" sz="2000" dirty="0"/>
              <a:t>: Utilized to create an object without exposing how it is created. </a:t>
            </a:r>
            <a:r>
              <a:rPr lang="en-US" sz="2000" dirty="0">
                <a:hlinkClick r:id="rId3"/>
              </a:rPr>
              <a:t>[link]</a:t>
            </a:r>
            <a:endParaRPr lang="en-US" sz="2000" dirty="0"/>
          </a:p>
        </p:txBody>
      </p:sp>
      <p:pic>
        <p:nvPicPr>
          <p:cNvPr id="6" name="Picture 5"/>
          <p:cNvPicPr>
            <a:picLocks noChangeAspect="1"/>
          </p:cNvPicPr>
          <p:nvPr/>
        </p:nvPicPr>
        <p:blipFill>
          <a:blip r:embed="rId4"/>
          <a:stretch>
            <a:fillRect/>
          </a:stretch>
        </p:blipFill>
        <p:spPr>
          <a:xfrm>
            <a:off x="7360781" y="56574"/>
            <a:ext cx="4114800" cy="6801426"/>
          </a:xfrm>
          <a:prstGeom prst="rect">
            <a:avLst/>
          </a:prstGeom>
        </p:spPr>
      </p:pic>
    </p:spTree>
    <p:extLst>
      <p:ext uri="{BB962C8B-B14F-4D97-AF65-F5344CB8AC3E}">
        <p14:creationId xmlns:p14="http://schemas.microsoft.com/office/powerpoint/2010/main" val="3334786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239719" cy="1325563"/>
          </a:xfrm>
        </p:spPr>
        <p:txBody>
          <a:bodyPr>
            <a:normAutofit/>
          </a:bodyPr>
          <a:lstStyle/>
          <a:p>
            <a:r>
              <a:rPr lang="en-US" sz="3600" dirty="0"/>
              <a:t>Delegation Design Pattern</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u="sng" dirty="0"/>
              <a:t>Delegation Pattern</a:t>
            </a:r>
            <a:r>
              <a:rPr lang="en-US" sz="2000" dirty="0"/>
              <a:t>: In delegation, an object handles a request by delegating to a second object (the delegate). </a:t>
            </a:r>
            <a:r>
              <a:rPr lang="en-US" sz="2000" dirty="0">
                <a:hlinkClick r:id="rId3"/>
              </a:rPr>
              <a:t>[link]</a:t>
            </a:r>
            <a:endParaRPr lang="en-US" sz="2000" dirty="0"/>
          </a:p>
          <a:p>
            <a:pPr marL="0" indent="0">
              <a:buNone/>
            </a:pPr>
            <a:endParaRPr lang="en-US" sz="2000" dirty="0"/>
          </a:p>
          <a:p>
            <a:pPr marL="0" indent="0">
              <a:buNone/>
            </a:pPr>
            <a:r>
              <a:rPr lang="en-US" sz="2000" dirty="0"/>
              <a:t>“Delegation is a way to make composition as powerful for reuse as inheritance” - Grady </a:t>
            </a:r>
            <a:r>
              <a:rPr lang="en-US" sz="2000" dirty="0" err="1"/>
              <a:t>Booch</a:t>
            </a:r>
            <a:endParaRPr lang="en-US" sz="2000" dirty="0"/>
          </a:p>
        </p:txBody>
      </p:sp>
      <p:pic>
        <p:nvPicPr>
          <p:cNvPr id="4" name="Picture 3"/>
          <p:cNvPicPr>
            <a:picLocks noChangeAspect="1"/>
          </p:cNvPicPr>
          <p:nvPr/>
        </p:nvPicPr>
        <p:blipFill>
          <a:blip r:embed="rId4"/>
          <a:stretch>
            <a:fillRect/>
          </a:stretch>
        </p:blipFill>
        <p:spPr>
          <a:xfrm>
            <a:off x="7371806" y="1690688"/>
            <a:ext cx="4114800" cy="2725225"/>
          </a:xfrm>
          <a:prstGeom prst="rect">
            <a:avLst/>
          </a:prstGeom>
        </p:spPr>
      </p:pic>
    </p:spTree>
    <p:extLst>
      <p:ext uri="{BB962C8B-B14F-4D97-AF65-F5344CB8AC3E}">
        <p14:creationId xmlns:p14="http://schemas.microsoft.com/office/powerpoint/2010/main" val="2702964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371806" y="1690688"/>
            <a:ext cx="4472016" cy="3763814"/>
          </a:xfrm>
          <a:prstGeom prst="rect">
            <a:avLst/>
          </a:prstGeom>
        </p:spPr>
      </p:pic>
      <p:sp>
        <p:nvSpPr>
          <p:cNvPr id="2" name="Title 1"/>
          <p:cNvSpPr>
            <a:spLocks noGrp="1"/>
          </p:cNvSpPr>
          <p:nvPr>
            <p:ph type="title"/>
          </p:nvPr>
        </p:nvSpPr>
        <p:spPr>
          <a:xfrm>
            <a:off x="838200" y="365125"/>
            <a:ext cx="6239719" cy="1325563"/>
          </a:xfrm>
        </p:spPr>
        <p:txBody>
          <a:bodyPr>
            <a:normAutofit/>
          </a:bodyPr>
          <a:lstStyle/>
          <a:p>
            <a:r>
              <a:rPr lang="en-US" sz="3600" dirty="0"/>
              <a:t>Model-View-Controller</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u="sng" dirty="0"/>
              <a:t>Model-View-Controller (MVC)</a:t>
            </a:r>
            <a:r>
              <a:rPr lang="en-US" sz="2000" dirty="0"/>
              <a:t>: MVC is an important pattern, will be a primary focus of this course, and will be an important pattern for you to master in your career.</a:t>
            </a:r>
          </a:p>
          <a:p>
            <a:pPr marL="0" indent="0">
              <a:buNone/>
            </a:pPr>
            <a:r>
              <a:rPr lang="en-US" sz="2000" dirty="0"/>
              <a:t>Segregation of our Model (data) from our View (user interface) is necessary to effectively develop, enhance,  and maintain modern software.</a:t>
            </a:r>
          </a:p>
        </p:txBody>
      </p:sp>
    </p:spTree>
    <p:extLst>
      <p:ext uri="{BB962C8B-B14F-4D97-AF65-F5344CB8AC3E}">
        <p14:creationId xmlns:p14="http://schemas.microsoft.com/office/powerpoint/2010/main" val="1428093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93087"/>
          </a:xfrm>
        </p:spPr>
        <p:txBody>
          <a:bodyPr>
            <a:normAutofit/>
          </a:bodyPr>
          <a:lstStyle/>
          <a:p>
            <a:r>
              <a:rPr lang="en-US" sz="3600" dirty="0"/>
              <a:t>Recap </a:t>
            </a:r>
          </a:p>
        </p:txBody>
      </p:sp>
      <p:sp>
        <p:nvSpPr>
          <p:cNvPr id="3" name="Content Placeholder 2"/>
          <p:cNvSpPr>
            <a:spLocks noGrp="1"/>
          </p:cNvSpPr>
          <p:nvPr>
            <p:ph idx="1"/>
          </p:nvPr>
        </p:nvSpPr>
        <p:spPr>
          <a:xfrm>
            <a:off x="838200" y="1558212"/>
            <a:ext cx="10515600" cy="4618751"/>
          </a:xfrm>
        </p:spPr>
        <p:txBody>
          <a:bodyPr>
            <a:normAutofit/>
          </a:bodyPr>
          <a:lstStyle/>
          <a:p>
            <a:pPr marL="0" indent="0">
              <a:buNone/>
            </a:pPr>
            <a:r>
              <a:rPr lang="en-US" sz="2000" dirty="0"/>
              <a:t>“Each Pattern describes a problem which occurs over and over in our environment, and then describes the core of the solution to that problem, in such a way that you can used the solution a million times over, without ever doing it the same way twice.” –Christopher Alexander (Architect)</a:t>
            </a:r>
          </a:p>
          <a:p>
            <a:pPr marL="0" indent="0">
              <a:spcBef>
                <a:spcPts val="1800"/>
              </a:spcBef>
              <a:buNone/>
            </a:pPr>
            <a:r>
              <a:rPr lang="en-US" sz="2000" dirty="0"/>
              <a:t>“Design Patterns: Elements of Reusable Object-Oriented Software” – THE Book</a:t>
            </a:r>
          </a:p>
          <a:p>
            <a:pPr marL="0" indent="0">
              <a:spcBef>
                <a:spcPts val="1800"/>
              </a:spcBef>
              <a:buNone/>
            </a:pPr>
            <a:r>
              <a:rPr lang="en-US" sz="2000" dirty="0"/>
              <a:t>Common Patterns Include:</a:t>
            </a:r>
          </a:p>
          <a:p>
            <a:pPr>
              <a:spcBef>
                <a:spcPts val="1200"/>
              </a:spcBef>
            </a:pPr>
            <a:r>
              <a:rPr lang="en-US" sz="2000" dirty="0"/>
              <a:t>Singleton</a:t>
            </a:r>
          </a:p>
          <a:p>
            <a:pPr>
              <a:spcBef>
                <a:spcPts val="1200"/>
              </a:spcBef>
            </a:pPr>
            <a:r>
              <a:rPr lang="en-US" sz="2000" dirty="0"/>
              <a:t>Factory</a:t>
            </a:r>
          </a:p>
          <a:p>
            <a:pPr>
              <a:spcBef>
                <a:spcPts val="1200"/>
              </a:spcBef>
            </a:pPr>
            <a:r>
              <a:rPr lang="en-US" sz="2000" dirty="0"/>
              <a:t>Delegation</a:t>
            </a:r>
          </a:p>
          <a:p>
            <a:pPr>
              <a:spcBef>
                <a:spcPts val="1200"/>
              </a:spcBef>
            </a:pPr>
            <a:r>
              <a:rPr lang="en-US" sz="2000" dirty="0"/>
              <a:t>Model-View-Controller</a:t>
            </a:r>
          </a:p>
          <a:p>
            <a:pPr>
              <a:spcBef>
                <a:spcPts val="1200"/>
              </a:spcBef>
            </a:pPr>
            <a:r>
              <a:rPr lang="en-US" sz="2000" dirty="0"/>
              <a:t>Others</a:t>
            </a:r>
          </a:p>
          <a:p>
            <a:pPr marL="285750" indent="-285750">
              <a:spcBef>
                <a:spcPts val="1800"/>
              </a:spcBef>
              <a:buFont typeface="Wingdings" panose="05000000000000000000" pitchFamily="2" charset="2"/>
              <a:buChar char="§"/>
            </a:pPr>
            <a:endParaRPr lang="en-US" sz="2000" dirty="0"/>
          </a:p>
          <a:p>
            <a:pPr marL="285750" indent="-285750">
              <a:spcBef>
                <a:spcPts val="1800"/>
              </a:spcBef>
              <a:buFont typeface="Wingdings" panose="05000000000000000000" pitchFamily="2" charset="2"/>
              <a:buChar char="§"/>
            </a:pPr>
            <a:endParaRPr lang="en-US" sz="2000" dirty="0"/>
          </a:p>
        </p:txBody>
      </p:sp>
    </p:spTree>
    <p:extLst>
      <p:ext uri="{BB962C8B-B14F-4D97-AF65-F5344CB8AC3E}">
        <p14:creationId xmlns:p14="http://schemas.microsoft.com/office/powerpoint/2010/main" val="3702787759"/>
      </p:ext>
    </p:extLst>
  </p:cSld>
  <p:clrMapOvr>
    <a:masterClrMapping/>
  </p:clrMapOvr>
  <mc:AlternateContent xmlns:mc="http://schemas.openxmlformats.org/markup-compatibility/2006" xmlns:p14="http://schemas.microsoft.com/office/powerpoint/2010/main">
    <mc:Choice Requires="p14">
      <p:transition spd="slow" p14:dur="2000" advTm="48409"/>
    </mc:Choice>
    <mc:Fallback xmlns="">
      <p:transition spd="slow" advTm="48409"/>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7FD8B20-B89A-4B23-9329-175195DD4D8A}">
  <ds:schemaRefs>
    <ds:schemaRef ds:uri="http://schemas.microsoft.com/sharepoint/v3/contenttype/forms"/>
  </ds:schemaRefs>
</ds:datastoreItem>
</file>

<file path=customXml/itemProps3.xml><?xml version="1.0" encoding="utf-8"?>
<ds:datastoreItem xmlns:ds="http://schemas.openxmlformats.org/officeDocument/2006/customXml" ds:itemID="{3473EA1A-2744-48E8-B2A3-4F89C0FC849C}">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6190</TotalTime>
  <Words>959</Words>
  <Application>Microsoft Office PowerPoint</Application>
  <PresentationFormat>Widescreen</PresentationFormat>
  <Paragraphs>112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Object-Oriented Programming Patterns</vt:lpstr>
      <vt:lpstr>Topics</vt:lpstr>
      <vt:lpstr>Object-Oriented Programming [link]</vt:lpstr>
      <vt:lpstr>Object-Oriented Design Patterns </vt:lpstr>
      <vt:lpstr>Singleton Design Pattern</vt:lpstr>
      <vt:lpstr>Factory Design Pattern</vt:lpstr>
      <vt:lpstr>Delegation Design Pattern</vt:lpstr>
      <vt:lpstr>Model-View-Controller</vt:lpstr>
      <vt:lpstr>Recap </vt:lpstr>
      <vt:lpstr>Topics</vt:lpstr>
      <vt:lpstr>Object-Oriented Programming Patterns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258</cp:revision>
  <cp:lastPrinted>2017-03-18T17:25:45Z</cp:lastPrinted>
  <dcterms:created xsi:type="dcterms:W3CDTF">2016-08-15T18:20:40Z</dcterms:created>
  <dcterms:modified xsi:type="dcterms:W3CDTF">2018-03-06T17:28:53Z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