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30" r:id="rId5"/>
    <p:sldId id="289" r:id="rId6"/>
    <p:sldId id="338" r:id="rId7"/>
    <p:sldId id="361" r:id="rId8"/>
    <p:sldId id="369" r:id="rId9"/>
    <p:sldId id="362" r:id="rId10"/>
    <p:sldId id="370" r:id="rId11"/>
    <p:sldId id="363" r:id="rId12"/>
    <p:sldId id="367" r:id="rId13"/>
    <p:sldId id="364" r:id="rId14"/>
    <p:sldId id="365" r:id="rId15"/>
    <p:sldId id="368" r:id="rId16"/>
    <p:sldId id="372" r:id="rId17"/>
    <p:sldId id="371"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6448" autoAdjust="0"/>
  </p:normalViewPr>
  <p:slideViewPr>
    <p:cSldViewPr snapToGrid="0">
      <p:cViewPr varScale="1">
        <p:scale>
          <a:sx n="122" d="100"/>
          <a:sy n="122" d="100"/>
        </p:scale>
        <p:origin x="5112" y="108"/>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3/14/2018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example a Manager class should  not have to behave differently depending on if a what type of workers. </a:t>
            </a:r>
          </a:p>
          <a:p>
            <a:r>
              <a:rPr lang="en-US" sz="1000" dirty="0"/>
              <a:t>One way to comply with Dependency Inversion Principle is to use an interface. An interface is a class-like data type that prescribes behaviors rather than data.</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79757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833794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41014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32806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89944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267968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5</a:t>
            </a:fld>
            <a:endParaRPr lang="en-US" dirty="0"/>
          </a:p>
        </p:txBody>
      </p:sp>
    </p:spTree>
    <p:extLst>
      <p:ext uri="{BB962C8B-B14F-4D97-AF65-F5344CB8AC3E}">
        <p14:creationId xmlns:p14="http://schemas.microsoft.com/office/powerpoint/2010/main" val="411530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901732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225301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410090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416760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Principles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endParaRPr lang="en-US" sz="2000" dirty="0"/>
          </a:p>
        </p:txBody>
      </p:sp>
      <p:pic>
        <p:nvPicPr>
          <p:cNvPr id="7" name="Picture 6"/>
          <p:cNvPicPr>
            <a:picLocks noChangeAspect="1"/>
          </p:cNvPicPr>
          <p:nvPr/>
        </p:nvPicPr>
        <p:blipFill>
          <a:blip r:embed="rId5"/>
          <a:stretch>
            <a:fillRect/>
          </a:stretch>
        </p:blipFill>
        <p:spPr>
          <a:xfrm>
            <a:off x="7371806" y="1106351"/>
            <a:ext cx="4114800" cy="5751649"/>
          </a:xfrm>
          <a:prstGeom prst="rect">
            <a:avLst/>
          </a:prstGeom>
        </p:spPr>
      </p:pic>
    </p:spTree>
    <p:custDataLst>
      <p:tags r:id="rId1"/>
    </p:custDataLst>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4"/>
          <a:stretch>
            <a:fillRect/>
          </a:stretch>
        </p:blipFill>
        <p:spPr>
          <a:xfrm>
            <a:off x="7371806" y="1690688"/>
            <a:ext cx="4114800" cy="1681629"/>
          </a:xfrm>
          <a:prstGeom prst="rect">
            <a:avLst/>
          </a:prstGeom>
        </p:spPr>
      </p:pic>
      <p:pic>
        <p:nvPicPr>
          <p:cNvPr id="7" name="Picture 6"/>
          <p:cNvPicPr>
            <a:picLocks noChangeAspect="1"/>
          </p:cNvPicPr>
          <p:nvPr/>
        </p:nvPicPr>
        <p:blipFill>
          <a:blip r:embed="rId5"/>
          <a:stretch>
            <a:fillRect/>
          </a:stretch>
        </p:blipFill>
        <p:spPr>
          <a:xfrm>
            <a:off x="7371806" y="1690688"/>
            <a:ext cx="4114800" cy="2358987"/>
          </a:xfrm>
          <a:prstGeom prst="rect">
            <a:avLst/>
          </a:prstGeom>
        </p:spPr>
      </p:pic>
    </p:spTree>
    <p:custDataLst>
      <p:tags r:id="rId1"/>
    </p:custDataLst>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087"/>
          </a:xfrm>
        </p:spPr>
        <p:txBody>
          <a:bodyPr>
            <a:normAutofit/>
          </a:bodyPr>
          <a:lstStyle/>
          <a:p>
            <a:r>
              <a:rPr lang="en-US" sz="3600" dirty="0"/>
              <a:t>Recap </a:t>
            </a:r>
          </a:p>
        </p:txBody>
      </p:sp>
      <p:sp>
        <p:nvSpPr>
          <p:cNvPr id="3" name="Content Placeholder 2"/>
          <p:cNvSpPr>
            <a:spLocks noGrp="1"/>
          </p:cNvSpPr>
          <p:nvPr>
            <p:ph idx="1"/>
          </p:nvPr>
        </p:nvSpPr>
        <p:spPr>
          <a:xfrm>
            <a:off x="838200" y="1558212"/>
            <a:ext cx="10515600" cy="4618751"/>
          </a:xfrm>
        </p:spPr>
        <p:txBody>
          <a:bodyPr>
            <a:normAutofit/>
          </a:bodyPr>
          <a:lstStyle/>
          <a:p>
            <a:pPr>
              <a:buFont typeface="Wingdings" panose="05000000000000000000" pitchFamily="2" charset="2"/>
              <a:buChar char="§"/>
            </a:pPr>
            <a:r>
              <a:rPr lang="en-US" sz="2000" dirty="0"/>
              <a:t>Principles – Software design principles represent a set of guidelines that allow us to create high quality object-oriented designs</a:t>
            </a:r>
          </a:p>
          <a:p>
            <a:pPr marL="285750" indent="-285750">
              <a:spcBef>
                <a:spcPts val="1800"/>
              </a:spcBef>
              <a:buFont typeface="Wingdings" panose="05000000000000000000" pitchFamily="2" charset="2"/>
              <a:buChar char="§"/>
            </a:pPr>
            <a:r>
              <a:rPr lang="en-US" sz="2000" dirty="0"/>
              <a:t>Design characteristics to avoid include Rigidity, Fragility, and Immobility</a:t>
            </a:r>
          </a:p>
          <a:p>
            <a:pPr marL="285750" indent="-285750">
              <a:spcBef>
                <a:spcPts val="1800"/>
              </a:spcBef>
              <a:buFont typeface="Wingdings" panose="05000000000000000000" pitchFamily="2" charset="2"/>
              <a:buChar char="§"/>
            </a:pPr>
            <a:r>
              <a:rPr lang="en-US" sz="2000" dirty="0"/>
              <a:t>The prevalence of Agile development has made design Principles even more important</a:t>
            </a:r>
          </a:p>
          <a:p>
            <a:pPr>
              <a:spcBef>
                <a:spcPts val="1800"/>
              </a:spcBef>
              <a:buFont typeface="Wingdings" panose="05000000000000000000" pitchFamily="2" charset="2"/>
              <a:buChar char="§"/>
            </a:pPr>
            <a:r>
              <a:rPr lang="en-US" sz="2000" dirty="0"/>
              <a:t>Key design Principles include:</a:t>
            </a:r>
          </a:p>
          <a:p>
            <a:pPr lvl="1">
              <a:spcBef>
                <a:spcPts val="1800"/>
              </a:spcBef>
              <a:buFont typeface="Wingdings" panose="05000000000000000000" pitchFamily="2" charset="2"/>
              <a:buChar char="ü"/>
            </a:pPr>
            <a:r>
              <a:rPr lang="en-US" sz="1600" dirty="0"/>
              <a:t>Single-Responsibility Principle</a:t>
            </a:r>
          </a:p>
          <a:p>
            <a:pPr lvl="1">
              <a:spcBef>
                <a:spcPts val="1800"/>
              </a:spcBef>
              <a:buFont typeface="Wingdings" panose="05000000000000000000" pitchFamily="2" charset="2"/>
              <a:buChar char="ü"/>
            </a:pPr>
            <a:r>
              <a:rPr lang="en-US" sz="1600" dirty="0"/>
              <a:t>Open-Closed Principle</a:t>
            </a:r>
          </a:p>
          <a:p>
            <a:pPr lvl="1">
              <a:spcBef>
                <a:spcPts val="1800"/>
              </a:spcBef>
              <a:buFont typeface="Wingdings" panose="05000000000000000000" pitchFamily="2" charset="2"/>
              <a:buChar char="ü"/>
            </a:pPr>
            <a:r>
              <a:rPr lang="en-US" sz="1600" dirty="0" err="1"/>
              <a:t>Liskov's</a:t>
            </a:r>
            <a:r>
              <a:rPr lang="en-US" sz="1600" dirty="0"/>
              <a:t> Substitution Principle</a:t>
            </a:r>
          </a:p>
          <a:p>
            <a:pPr lvl="1">
              <a:spcBef>
                <a:spcPts val="1800"/>
              </a:spcBef>
              <a:buFont typeface="Wingdings" panose="05000000000000000000" pitchFamily="2" charset="2"/>
              <a:buChar char="ü"/>
            </a:pPr>
            <a:r>
              <a:rPr lang="en-US" sz="1600" dirty="0"/>
              <a:t>Dependency-Inversion Principle</a:t>
            </a:r>
          </a:p>
          <a:p>
            <a:pPr lvl="1">
              <a:spcBef>
                <a:spcPts val="1800"/>
              </a:spcBef>
              <a:buFont typeface="Wingdings" panose="05000000000000000000" pitchFamily="2" charset="2"/>
              <a:buChar char="ü"/>
            </a:pPr>
            <a:r>
              <a:rPr lang="en-US" sz="1600" dirty="0"/>
              <a:t>Interface-Segregation Principle</a:t>
            </a:r>
          </a:p>
          <a:p>
            <a:pPr marL="285750" indent="-285750">
              <a:spcBef>
                <a:spcPts val="1800"/>
              </a:spcBef>
              <a:buFont typeface="Wingdings" panose="05000000000000000000" pitchFamily="2" charset="2"/>
              <a:buChar char="§"/>
            </a:pPr>
            <a:endParaRPr lang="en-US" sz="2000" dirty="0"/>
          </a:p>
          <a:p>
            <a:pPr marL="285750" indent="-285750">
              <a:spcBef>
                <a:spcPts val="1800"/>
              </a:spcBef>
              <a:buFont typeface="Wingdings" panose="05000000000000000000" pitchFamily="2" charset="2"/>
              <a:buChar char="§"/>
            </a:pPr>
            <a:endParaRPr lang="en-US" sz="2000" dirty="0"/>
          </a:p>
          <a:p>
            <a:pPr marL="285750" indent="-285750">
              <a:spcBef>
                <a:spcPts val="1800"/>
              </a:spcBef>
              <a:buFont typeface="Wingdings" panose="05000000000000000000" pitchFamily="2" charset="2"/>
              <a:buChar char="§"/>
            </a:pPr>
            <a:endParaRPr lang="en-US" sz="2000" dirty="0"/>
          </a:p>
        </p:txBody>
      </p:sp>
    </p:spTree>
    <p:extLst>
      <p:ext uri="{BB962C8B-B14F-4D97-AF65-F5344CB8AC3E}">
        <p14:creationId xmlns:p14="http://schemas.microsoft.com/office/powerpoint/2010/main" val="370278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Patterns, and </a:t>
            </a:r>
            <a:r>
              <a:rPr lang="en-US" sz="2000" u="sng" dirty="0"/>
              <a:t>Principles</a:t>
            </a:r>
          </a:p>
          <a:p>
            <a:pPr marL="457200" indent="-457200">
              <a:buFont typeface="+mj-lt"/>
              <a:buAutoNum type="arabicPeriod"/>
            </a:pPr>
            <a:r>
              <a:rPr lang="en-US" sz="2000" dirty="0"/>
              <a:t>Defined Design Principles </a:t>
            </a:r>
          </a:p>
          <a:p>
            <a:pPr marL="457200" indent="-457200">
              <a:buFont typeface="+mj-lt"/>
              <a:buAutoNum type="arabicPeriod"/>
            </a:pPr>
            <a:r>
              <a:rPr lang="en-US" sz="2000" dirty="0"/>
              <a:t>Agile Design Principles</a:t>
            </a:r>
          </a:p>
          <a:p>
            <a:pPr marL="457200" indent="-457200">
              <a:buFont typeface="+mj-lt"/>
              <a:buAutoNum type="arabicPeriod"/>
            </a:pPr>
            <a:r>
              <a:rPr lang="en-US" sz="2000" dirty="0"/>
              <a:t>Agile Development Methodology</a:t>
            </a:r>
          </a:p>
          <a:p>
            <a:pPr marL="457200" indent="-457200">
              <a:buFont typeface="+mj-lt"/>
              <a:buAutoNum type="arabicPeriod"/>
            </a:pPr>
            <a:r>
              <a:rPr lang="en-US" sz="2000" dirty="0"/>
              <a:t>Object-Oriented Design </a:t>
            </a:r>
            <a:r>
              <a:rPr lang="en-US" sz="2000" u="sng" dirty="0"/>
              <a:t>Principles</a:t>
            </a:r>
            <a:r>
              <a:rPr lang="en-US" sz="2000" dirty="0"/>
              <a:t> </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391747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Principles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13513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Patterns, and </a:t>
            </a:r>
            <a:r>
              <a:rPr lang="en-US" sz="2000" u="sng" dirty="0"/>
              <a:t>Principles</a:t>
            </a:r>
          </a:p>
          <a:p>
            <a:pPr marL="457200" indent="-457200">
              <a:buFont typeface="+mj-lt"/>
              <a:buAutoNum type="arabicPeriod"/>
            </a:pPr>
            <a:r>
              <a:rPr lang="en-US" sz="2000" dirty="0"/>
              <a:t>Defined Design Principles </a:t>
            </a:r>
          </a:p>
          <a:p>
            <a:pPr marL="457200" indent="-457200">
              <a:buFont typeface="+mj-lt"/>
              <a:buAutoNum type="arabicPeriod"/>
            </a:pPr>
            <a:r>
              <a:rPr lang="en-US" sz="2000" dirty="0"/>
              <a:t>Agile Design Principles</a:t>
            </a:r>
          </a:p>
          <a:p>
            <a:pPr marL="457200" indent="-457200">
              <a:buFont typeface="+mj-lt"/>
              <a:buAutoNum type="arabicPeriod"/>
            </a:pPr>
            <a:r>
              <a:rPr lang="en-US" sz="2000" dirty="0"/>
              <a:t>Agile Development Methodology</a:t>
            </a:r>
          </a:p>
          <a:p>
            <a:pPr marL="457200" indent="-457200">
              <a:buFont typeface="+mj-lt"/>
              <a:buAutoNum type="arabicPeriod"/>
            </a:pPr>
            <a:r>
              <a:rPr lang="en-US" sz="2000" dirty="0"/>
              <a:t>Object-Oriented Design </a:t>
            </a:r>
            <a:r>
              <a:rPr lang="en-US" sz="2000" u="sng" dirty="0"/>
              <a:t>Principles</a:t>
            </a:r>
            <a:r>
              <a:rPr lang="en-US" sz="2000" dirty="0"/>
              <a:t> </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22398"/>
            <a:ext cx="10622974" cy="4094402"/>
          </a:xfrm>
        </p:spPr>
        <p:txBody>
          <a:bodyPr>
            <a:normAutofit/>
          </a:bodyPr>
          <a:lstStyle/>
          <a:p>
            <a:pPr>
              <a:buFont typeface="Wingdings" panose="05000000000000000000" pitchFamily="2" charset="2"/>
              <a:buChar char="§"/>
            </a:pPr>
            <a:r>
              <a:rPr lang="en-US" sz="2000" u="sng" dirty="0"/>
              <a:t>Concepts</a:t>
            </a:r>
            <a:r>
              <a:rPr lang="en-US" sz="2000" dirty="0"/>
              <a:t> – powerful features that are indispensable to modern software development</a:t>
            </a:r>
          </a:p>
          <a:p>
            <a:pPr>
              <a:buFont typeface="Wingdings" panose="05000000000000000000" pitchFamily="2" charset="2"/>
              <a:buChar char="§"/>
            </a:pPr>
            <a:r>
              <a:rPr lang="en-US" sz="2000" u="sng" dirty="0"/>
              <a:t>Practices</a:t>
            </a:r>
            <a:r>
              <a:rPr lang="en-US" sz="2000" dirty="0"/>
              <a:t> – everyday activities that software developers perform in order to delivery quality products utilizing key Concepts</a:t>
            </a:r>
          </a:p>
          <a:p>
            <a:pPr>
              <a:buFont typeface="Wingdings" panose="05000000000000000000" pitchFamily="2" charset="2"/>
              <a:buChar char="§"/>
            </a:pPr>
            <a:r>
              <a:rPr lang="en-US" sz="2000" u="sng" dirty="0"/>
              <a:t>Patterns</a:t>
            </a:r>
            <a:r>
              <a:rPr lang="en-US" sz="2000" dirty="0"/>
              <a:t> – tried-and-true templates for forging powerful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work together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Design </a:t>
            </a:r>
            <a:r>
              <a:rPr lang="en-US" u="sng" dirty="0"/>
              <a:t>Principles</a:t>
            </a:r>
            <a:r>
              <a:rPr lang="en-US" dirty="0"/>
              <a:t> </a:t>
            </a:r>
          </a:p>
        </p:txBody>
      </p:sp>
      <p:sp>
        <p:nvSpPr>
          <p:cNvPr id="3" name="Content Placeholder 2"/>
          <p:cNvSpPr>
            <a:spLocks noGrp="1"/>
          </p:cNvSpPr>
          <p:nvPr>
            <p:ph idx="1"/>
          </p:nvPr>
        </p:nvSpPr>
        <p:spPr>
          <a:xfrm>
            <a:off x="838200" y="1690688"/>
            <a:ext cx="10416363" cy="1802107"/>
          </a:xfrm>
        </p:spPr>
        <p:txBody>
          <a:bodyPr>
            <a:normAutofit/>
          </a:bodyPr>
          <a:lstStyle/>
          <a:p>
            <a:pPr marL="0" indent="0">
              <a:buNone/>
            </a:pPr>
            <a:r>
              <a:rPr lang="en-US" sz="2000" dirty="0"/>
              <a:t>Software design principles represent a set of guidelines that allow us to create high quality object-oriented designs. The design principles are attributed to Robert Martin who gathered them in the book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300082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The system is hard to change, even to implement what seems like simple changes.</a:t>
            </a:r>
          </a:p>
          <a:p>
            <a:pPr marL="285750" indent="-285750">
              <a:spcBef>
                <a:spcPts val="1800"/>
              </a:spcBef>
              <a:buFont typeface="Wingdings" panose="05000000000000000000" pitchFamily="2" charset="2"/>
              <a:buChar char="§"/>
            </a:pPr>
            <a:r>
              <a:rPr lang="en-US" u="sng" dirty="0"/>
              <a:t>Fragility</a:t>
            </a:r>
            <a:r>
              <a:rPr lang="en-US" dirty="0"/>
              <a:t> – The system tends to break in many places when a single change is made. And fixing the problems tend to lead to more creates more issues.</a:t>
            </a:r>
          </a:p>
          <a:p>
            <a:pPr marL="285750" indent="-285750">
              <a:spcBef>
                <a:spcPts val="1800"/>
              </a:spcBef>
              <a:buFont typeface="Wingdings" panose="05000000000000000000" pitchFamily="2" charset="2"/>
              <a:buChar char="§"/>
            </a:pPr>
            <a:r>
              <a:rPr lang="en-US" u="sng" dirty="0"/>
              <a:t>Immobility</a:t>
            </a:r>
            <a:r>
              <a:rPr lang="en-US" dirty="0"/>
              <a:t> – The system is hard to reuse in another application because it cannot be disentangled from the current application.</a:t>
            </a:r>
          </a:p>
          <a:p>
            <a:pPr marL="285750" indent="-285750">
              <a:spcBef>
                <a:spcPts val="1800"/>
              </a:spcBef>
              <a:buFont typeface="Wingdings" panose="05000000000000000000" pitchFamily="2" charset="2"/>
              <a:buChar char="§"/>
            </a:pPr>
            <a:r>
              <a:rPr lang="en-US" dirty="0"/>
              <a:t>Plus Viscosity, Needless Complexity, Needless Repetition, and Opacity.</a:t>
            </a:r>
          </a:p>
        </p:txBody>
      </p:sp>
    </p:spTree>
    <p:extLst>
      <p:ext uri="{BB962C8B-B14F-4D97-AF65-F5344CB8AC3E}">
        <p14:creationId xmlns:p14="http://schemas.microsoft.com/office/powerpoint/2010/main" val="408948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Development Methodologies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7613"/>
          </a:xfrm>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492738"/>
            <a:ext cx="10416363" cy="4541239"/>
          </a:xfrm>
        </p:spPr>
        <p:txBody>
          <a:bodyPr>
            <a:normAutofit/>
          </a:bodyPr>
          <a:lstStyle/>
          <a:p>
            <a:pPr>
              <a:buFont typeface="Wingdings" panose="05000000000000000000" pitchFamily="2" charset="2"/>
              <a:buChar char="§"/>
            </a:pPr>
            <a:r>
              <a:rPr lang="en-US" sz="2000" dirty="0"/>
              <a:t>Single-Responsibility Principle</a:t>
            </a:r>
          </a:p>
          <a:p>
            <a:pPr>
              <a:buFont typeface="Wingdings" panose="05000000000000000000" pitchFamily="2" charset="2"/>
              <a:buChar char="§"/>
            </a:pPr>
            <a:r>
              <a:rPr lang="en-US" sz="2000" dirty="0"/>
              <a:t>Open-Closed Principle</a:t>
            </a:r>
          </a:p>
          <a:p>
            <a:pPr>
              <a:buFont typeface="Wingdings" panose="05000000000000000000" pitchFamily="2" charset="2"/>
              <a:buChar char="§"/>
            </a:pPr>
            <a:r>
              <a:rPr lang="en-US" sz="2000" dirty="0" err="1"/>
              <a:t>Liskov's</a:t>
            </a:r>
            <a:r>
              <a:rPr lang="en-US" sz="2000" dirty="0"/>
              <a:t> Substitution Principle</a:t>
            </a:r>
          </a:p>
          <a:p>
            <a:pPr>
              <a:buFont typeface="Wingdings" panose="05000000000000000000" pitchFamily="2" charset="2"/>
              <a:buChar char="§"/>
            </a:pPr>
            <a:r>
              <a:rPr lang="en-US" sz="2000" dirty="0"/>
              <a:t>Dependency-Inversion Principle</a:t>
            </a:r>
          </a:p>
          <a:p>
            <a:pPr>
              <a:buFont typeface="Wingdings" panose="05000000000000000000" pitchFamily="2" charset="2"/>
              <a:buChar char="§"/>
            </a:pPr>
            <a:r>
              <a:rPr lang="en-US" sz="2000" dirty="0"/>
              <a:t>Interface-Segregation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would be a Class that maintains the dimensions of a Oval, calculates its area, and draws itself to the screen. This implementation would likely violate the Single-Responsibility Principle. </a:t>
            </a:r>
          </a:p>
          <a:p>
            <a:pPr marL="0" indent="0">
              <a:buNone/>
            </a:pPr>
            <a:r>
              <a:rPr lang="en-US" sz="2000" dirty="0"/>
              <a:t>Consider instead a base Class (Oval) that maintains the dimensions and calculates area, and a separate Class (</a:t>
            </a:r>
            <a:r>
              <a:rPr lang="en-US" sz="2000" dirty="0" err="1"/>
              <a:t>OvalDraw</a:t>
            </a:r>
            <a:r>
              <a:rPr lang="en-US" sz="2000" dirty="0"/>
              <a:t>) that inherits from the base Class (Oval) and implements drawing itself to the screen. This would not violate the Single-Responsibility Principle.</a:t>
            </a:r>
          </a:p>
        </p:txBody>
      </p:sp>
    </p:spTree>
    <p:extLst>
      <p:ext uri="{BB962C8B-B14F-4D97-AF65-F5344CB8AC3E}">
        <p14:creationId xmlns:p14="http://schemas.microsoft.com/office/powerpoint/2010/main" val="154104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Open-Closed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Classes should be open for extension but closed for modifications.</a:t>
            </a:r>
          </a:p>
        </p:txBody>
      </p:sp>
      <p:pic>
        <p:nvPicPr>
          <p:cNvPr id="4" name="Picture 3"/>
          <p:cNvPicPr>
            <a:picLocks noChangeAspect="1"/>
          </p:cNvPicPr>
          <p:nvPr/>
        </p:nvPicPr>
        <p:blipFill>
          <a:blip r:embed="rId4"/>
          <a:stretch>
            <a:fillRect/>
          </a:stretch>
        </p:blipFill>
        <p:spPr>
          <a:xfrm>
            <a:off x="7371806" y="1690688"/>
            <a:ext cx="4114800" cy="2726625"/>
          </a:xfrm>
          <a:prstGeom prst="rect">
            <a:avLst/>
          </a:prstGeom>
        </p:spPr>
      </p:pic>
      <p:pic>
        <p:nvPicPr>
          <p:cNvPr id="6" name="Picture 5"/>
          <p:cNvPicPr>
            <a:picLocks noChangeAspect="1"/>
          </p:cNvPicPr>
          <p:nvPr/>
        </p:nvPicPr>
        <p:blipFill>
          <a:blip r:embed="rId5"/>
          <a:stretch>
            <a:fillRect/>
          </a:stretch>
        </p:blipFill>
        <p:spPr>
          <a:xfrm>
            <a:off x="7371806" y="1690688"/>
            <a:ext cx="4114800" cy="4732638"/>
          </a:xfrm>
          <a:prstGeom prst="rect">
            <a:avLst/>
          </a:prstGeom>
        </p:spPr>
      </p:pic>
    </p:spTree>
    <p:custDataLst>
      <p:tags r:id="rId1"/>
    </p:custDataLst>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(subclasses) must be completely substitutable for their base types. </a:t>
            </a:r>
          </a:p>
          <a:p>
            <a:pPr marL="0" indent="0">
              <a:buNone/>
            </a:pPr>
            <a:r>
              <a:rPr lang="en-US" sz="2000" dirty="0"/>
              <a:t>And similarly Subclasses should not break core functionality introduced by their parent.</a:t>
            </a:r>
          </a:p>
        </p:txBody>
      </p:sp>
      <p:pic>
        <p:nvPicPr>
          <p:cNvPr id="9" name="Picture 8"/>
          <p:cNvPicPr>
            <a:picLocks noChangeAspect="1"/>
          </p:cNvPicPr>
          <p:nvPr/>
        </p:nvPicPr>
        <p:blipFill>
          <a:blip r:embed="rId5"/>
          <a:stretch>
            <a:fillRect/>
          </a:stretch>
        </p:blipFill>
        <p:spPr>
          <a:xfrm>
            <a:off x="7371806" y="1689182"/>
            <a:ext cx="4114800" cy="3370811"/>
          </a:xfrm>
          <a:prstGeom prst="rect">
            <a:avLst/>
          </a:prstGeom>
        </p:spPr>
      </p:pic>
    </p:spTree>
    <p:custDataLst>
      <p:tags r:id="rId1"/>
    </p:custDataLst>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5|2.2|1.7|30.7"/>
</p:tagLst>
</file>

<file path=ppt/tags/tag2.xml><?xml version="1.0" encoding="utf-8"?>
<p:tagLst xmlns:a="http://schemas.openxmlformats.org/drawingml/2006/main" xmlns:r="http://schemas.openxmlformats.org/officeDocument/2006/relationships" xmlns:p="http://schemas.openxmlformats.org/presentationml/2006/main">
  <p:tag name="TIMING" val="|5|228.1"/>
</p:tagLst>
</file>

<file path=ppt/tags/tag3.xml><?xml version="1.0" encoding="utf-8"?>
<p:tagLst xmlns:a="http://schemas.openxmlformats.org/drawingml/2006/main" xmlns:r="http://schemas.openxmlformats.org/officeDocument/2006/relationships" xmlns:p="http://schemas.openxmlformats.org/presentationml/2006/main">
  <p:tag name="TIMING" val="|20.7|36.1"/>
</p:tagLst>
</file>

<file path=ppt/tags/tag4.xml><?xml version="1.0" encoding="utf-8"?>
<p:tagLst xmlns:a="http://schemas.openxmlformats.org/drawingml/2006/main" xmlns:r="http://schemas.openxmlformats.org/officeDocument/2006/relationships" xmlns:p="http://schemas.openxmlformats.org/presentationml/2006/main">
  <p:tag name="TIMING" val="|214.2|29.3"/>
</p:tagLst>
</file>

<file path=ppt/tags/tag5.xml><?xml version="1.0" encoding="utf-8"?>
<p:tagLst xmlns:a="http://schemas.openxmlformats.org/drawingml/2006/main" xmlns:r="http://schemas.openxmlformats.org/officeDocument/2006/relationships" xmlns:p="http://schemas.openxmlformats.org/presentationml/2006/main">
  <p:tag name="TIMING" val="|20.8|3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6179</TotalTime>
  <Words>959</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Object-Oriented Programming Principles</vt:lpstr>
      <vt:lpstr>Topics</vt:lpstr>
      <vt:lpstr>Object-Oriented Programming [link]</vt:lpstr>
      <vt:lpstr>Agile Design Principles </vt:lpstr>
      <vt:lpstr>Development Methodologies</vt:lpstr>
      <vt:lpstr>Object-Oriented Design Principles </vt:lpstr>
      <vt:lpstr>Single-Responsibility Principle</vt:lpstr>
      <vt:lpstr>Open-Closed Principle</vt:lpstr>
      <vt:lpstr>Liskov’s Substitution Principle</vt:lpstr>
      <vt:lpstr>Dependency-Inversion Principle</vt:lpstr>
      <vt:lpstr>Interface-Segregation Principle</vt:lpstr>
      <vt:lpstr>Recap </vt:lpstr>
      <vt:lpstr>Topics</vt:lpstr>
      <vt:lpstr>Object-Oriented Programming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257</cp:revision>
  <cp:lastPrinted>2017-03-18T17:25:45Z</cp:lastPrinted>
  <dcterms:created xsi:type="dcterms:W3CDTF">2016-08-15T18:20:40Z</dcterms:created>
  <dcterms:modified xsi:type="dcterms:W3CDTF">2018-03-14T09:23:37Z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