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5" r:id="rId2"/>
    <p:sldId id="517" r:id="rId3"/>
    <p:sldId id="518" r:id="rId4"/>
    <p:sldId id="516" r:id="rId5"/>
    <p:sldId id="272" r:id="rId6"/>
    <p:sldId id="512" r:id="rId7"/>
    <p:sldId id="306" r:id="rId8"/>
    <p:sldId id="260" r:id="rId9"/>
    <p:sldId id="261" r:id="rId10"/>
    <p:sldId id="262" r:id="rId11"/>
    <p:sldId id="264" r:id="rId12"/>
    <p:sldId id="513" r:id="rId13"/>
    <p:sldId id="419" r:id="rId14"/>
    <p:sldId id="311" r:id="rId15"/>
    <p:sldId id="514" r:id="rId16"/>
    <p:sldId id="503" r:id="rId17"/>
    <p:sldId id="313" r:id="rId18"/>
    <p:sldId id="515" r:id="rId19"/>
    <p:sldId id="287" r:id="rId20"/>
    <p:sldId id="519" r:id="rId21"/>
    <p:sldId id="521" r:id="rId22"/>
    <p:sldId id="520" r:id="rId23"/>
    <p:sldId id="315"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7" autoAdjust="0"/>
    <p:restoredTop sz="72071" autoAdjust="0"/>
  </p:normalViewPr>
  <p:slideViewPr>
    <p:cSldViewPr snapToGrid="0">
      <p:cViewPr varScale="1">
        <p:scale>
          <a:sx n="169" d="100"/>
          <a:sy n="169" d="100"/>
        </p:scale>
        <p:origin x="25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8036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was kind of “hippy-</a:t>
            </a:r>
            <a:r>
              <a:rPr lang="en-US" sz="1200" dirty="0" err="1"/>
              <a:t>ish</a:t>
            </a:r>
            <a:r>
              <a:rPr lang="en-US" sz="1200" dirty="0"/>
              <a:t>” and egalitarian in its day… quite controversial in its day</a:t>
            </a:r>
          </a:p>
          <a:p>
            <a:r>
              <a:rPr lang="en-US" sz="1200" dirty="0"/>
              <a:t>“Everyone is a team member and is responsible for the work getting done”… we don’t need no titles or positions… self-organizing… we will make our own commitments… transparency (let’s share the information)… flexible/organic teams, organic architecture (minimal documentation/standards)… no contracts (let’s talk it over)</a:t>
            </a:r>
          </a:p>
          <a:p>
            <a:endParaRPr lang="en-US" sz="1200" dirty="0"/>
          </a:p>
          <a:p>
            <a:r>
              <a:rPr lang="en-US" sz="1200" dirty="0"/>
              <a:t>The flip side:</a:t>
            </a:r>
          </a:p>
          <a:p>
            <a:pPr marL="171450" indent="-171450">
              <a:buFont typeface="Arial" panose="020B0604020202020204" pitchFamily="34" charset="0"/>
              <a:buChar char="•"/>
            </a:pPr>
            <a:r>
              <a:rPr lang="en-US" sz="1200" dirty="0"/>
              <a:t>We will actively and voluntarily play important roles on our team</a:t>
            </a:r>
          </a:p>
          <a:p>
            <a:pPr marL="171450" indent="-171450">
              <a:buFont typeface="Arial" panose="020B0604020202020204" pitchFamily="34" charset="0"/>
              <a:buChar char="•"/>
            </a:pPr>
            <a:r>
              <a:rPr lang="en-US" sz="1200" dirty="0"/>
              <a:t>The rules (rituals) that we do have… we WILL follow</a:t>
            </a:r>
          </a:p>
          <a:p>
            <a:pPr marL="171450" indent="-171450">
              <a:buFont typeface="Arial" panose="020B0604020202020204" pitchFamily="34" charset="0"/>
              <a:buChar char="•"/>
            </a:pPr>
            <a:r>
              <a:rPr lang="en-US" sz="1200" dirty="0"/>
              <a:t>We will create, demo, and release working software/products</a:t>
            </a:r>
          </a:p>
          <a:p>
            <a:pPr marL="171450" indent="-171450">
              <a:buFont typeface="Arial" panose="020B0604020202020204" pitchFamily="34" charset="0"/>
              <a:buChar char="•"/>
            </a:pPr>
            <a:r>
              <a:rPr lang="en-US" sz="1200" dirty="0"/>
              <a:t>We will utilize practical processes, tools, documentation, and planning</a:t>
            </a:r>
          </a:p>
          <a:p>
            <a:pPr marL="171450" indent="-171450">
              <a:buFont typeface="Arial" panose="020B0604020202020204" pitchFamily="34" charset="0"/>
              <a:buChar char="•"/>
            </a:pPr>
            <a:r>
              <a:rPr lang="en-US" sz="1200" dirty="0"/>
              <a:t>When we make commitments, we will live up to those commitments… as a team (“No winners on a losing team, and no losers on a winning team”)</a:t>
            </a:r>
          </a:p>
          <a:p>
            <a:pPr marL="171450" indent="-171450">
              <a:buFont typeface="Arial" panose="020B0604020202020204" pitchFamily="34" charset="0"/>
              <a:buChar char="•"/>
            </a:pPr>
            <a:r>
              <a:rPr lang="en-US" sz="1200" dirty="0"/>
              <a:t>We will be responsive and continuously improve (Retrospectives)</a:t>
            </a:r>
          </a:p>
          <a:p>
            <a:pPr marL="171450" indent="-171450">
              <a:buFont typeface="Arial" panose="020B0604020202020204" pitchFamily="34" charset="0"/>
              <a:buChar char="•"/>
            </a:pPr>
            <a:r>
              <a:rPr lang="en-US" sz="1200" dirty="0"/>
              <a:t>We will be transparent with how WE work and share our information</a:t>
            </a:r>
          </a:p>
          <a:p>
            <a:endParaRPr lang="en-US" sz="1200" dirty="0"/>
          </a:p>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144546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527094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86802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16</a:t>
            </a:fld>
            <a:endParaRPr lang="en-US"/>
          </a:p>
        </p:txBody>
      </p:sp>
    </p:spTree>
    <p:extLst>
      <p:ext uri="{BB962C8B-B14F-4D97-AF65-F5344CB8AC3E}">
        <p14:creationId xmlns:p14="http://schemas.microsoft.com/office/powerpoint/2010/main" val="3791908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14327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Adding </a:t>
            </a:r>
            <a:r>
              <a:rPr lang="en-US" sz="1000" dirty="0" err="1"/>
              <a:t>javac</a:t>
            </a:r>
            <a:r>
              <a:rPr lang="en-US" sz="1000" dirty="0"/>
              <a:t> to path – https://www.java.com/en/download/help/path.xml</a:t>
            </a:r>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a:p>
        </p:txBody>
      </p:sp>
    </p:spTree>
    <p:extLst>
      <p:ext uri="{BB962C8B-B14F-4D97-AF65-F5344CB8AC3E}">
        <p14:creationId xmlns:p14="http://schemas.microsoft.com/office/powerpoint/2010/main" val="1901665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Composition: An example of composition: the relationship between Face and Nose, Mouth, and Eye</a:t>
            </a:r>
          </a:p>
          <a:p>
            <a:r>
              <a:rPr lang="en-US" sz="1000" dirty="0"/>
              <a:t>class Face {</a:t>
            </a:r>
          </a:p>
          <a:p>
            <a:r>
              <a:rPr lang="en-US" sz="1000" dirty="0"/>
              <a:t>	Nose n;</a:t>
            </a:r>
          </a:p>
          <a:p>
            <a:r>
              <a:rPr lang="en-US" sz="1000" dirty="0"/>
              <a:t>	Mouth m;</a:t>
            </a:r>
          </a:p>
          <a:p>
            <a:r>
              <a:rPr lang="en-US" sz="1000" dirty="0"/>
              <a:t>	Eye le;</a:t>
            </a:r>
          </a:p>
          <a:p>
            <a:r>
              <a:rPr lang="en-US" sz="1000" dirty="0"/>
              <a:t>	Eye re;</a:t>
            </a:r>
          </a:p>
          <a:p>
            <a:r>
              <a:rPr lang="en-US" sz="1000" dirty="0"/>
              <a:t>}</a:t>
            </a:r>
          </a:p>
          <a:p>
            <a:r>
              <a:rPr lang="en-US" sz="1000" dirty="0"/>
              <a:t> </a:t>
            </a:r>
          </a:p>
          <a:p>
            <a:r>
              <a:rPr lang="en-US" sz="1000" dirty="0"/>
              <a:t>We probably wouldn’t let the Nose, Mouth, or Eye objects live beyond the Face. They are owned exclusively by the Face. That’s what composition is: exclusive ownership.</a:t>
            </a:r>
          </a:p>
          <a:p>
            <a:r>
              <a:rPr lang="en-US" sz="1000" dirty="0"/>
              <a:t> </a:t>
            </a:r>
          </a:p>
          <a:p>
            <a:r>
              <a:rPr lang="en-US" sz="1000" dirty="0"/>
              <a:t>One clear sign that we are dealing with composition is if the owner (Face, for example) is responsible for actually creating the objects it owns. Then, clearly, the things that are owned – the Nose, Mouth, etc. – could not have existed on their own and are therefore exclusively owned by the owner object.</a:t>
            </a:r>
          </a:p>
          <a:p>
            <a:endParaRPr lang="en-US" sz="1000" b="1" dirty="0"/>
          </a:p>
          <a:p>
            <a:r>
              <a:rPr lang="en-US" sz="1000" dirty="0"/>
              <a:t>Aggregation: Aggregation is also a form of ownership, but it’s non-exclusive ownership. The owned objects can live on and perhaps existed prior to the owned object. </a:t>
            </a:r>
          </a:p>
          <a:p>
            <a:r>
              <a:rPr lang="en-US" sz="1000" dirty="0"/>
              <a:t> </a:t>
            </a:r>
          </a:p>
          <a:p>
            <a:r>
              <a:rPr lang="en-US" sz="1000" dirty="0"/>
              <a:t>An example of aggregation: A library patron borrows a book. That’s not exclusive ownership, since several people can borrow a book over its lifetime.</a:t>
            </a:r>
          </a:p>
          <a:p>
            <a:r>
              <a:rPr lang="en-US" sz="1000" dirty="0"/>
              <a:t> </a:t>
            </a:r>
          </a:p>
          <a:p>
            <a:r>
              <a:rPr lang="en-US" sz="1000" dirty="0"/>
              <a:t>The easy way to tell if something is composition or aggregation is to ask if the owner is responsible for creating and destroying the thing that is owned. If so, it’s a composition relationship.</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a:p>
        </p:txBody>
      </p:sp>
    </p:spTree>
    <p:extLst>
      <p:ext uri="{BB962C8B-B14F-4D97-AF65-F5344CB8AC3E}">
        <p14:creationId xmlns:p14="http://schemas.microsoft.com/office/powerpoint/2010/main" val="3265044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439651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A4D32B-0177-4B34-AE20-6C72705619FE}" type="slidenum">
              <a:rPr lang="en-US" smtClean="0"/>
              <a:t>21</a:t>
            </a:fld>
            <a:endParaRPr lang="en-US"/>
          </a:p>
        </p:txBody>
      </p:sp>
    </p:spTree>
    <p:extLst>
      <p:ext uri="{BB962C8B-B14F-4D97-AF65-F5344CB8AC3E}">
        <p14:creationId xmlns:p14="http://schemas.microsoft.com/office/powerpoint/2010/main" val="31469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749124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3324857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420980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33057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481843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3900269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6</a:t>
            </a:fld>
            <a:endParaRPr lang="en-US"/>
          </a:p>
        </p:txBody>
      </p:sp>
    </p:spTree>
    <p:extLst>
      <p:ext uri="{BB962C8B-B14F-4D97-AF65-F5344CB8AC3E}">
        <p14:creationId xmlns:p14="http://schemas.microsoft.com/office/powerpoint/2010/main" val="165485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Hand out name tags and introduction forms before Syllabus Overview</a:t>
            </a:r>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731918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644302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31583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1/17/2019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1/17/2019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oracle.com/technetwork/java/javase/downloads/jdk11-downloads-5066655.html"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Sprint 1 Live Lecture/Lab Session:</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Topic… let’s make sure that everyone can hear and speak</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The Agile Manifesto &amp; Sprint Reviews</a:t>
            </a:r>
          </a:p>
          <a:p>
            <a:pPr marL="457200" indent="-457200">
              <a:buFont typeface="+mj-lt"/>
              <a:buAutoNum type="arabicPeriod"/>
            </a:pPr>
            <a:r>
              <a:rPr lang="en-US" sz="2200" dirty="0"/>
              <a:t>Review Weeks 1&amp;2 (Sprint 1) Activities &amp; Assignments</a:t>
            </a:r>
          </a:p>
          <a:p>
            <a:pPr marL="457200" indent="-457200">
              <a:buFont typeface="+mj-lt"/>
              <a:buAutoNum type="arabicPeriod"/>
            </a:pPr>
            <a:r>
              <a:rPr lang="en-US" sz="2200" dirty="0"/>
              <a:t>Review </a:t>
            </a:r>
            <a:r>
              <a:rPr lang="en-US" sz="2200" u="sng" dirty="0"/>
              <a:t>Select</a:t>
            </a:r>
            <a:r>
              <a:rPr lang="en-US" sz="2200" dirty="0"/>
              <a:t> Topics… OOP Concepts, Patterns, and Principles</a:t>
            </a:r>
          </a:p>
          <a:p>
            <a:pPr marL="457200" indent="-457200">
              <a:buFont typeface="+mj-lt"/>
              <a:buAutoNum type="arabicPeriod"/>
            </a:pPr>
            <a:r>
              <a:rPr lang="en-US" sz="2200" dirty="0"/>
              <a:t>Lab… starting no later than 1:45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 &amp; 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199" y="1231898"/>
            <a:ext cx="10882745" cy="5030679"/>
          </a:xfrm>
        </p:spPr>
        <p:txBody>
          <a:bodyPr>
            <a:normAutofit fontScale="92500" lnSpcReduction="10000"/>
          </a:bodyPr>
          <a:lstStyle/>
          <a:p>
            <a:pPr marL="0" indent="0">
              <a:spcBef>
                <a:spcPts val="2400"/>
              </a:spcBef>
              <a:buNone/>
            </a:pPr>
            <a:r>
              <a:rPr lang="en-US" sz="2000" dirty="0"/>
              <a:t>Likely programming environment</a:t>
            </a:r>
          </a:p>
          <a:p>
            <a:pPr marL="0" indent="0">
              <a:spcBef>
                <a:spcPts val="600"/>
              </a:spcBef>
              <a:buNone/>
            </a:pPr>
            <a:r>
              <a:rPr lang="en-US" sz="2000" dirty="0"/>
              <a:t>	</a:t>
            </a:r>
            <a:r>
              <a:rPr lang="en-US" sz="2000" b="1" dirty="0"/>
              <a:t>Personal Laptop, Windows 10, Chrome browser, and Visual Studio Code text editor </a:t>
            </a:r>
          </a:p>
          <a:p>
            <a:pPr marL="0" indent="0">
              <a:spcBef>
                <a:spcPts val="2400"/>
              </a:spcBef>
              <a:buNone/>
            </a:pPr>
            <a:r>
              <a:rPr lang="en-US" sz="2000" dirty="0"/>
              <a:t>Hobbies:</a:t>
            </a:r>
          </a:p>
          <a:p>
            <a:pPr marL="0" indent="0">
              <a:spcBef>
                <a:spcPts val="600"/>
              </a:spcBef>
              <a:buNone/>
            </a:pPr>
            <a:r>
              <a:rPr lang="en-US" sz="2000" dirty="0"/>
              <a:t>	</a:t>
            </a:r>
            <a:r>
              <a:rPr lang="en-US" sz="2000" b="1" dirty="0"/>
              <a:t>Wilderness Canoeing &amp; Camping (</a:t>
            </a:r>
            <a:r>
              <a:rPr lang="en-US" sz="2000" b="1" dirty="0" err="1"/>
              <a:t>Quetico</a:t>
            </a:r>
            <a:r>
              <a:rPr lang="en-US" sz="2000" b="1" dirty="0"/>
              <a:t>) and Triathlons</a:t>
            </a:r>
          </a:p>
          <a:p>
            <a:pPr marL="0" indent="0">
              <a:spcBef>
                <a:spcPts val="2400"/>
              </a:spcBef>
              <a:spcAft>
                <a:spcPts val="600"/>
              </a:spcAft>
              <a:buNone/>
            </a:pPr>
            <a:r>
              <a:rPr lang="en-US" sz="2000" dirty="0"/>
              <a:t>Top two or three things that you would like to get out of this class</a:t>
            </a:r>
          </a:p>
          <a:p>
            <a:pPr lvl="2">
              <a:spcBef>
                <a:spcPts val="0"/>
              </a:spcBef>
              <a:buFont typeface="Wingdings" panose="05000000000000000000" pitchFamily="2" charset="2"/>
              <a:buChar char="§"/>
            </a:pPr>
            <a:r>
              <a:rPr lang="en-US" b="1" dirty="0"/>
              <a:t>help each of you be successful in this class </a:t>
            </a:r>
          </a:p>
          <a:p>
            <a:pPr lvl="2">
              <a:spcBef>
                <a:spcPts val="0"/>
              </a:spcBef>
              <a:buFont typeface="Wingdings" panose="05000000000000000000" pitchFamily="2" charset="2"/>
              <a:buChar char="§"/>
            </a:pPr>
            <a:r>
              <a:rPr lang="en-US" b="1" dirty="0"/>
              <a:t>explore software development processes and techniques together and motivate you to look deeper</a:t>
            </a:r>
          </a:p>
          <a:p>
            <a:pPr lvl="2">
              <a:spcBef>
                <a:spcPts val="0"/>
              </a:spcBef>
              <a:buFont typeface="Wingdings" panose="05000000000000000000" pitchFamily="2" charset="2"/>
              <a:buChar char="§"/>
            </a:pPr>
            <a:r>
              <a:rPr lang="en-US" b="1" dirty="0"/>
              <a:t>and for us to find a little enjoyment and fun along the way* </a:t>
            </a:r>
          </a:p>
          <a:p>
            <a:pPr lvl="2">
              <a:spcBef>
                <a:spcPts val="0"/>
              </a:spcBef>
              <a:buFont typeface="Wingdings" panose="05000000000000000000" pitchFamily="2" charset="2"/>
              <a:buChar char="§"/>
            </a:pPr>
            <a:r>
              <a:rPr lang="en-US" b="1" dirty="0"/>
              <a:t>… oh yes, and it would be wonderful if I could help you build something that made you proud during the semester</a:t>
            </a:r>
          </a:p>
          <a:p>
            <a:pPr marL="0" indent="0">
              <a:spcBef>
                <a:spcPts val="2400"/>
              </a:spcBef>
              <a:buNone/>
            </a:pPr>
            <a:r>
              <a:rPr lang="en-US" sz="2000" dirty="0"/>
              <a:t>Fun Fact:</a:t>
            </a:r>
          </a:p>
          <a:p>
            <a:pPr marL="0" indent="0">
              <a:spcBef>
                <a:spcPts val="600"/>
              </a:spcBef>
              <a:buNone/>
            </a:pPr>
            <a:r>
              <a:rPr lang="en-US" sz="2000" dirty="0"/>
              <a:t>	</a:t>
            </a:r>
            <a:r>
              <a:rPr lang="en-US" sz="2000" b="1" dirty="0"/>
              <a:t>At one point I had the very dubious “honor” or being the most traveled John Deere 	employee to India with 40+ trips over a 5-6 year period while setting up the 400+ person 		John Deere Technology Center – India application development organization.</a:t>
            </a:r>
          </a:p>
        </p:txBody>
      </p:sp>
    </p:spTree>
    <p:extLst>
      <p:ext uri="{BB962C8B-B14F-4D97-AF65-F5344CB8AC3E}">
        <p14:creationId xmlns:p14="http://schemas.microsoft.com/office/powerpoint/2010/main" val="82475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Syllabus Overview</a:t>
            </a:r>
          </a:p>
        </p:txBody>
      </p:sp>
    </p:spTree>
    <p:extLst>
      <p:ext uri="{BB962C8B-B14F-4D97-AF65-F5344CB8AC3E}">
        <p14:creationId xmlns:p14="http://schemas.microsoft.com/office/powerpoint/2010/main" val="166188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The Agile Manifesto</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“We are uncovering better ways of developing software by doing it and helping others do it. Through this work we have come to value: </a:t>
            </a:r>
          </a:p>
          <a:p>
            <a:pPr lvl="1"/>
            <a:r>
              <a:rPr lang="en-US" sz="2000" dirty="0"/>
              <a:t>Individuals and interactions over processes and tools </a:t>
            </a:r>
          </a:p>
          <a:p>
            <a:pPr lvl="1"/>
            <a:r>
              <a:rPr lang="en-US" sz="2000" dirty="0"/>
              <a:t>Working software over comprehensive documentation </a:t>
            </a:r>
          </a:p>
          <a:p>
            <a:pPr lvl="1"/>
            <a:r>
              <a:rPr lang="en-US" sz="2000" dirty="0"/>
              <a:t>Customer collaboration over contract negotiation </a:t>
            </a:r>
          </a:p>
          <a:p>
            <a:pPr lvl="1"/>
            <a:r>
              <a:rPr lang="en-US" sz="2000" dirty="0"/>
              <a:t>Responding to change over following a plan </a:t>
            </a:r>
          </a:p>
          <a:p>
            <a:pPr marL="0" indent="0">
              <a:spcBef>
                <a:spcPts val="1800"/>
              </a:spcBef>
              <a:buNone/>
            </a:pPr>
            <a:r>
              <a:rPr lang="en-US" sz="2000" dirty="0"/>
              <a:t>That is, while there is value in the items on the right, we value the items on the left more.”</a:t>
            </a:r>
          </a:p>
        </p:txBody>
      </p:sp>
    </p:spTree>
    <p:extLst>
      <p:ext uri="{BB962C8B-B14F-4D97-AF65-F5344CB8AC3E}">
        <p14:creationId xmlns:p14="http://schemas.microsoft.com/office/powerpoint/2010/main" val="182995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lstStyle/>
          <a:p>
            <a:r>
              <a:rPr lang="en-US" dirty="0"/>
              <a:t>Scrum &amp; Scrum Roles – Sprint Review</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6" y="6123543"/>
            <a:ext cx="4749185" cy="369332"/>
          </a:xfrm>
          <a:prstGeom prst="rect">
            <a:avLst/>
          </a:prstGeom>
        </p:spPr>
        <p:txBody>
          <a:bodyPr wrap="none">
            <a:spAutoFit/>
          </a:bodyPr>
          <a:lstStyle/>
          <a:p>
            <a:r>
              <a:rPr lang="en-US" dirty="0"/>
              <a:t>By </a:t>
            </a:r>
            <a:r>
              <a:rPr lang="en-US" dirty="0" err="1">
                <a:hlinkClick r:id="rId3" tooltip="User:Dr ian mitchell (page does not exist)"/>
              </a:rPr>
              <a:t>Dr</a:t>
            </a:r>
            <a:r>
              <a:rPr lang="en-US" dirty="0">
                <a:hlinkClick r:id="rId3" tooltip="User:Dr ian mitchell (page does not exist)"/>
              </a:rPr>
              <a:t> </a:t>
            </a:r>
            <a:r>
              <a:rPr lang="en-US" dirty="0" err="1">
                <a:hlinkClick r:id="rId3" tooltip="User:Dr ian mitchell (page does not exist)"/>
              </a:rPr>
              <a:t>ian</a:t>
            </a:r>
            <a:r>
              <a:rPr lang="en-US" dirty="0">
                <a:hlinkClick r:id="rId3" tooltip="User:Dr ian mitchell (page does not exist)"/>
              </a:rPr>
              <a:t> </a:t>
            </a:r>
            <a:r>
              <a:rPr lang="en-US" dirty="0" err="1">
                <a:hlinkClick r:id="rId3" tooltip="User:Dr ian mitchell (page does not exist)"/>
              </a:rPr>
              <a:t>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13" name="Oval 12">
            <a:extLst>
              <a:ext uri="{FF2B5EF4-FFF2-40B4-BE49-F238E27FC236}">
                <a16:creationId xmlns:a16="http://schemas.microsoft.com/office/drawing/2014/main" id="{CB822028-AE62-4F61-8F14-297C0D4C1218}"/>
              </a:ext>
            </a:extLst>
          </p:cNvPr>
          <p:cNvSpPr/>
          <p:nvPr/>
        </p:nvSpPr>
        <p:spPr>
          <a:xfrm>
            <a:off x="3517313" y="42754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76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r>
              <a:rPr lang="en-US" sz="4800" dirty="0"/>
              <a:t>Week 1 (Sprint 1)</a:t>
            </a:r>
            <a:br>
              <a:rPr lang="en-US" sz="4800" dirty="0"/>
            </a:br>
            <a:r>
              <a:rPr lang="en-US" sz="4800" dirty="0"/>
              <a:t>Activities &amp; Assignments</a:t>
            </a:r>
          </a:p>
        </p:txBody>
      </p:sp>
    </p:spTree>
    <p:extLst>
      <p:ext uri="{BB962C8B-B14F-4D97-AF65-F5344CB8AC3E}">
        <p14:creationId xmlns:p14="http://schemas.microsoft.com/office/powerpoint/2010/main" val="258961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Review Selected Topics &amp; Activities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364776"/>
            <a:ext cx="10515601" cy="5338174"/>
          </a:xfrm>
        </p:spPr>
        <p:txBody>
          <a:bodyPr>
            <a:normAutofit/>
          </a:bodyPr>
          <a:lstStyle/>
          <a:p>
            <a:pPr marL="0" indent="0">
              <a:spcBef>
                <a:spcPts val="600"/>
              </a:spcBef>
              <a:buNone/>
            </a:pPr>
            <a:r>
              <a:rPr lang="en-US" sz="2000" dirty="0"/>
              <a:t>The following topics are covered in other sessions so we will be very selective about the which portions we cover:</a:t>
            </a:r>
          </a:p>
          <a:p>
            <a:pPr marL="457200" indent="-457200">
              <a:spcBef>
                <a:spcPts val="600"/>
              </a:spcBef>
              <a:buFont typeface="+mj-lt"/>
              <a:buAutoNum type="arabicPeriod"/>
            </a:pPr>
            <a:r>
              <a:rPr lang="en-US" sz="2000" dirty="0"/>
              <a:t>Java Development Environment Overview</a:t>
            </a:r>
          </a:p>
          <a:p>
            <a:pPr marL="457200" indent="-457200">
              <a:spcBef>
                <a:spcPts val="600"/>
              </a:spcBef>
              <a:buFont typeface="+mj-lt"/>
              <a:buAutoNum type="arabicPeriod"/>
            </a:pPr>
            <a:r>
              <a:rPr lang="en-US" sz="2000" dirty="0"/>
              <a:t>Concepts &amp; Practices</a:t>
            </a:r>
          </a:p>
          <a:p>
            <a:pPr marL="457200" indent="-457200">
              <a:spcBef>
                <a:spcPts val="600"/>
              </a:spcBef>
              <a:buFont typeface="+mj-lt"/>
              <a:buAutoNum type="arabicPeriod"/>
            </a:pPr>
            <a:r>
              <a:rPr lang="en-US" sz="2000" dirty="0"/>
              <a:t>Patterns</a:t>
            </a:r>
          </a:p>
          <a:p>
            <a:pPr marL="457200" indent="-457200">
              <a:spcBef>
                <a:spcPts val="600"/>
              </a:spcBef>
              <a:buFont typeface="+mj-lt"/>
              <a:buAutoNum type="arabicPeriod"/>
            </a:pPr>
            <a:r>
              <a:rPr lang="en-US" sz="2000" dirty="0"/>
              <a:t>Principles</a:t>
            </a:r>
          </a:p>
        </p:txBody>
      </p:sp>
    </p:spTree>
    <p:extLst>
      <p:ext uri="{BB962C8B-B14F-4D97-AF65-F5344CB8AC3E}">
        <p14:creationId xmlns:p14="http://schemas.microsoft.com/office/powerpoint/2010/main" val="332246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lnSpcReduction="10000"/>
          </a:bodyPr>
          <a:lstStyle/>
          <a:p>
            <a:pPr marL="0" indent="0">
              <a:buNone/>
            </a:pPr>
            <a:r>
              <a:rPr lang="en-US" sz="2200" dirty="0"/>
              <a:t>Agenda for Tuesday, January 15 from 2 to 315pm CST:</a:t>
            </a:r>
          </a:p>
          <a:p>
            <a:pPr marL="457200" indent="-457200">
              <a:buFont typeface="+mj-lt"/>
              <a:buAutoNum type="arabicPeriod"/>
            </a:pPr>
            <a:r>
              <a:rPr lang="en-US" sz="2200" dirty="0">
                <a:solidFill>
                  <a:schemeClr val="bg1">
                    <a:lumMod val="75000"/>
                  </a:schemeClr>
                </a:solidFill>
              </a:rPr>
              <a:t>Welcome!</a:t>
            </a:r>
          </a:p>
          <a:p>
            <a:pPr marL="457200" indent="-457200">
              <a:buFont typeface="+mj-lt"/>
              <a:buAutoNum type="arabicPeriod"/>
            </a:pPr>
            <a:r>
              <a:rPr lang="en-US" sz="2200" dirty="0">
                <a:solidFill>
                  <a:schemeClr val="bg1">
                    <a:lumMod val="75000"/>
                  </a:schemeClr>
                </a:solidFill>
              </a:rPr>
              <a:t>Friendly Conversation Topic… let’s make sure that everyone can hear and speak</a:t>
            </a:r>
          </a:p>
          <a:p>
            <a:pPr marL="457200" indent="-457200">
              <a:buFont typeface="+mj-lt"/>
              <a:buAutoNum type="arabicPeriod"/>
            </a:pPr>
            <a:r>
              <a:rPr lang="en-US" sz="2200" dirty="0">
                <a:solidFill>
                  <a:schemeClr val="bg1">
                    <a:lumMod val="75000"/>
                  </a:schemeClr>
                </a:solidFill>
              </a:rPr>
              <a:t>Introductions*</a:t>
            </a:r>
          </a:p>
          <a:p>
            <a:pPr marL="457200" indent="-457200">
              <a:buFont typeface="+mj-lt"/>
              <a:buAutoNum type="arabicPeriod"/>
            </a:pPr>
            <a:r>
              <a:rPr lang="en-US" sz="2200" dirty="0">
                <a:solidFill>
                  <a:schemeClr val="bg1">
                    <a:lumMod val="75000"/>
                  </a:schemeClr>
                </a:solidFill>
              </a:rPr>
              <a:t>Review Course Syllabus</a:t>
            </a:r>
          </a:p>
          <a:p>
            <a:pPr marL="457200" indent="-457200">
              <a:buFont typeface="+mj-lt"/>
              <a:buAutoNum type="arabicPeriod"/>
            </a:pPr>
            <a:r>
              <a:rPr lang="en-US" sz="2200" dirty="0">
                <a:solidFill>
                  <a:schemeClr val="bg1">
                    <a:lumMod val="75000"/>
                  </a:schemeClr>
                </a:solidFill>
              </a:rPr>
              <a:t>Review Weeks 1&amp;2 (Sprint 1) Activities &amp; Assignments</a:t>
            </a:r>
          </a:p>
          <a:p>
            <a:pPr marL="457200" indent="-457200">
              <a:buFont typeface="+mj-lt"/>
              <a:buAutoNum type="arabicPeriod"/>
            </a:pPr>
            <a:r>
              <a:rPr lang="en-US" sz="2200" dirty="0"/>
              <a:t>Lab… starting no later than 2:45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4992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5"/>
            <a:ext cx="9144000" cy="1839044"/>
          </a:xfrm>
        </p:spPr>
        <p:txBody>
          <a:bodyPr>
            <a:normAutofit/>
          </a:bodyPr>
          <a:lstStyle/>
          <a:p>
            <a:r>
              <a:rPr lang="en-US" sz="4800" dirty="0"/>
              <a:t>Lab</a:t>
            </a:r>
          </a:p>
        </p:txBody>
      </p:sp>
      <p:sp>
        <p:nvSpPr>
          <p:cNvPr id="3" name="Content Placeholder 2">
            <a:extLst>
              <a:ext uri="{FF2B5EF4-FFF2-40B4-BE49-F238E27FC236}">
                <a16:creationId xmlns:a16="http://schemas.microsoft.com/office/drawing/2014/main" id="{384C868E-346E-4359-BF4F-AAEC6F6AA8BC}"/>
              </a:ext>
            </a:extLst>
          </p:cNvPr>
          <p:cNvSpPr txBox="1">
            <a:spLocks/>
          </p:cNvSpPr>
          <p:nvPr/>
        </p:nvSpPr>
        <p:spPr>
          <a:xfrm>
            <a:off x="838199" y="3190008"/>
            <a:ext cx="10515601" cy="3368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2000" u="sng" dirty="0"/>
              <a:t>Lab Activates:</a:t>
            </a:r>
          </a:p>
          <a:p>
            <a:pPr marL="457200" indent="-457200" algn="l">
              <a:spcBef>
                <a:spcPts val="0"/>
              </a:spcBef>
              <a:buFont typeface="+mj-lt"/>
              <a:buAutoNum type="arabicPeriod"/>
            </a:pPr>
            <a:r>
              <a:rPr lang="en-US" sz="2000" dirty="0"/>
              <a:t>Safari Books registration</a:t>
            </a:r>
          </a:p>
          <a:p>
            <a:pPr marL="457200" indent="-457200" algn="l">
              <a:spcBef>
                <a:spcPts val="0"/>
              </a:spcBef>
              <a:buFont typeface="+mj-lt"/>
              <a:buAutoNum type="arabicPeriod"/>
            </a:pPr>
            <a:r>
              <a:rPr lang="en-US" sz="2000" dirty="0"/>
              <a:t>Verify and/or Install Java environment</a:t>
            </a:r>
          </a:p>
          <a:p>
            <a:pPr marL="457200" indent="-457200" algn="l">
              <a:spcBef>
                <a:spcPts val="0"/>
              </a:spcBef>
              <a:buFont typeface="+mj-lt"/>
              <a:buAutoNum type="arabicPeriod"/>
            </a:pPr>
            <a:r>
              <a:rPr lang="en-US" sz="2000" dirty="0"/>
              <a:t>Install Visual Studio Code… or other preferred text editor</a:t>
            </a:r>
          </a:p>
          <a:p>
            <a:pPr marL="457200" indent="-457200" algn="l">
              <a:spcBef>
                <a:spcPts val="0"/>
              </a:spcBef>
              <a:buFont typeface="+mj-lt"/>
              <a:buAutoNum type="arabicPeriod"/>
            </a:pPr>
            <a:r>
              <a:rPr lang="en-US" sz="2000" dirty="0"/>
              <a:t>UML Design Overview</a:t>
            </a:r>
          </a:p>
          <a:p>
            <a:pPr marL="457200" indent="-457200" algn="l">
              <a:spcBef>
                <a:spcPts val="0"/>
              </a:spcBef>
              <a:buFont typeface="+mj-lt"/>
              <a:buAutoNum type="arabicPeriod"/>
            </a:pPr>
            <a:r>
              <a:rPr lang="en-US" sz="2000" dirty="0"/>
              <a:t>BMI Calculator Plus</a:t>
            </a:r>
          </a:p>
        </p:txBody>
      </p:sp>
    </p:spTree>
    <p:extLst>
      <p:ext uri="{BB962C8B-B14F-4D97-AF65-F5344CB8AC3E}">
        <p14:creationId xmlns:p14="http://schemas.microsoft.com/office/powerpoint/2010/main" val="3340901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64684E-8309-4209-8AEF-C8BA9FE476C3}"/>
              </a:ext>
            </a:extLst>
          </p:cNvPr>
          <p:cNvPicPr>
            <a:picLocks noChangeAspect="1"/>
          </p:cNvPicPr>
          <p:nvPr/>
        </p:nvPicPr>
        <p:blipFill>
          <a:blip r:embed="rId3"/>
          <a:stretch>
            <a:fillRect/>
          </a:stretch>
        </p:blipFill>
        <p:spPr>
          <a:xfrm>
            <a:off x="6680792" y="1304692"/>
            <a:ext cx="4602666" cy="4248615"/>
          </a:xfrm>
          <a:prstGeom prst="rect">
            <a:avLst/>
          </a:prstGeom>
        </p:spPr>
      </p:pic>
      <p:sp>
        <p:nvSpPr>
          <p:cNvPr id="2" name="Title 1"/>
          <p:cNvSpPr>
            <a:spLocks noGrp="1"/>
          </p:cNvSpPr>
          <p:nvPr>
            <p:ph type="title"/>
          </p:nvPr>
        </p:nvSpPr>
        <p:spPr>
          <a:xfrm>
            <a:off x="811620" y="365126"/>
            <a:ext cx="10515600" cy="757272"/>
          </a:xfrm>
        </p:spPr>
        <p:txBody>
          <a:bodyPr>
            <a:normAutofit/>
          </a:bodyPr>
          <a:lstStyle/>
          <a:p>
            <a:r>
              <a:rPr lang="en-US" sz="3600" dirty="0"/>
              <a:t>Java Development Environment Overview</a:t>
            </a:r>
          </a:p>
        </p:txBody>
      </p:sp>
      <p:sp>
        <p:nvSpPr>
          <p:cNvPr id="7" name="Content Placeholder 2"/>
          <p:cNvSpPr>
            <a:spLocks noGrp="1"/>
          </p:cNvSpPr>
          <p:nvPr>
            <p:ph idx="1"/>
          </p:nvPr>
        </p:nvSpPr>
        <p:spPr>
          <a:xfrm>
            <a:off x="811620" y="1389690"/>
            <a:ext cx="5488171" cy="4208352"/>
          </a:xfrm>
        </p:spPr>
        <p:txBody>
          <a:bodyPr>
            <a:normAutofit/>
          </a:bodyPr>
          <a:lstStyle/>
          <a:p>
            <a:pPr marL="0" indent="0">
              <a:buNone/>
            </a:pPr>
            <a:r>
              <a:rPr lang="en-US" sz="2000" u="sng" dirty="0"/>
              <a:t>Standard Java tools for this class include:</a:t>
            </a:r>
          </a:p>
          <a:p>
            <a:pPr>
              <a:buFont typeface="Wingdings" panose="05000000000000000000" pitchFamily="2" charset="2"/>
              <a:buChar char="§"/>
            </a:pPr>
            <a:r>
              <a:rPr lang="en-US" sz="2000" dirty="0"/>
              <a:t>Java SE Development Kit (SDK) </a:t>
            </a:r>
            <a:r>
              <a:rPr lang="en-US" sz="2000" dirty="0">
                <a:hlinkClick r:id="rId4"/>
              </a:rPr>
              <a:t>[link]</a:t>
            </a:r>
            <a:endParaRPr lang="en-US" sz="2000" dirty="0"/>
          </a:p>
          <a:p>
            <a:pPr>
              <a:buFont typeface="Wingdings" panose="05000000000000000000" pitchFamily="2" charset="2"/>
              <a:buChar char="§"/>
            </a:pPr>
            <a:r>
              <a:rPr lang="en-US" sz="2000" dirty="0"/>
              <a:t>Text Editor (Microsoft Visual Studio Code)</a:t>
            </a:r>
          </a:p>
          <a:p>
            <a:pPr>
              <a:buFont typeface="Wingdings" panose="05000000000000000000" pitchFamily="2" charset="2"/>
              <a:buChar char="§"/>
            </a:pPr>
            <a:endParaRPr lang="en-US" sz="2000" dirty="0"/>
          </a:p>
          <a:p>
            <a:pPr marL="0" indent="0">
              <a:buNone/>
            </a:pPr>
            <a:r>
              <a:rPr lang="en-US" sz="2000" u="sng" dirty="0"/>
              <a:t>Additional Tools:</a:t>
            </a:r>
          </a:p>
          <a:p>
            <a:pPr>
              <a:buFont typeface="Wingdings" panose="05000000000000000000" pitchFamily="2" charset="2"/>
              <a:buChar char="§"/>
            </a:pPr>
            <a:r>
              <a:rPr lang="en-US" sz="2000" dirty="0"/>
              <a:t>Git and GitHub</a:t>
            </a:r>
          </a:p>
          <a:p>
            <a:pPr>
              <a:buFont typeface="Wingdings" panose="05000000000000000000" pitchFamily="2" charset="2"/>
              <a:buChar char="§"/>
            </a:pPr>
            <a:r>
              <a:rPr lang="en-US" sz="2000" dirty="0"/>
              <a:t>Eclipse</a:t>
            </a:r>
          </a:p>
          <a:p>
            <a:pPr>
              <a:buFont typeface="Wingdings" panose="05000000000000000000" pitchFamily="2" charset="2"/>
              <a:buChar char="§"/>
            </a:pPr>
            <a:r>
              <a:rPr lang="en-US" sz="2000" dirty="0"/>
              <a:t>You are welcome to use addition tools, but please don’t make your assignments dependent on those tools.</a:t>
            </a:r>
          </a:p>
          <a:p>
            <a:pPr marL="0" indent="0">
              <a:buNone/>
            </a:pPr>
            <a:endParaRPr lang="en-US" sz="2000" dirty="0"/>
          </a:p>
        </p:txBody>
      </p:sp>
      <p:sp>
        <p:nvSpPr>
          <p:cNvPr id="6" name="Arrow: Right 5"/>
          <p:cNvSpPr/>
          <p:nvPr/>
        </p:nvSpPr>
        <p:spPr>
          <a:xfrm>
            <a:off x="5900188" y="1796902"/>
            <a:ext cx="510363" cy="3668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8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Composition &amp; Aggregation (and UML)</a:t>
            </a:r>
          </a:p>
        </p:txBody>
      </p:sp>
      <p:sp>
        <p:nvSpPr>
          <p:cNvPr id="3" name="Content Placeholder 2"/>
          <p:cNvSpPr>
            <a:spLocks noGrp="1"/>
          </p:cNvSpPr>
          <p:nvPr>
            <p:ph idx="1"/>
          </p:nvPr>
        </p:nvSpPr>
        <p:spPr>
          <a:xfrm>
            <a:off x="838200" y="1719305"/>
            <a:ext cx="10515600" cy="1909248"/>
          </a:xfrm>
        </p:spPr>
        <p:txBody>
          <a:bodyPr>
            <a:normAutofit/>
          </a:bodyPr>
          <a:lstStyle/>
          <a:p>
            <a:pPr marL="0" indent="0">
              <a:buNone/>
            </a:pPr>
            <a:r>
              <a:rPr lang="en-US" sz="2000" u="sng" dirty="0"/>
              <a:t>Composition</a:t>
            </a:r>
            <a:r>
              <a:rPr lang="en-US" sz="2000" dirty="0"/>
              <a:t>: A relationship where an object will not exist without the  parent object. For  example, it is unlikely that the “Nose” object will exist after the “Person” object is gone. </a:t>
            </a:r>
          </a:p>
          <a:p>
            <a:pPr marL="0" indent="0">
              <a:buNone/>
            </a:pPr>
            <a:r>
              <a:rPr lang="en-US" sz="2000" u="sng" dirty="0"/>
              <a:t>Aggregation</a:t>
            </a:r>
            <a:r>
              <a:rPr lang="en-US" sz="2000" dirty="0"/>
              <a:t>: A relationship where multiple objects will likely continue to exist independent of each other. For example, we might have a “Household” object and a “Person” object. It would be very reasonable to expect our “Person” object to continue to exist even if our “Household” object was deleted. </a:t>
            </a:r>
          </a:p>
          <a:p>
            <a:pPr marL="0" indent="0">
              <a:buNone/>
            </a:pPr>
            <a:endParaRPr lang="en-US" sz="2000" dirty="0"/>
          </a:p>
          <a:p>
            <a:pPr marL="0" indent="0">
              <a:buNone/>
            </a:pPr>
            <a:endParaRPr lang="en-US" sz="2000" dirty="0"/>
          </a:p>
        </p:txBody>
      </p:sp>
      <p:grpSp>
        <p:nvGrpSpPr>
          <p:cNvPr id="7" name="Group 6"/>
          <p:cNvGrpSpPr/>
          <p:nvPr/>
        </p:nvGrpSpPr>
        <p:grpSpPr>
          <a:xfrm>
            <a:off x="838200" y="3835734"/>
            <a:ext cx="10515600" cy="2052378"/>
            <a:chOff x="838200" y="3942054"/>
            <a:chExt cx="10515600" cy="2052378"/>
          </a:xfrm>
        </p:grpSpPr>
        <p:pic>
          <p:nvPicPr>
            <p:cNvPr id="5" name="Picture 4"/>
            <p:cNvPicPr>
              <a:picLocks noChangeAspect="1"/>
            </p:cNvPicPr>
            <p:nvPr/>
          </p:nvPicPr>
          <p:blipFill>
            <a:blip r:embed="rId4"/>
            <a:stretch>
              <a:fillRect/>
            </a:stretch>
          </p:blipFill>
          <p:spPr>
            <a:xfrm>
              <a:off x="1398431" y="4263442"/>
              <a:ext cx="9395138" cy="1730990"/>
            </a:xfrm>
            <a:prstGeom prst="rect">
              <a:avLst/>
            </a:prstGeom>
          </p:spPr>
        </p:pic>
        <p:sp>
          <p:nvSpPr>
            <p:cNvPr id="6" name="Content Placeholder 2"/>
            <p:cNvSpPr txBox="1">
              <a:spLocks/>
            </p:cNvSpPr>
            <p:nvPr/>
          </p:nvSpPr>
          <p:spPr>
            <a:xfrm>
              <a:off x="838200" y="3942054"/>
              <a:ext cx="10515600" cy="404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u="sng" dirty="0"/>
                <a:t>Our First UML:</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grpSp>
    </p:spTree>
    <p:custDataLst>
      <p:tags r:id="rId1"/>
    </p:custDataLst>
    <p:extLst>
      <p:ext uri="{BB962C8B-B14F-4D97-AF65-F5344CB8AC3E}">
        <p14:creationId xmlns:p14="http://schemas.microsoft.com/office/powerpoint/2010/main" val="3578040934"/>
      </p:ext>
    </p:extLst>
  </p:cSld>
  <p:clrMapOvr>
    <a:masterClrMapping/>
  </p:clrMapOvr>
  <mc:AlternateContent xmlns:mc="http://schemas.openxmlformats.org/markup-compatibility/2006" xmlns:p14="http://schemas.microsoft.com/office/powerpoint/2010/main">
    <mc:Choice Requires="p14">
      <p:transition spd="slow" p14:dur="2000" advTm="316877"/>
    </mc:Choice>
    <mc:Fallback xmlns="">
      <p:transition spd="slow" advTm="3168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fontScale="90000"/>
          </a:bodyPr>
          <a:lstStyle/>
          <a:p>
            <a:pPr algn="l"/>
            <a:r>
              <a:rPr lang="en-US" sz="4800" dirty="0"/>
              <a:t>- Verify Chat Session Open &amp; Working</a:t>
            </a:r>
            <a:br>
              <a:rPr lang="en-US" sz="4800" dirty="0"/>
            </a:br>
            <a:r>
              <a:rPr lang="en-US" sz="4800" dirty="0"/>
              <a:t>- Mute Lines </a:t>
            </a:r>
            <a:br>
              <a:rPr lang="en-US" sz="4800" dirty="0"/>
            </a:br>
            <a:r>
              <a:rPr lang="en-US" sz="4800" dirty="0"/>
              <a:t>- </a:t>
            </a:r>
            <a:r>
              <a:rPr lang="en-US" sz="4800" b="1" i="1" u="sng" dirty="0"/>
              <a:t>Start Recording</a:t>
            </a:r>
          </a:p>
        </p:txBody>
      </p:sp>
    </p:spTree>
    <p:extLst>
      <p:ext uri="{BB962C8B-B14F-4D97-AF65-F5344CB8AC3E}">
        <p14:creationId xmlns:p14="http://schemas.microsoft.com/office/powerpoint/2010/main" val="3296878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9474" y="2064701"/>
            <a:ext cx="10013049" cy="807019"/>
          </a:xfrm>
        </p:spPr>
        <p:txBody>
          <a:bodyPr anchor="ctr">
            <a:noAutofit/>
          </a:bodyPr>
          <a:lstStyle/>
          <a:p>
            <a:r>
              <a:rPr lang="en-US" sz="4800" dirty="0"/>
              <a:t>BMI Calculator Plus</a:t>
            </a:r>
          </a:p>
        </p:txBody>
      </p:sp>
      <p:pic>
        <p:nvPicPr>
          <p:cNvPr id="4" name="Picture 3">
            <a:extLst>
              <a:ext uri="{FF2B5EF4-FFF2-40B4-BE49-F238E27FC236}">
                <a16:creationId xmlns:a16="http://schemas.microsoft.com/office/drawing/2014/main" id="{9C76F5E6-3C36-48E7-8B3C-3254A5F5DBC0}"/>
              </a:ext>
            </a:extLst>
          </p:cNvPr>
          <p:cNvPicPr>
            <a:picLocks noChangeAspect="1"/>
          </p:cNvPicPr>
          <p:nvPr/>
        </p:nvPicPr>
        <p:blipFill>
          <a:blip r:embed="rId3"/>
          <a:stretch>
            <a:fillRect/>
          </a:stretch>
        </p:blipFill>
        <p:spPr>
          <a:xfrm>
            <a:off x="1804987" y="3289770"/>
            <a:ext cx="8582025" cy="2143125"/>
          </a:xfrm>
          <a:prstGeom prst="rect">
            <a:avLst/>
          </a:prstGeom>
        </p:spPr>
      </p:pic>
    </p:spTree>
    <p:extLst>
      <p:ext uri="{BB962C8B-B14F-4D97-AF65-F5344CB8AC3E}">
        <p14:creationId xmlns:p14="http://schemas.microsoft.com/office/powerpoint/2010/main" val="1983487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0004-AEC1-4D2F-8A7E-370FDC8B4F59}"/>
              </a:ext>
            </a:extLst>
          </p:cNvPr>
          <p:cNvSpPr>
            <a:spLocks noGrp="1"/>
          </p:cNvSpPr>
          <p:nvPr>
            <p:ph type="title"/>
          </p:nvPr>
        </p:nvSpPr>
        <p:spPr>
          <a:xfrm>
            <a:off x="5277329" y="640080"/>
            <a:ext cx="6274590" cy="4018341"/>
          </a:xfrm>
          <a:noFill/>
        </p:spPr>
        <p:txBody>
          <a:bodyPr vert="horz" lIns="91440" tIns="45720" rIns="91440" bIns="45720" rtlCol="0" anchor="b">
            <a:normAutofit/>
          </a:bodyPr>
          <a:lstStyle/>
          <a:p>
            <a:r>
              <a:rPr lang="en-US" sz="6000"/>
              <a:t>BMI Calculator Plus – UML</a:t>
            </a:r>
          </a:p>
        </p:txBody>
      </p:sp>
      <p:pic>
        <p:nvPicPr>
          <p:cNvPr id="5" name="Picture 4" descr="A close up of text on a whiteboard&#10;&#10;Description automatically generated">
            <a:extLst>
              <a:ext uri="{FF2B5EF4-FFF2-40B4-BE49-F238E27FC236}">
                <a16:creationId xmlns:a16="http://schemas.microsoft.com/office/drawing/2014/main" id="{209B76B0-D4A0-4841-8811-CF57C2FCF540}"/>
              </a:ext>
            </a:extLst>
          </p:cNvPr>
          <p:cNvPicPr>
            <a:picLocks noChangeAspect="1"/>
          </p:cNvPicPr>
          <p:nvPr/>
        </p:nvPicPr>
        <p:blipFill rotWithShape="1">
          <a:blip r:embed="rId3">
            <a:extLst>
              <a:ext uri="{28A0092B-C50C-407E-A947-70E740481C1C}">
                <a14:useLocalDpi xmlns:a14="http://schemas.microsoft.com/office/drawing/2010/main" val="0"/>
              </a:ext>
            </a:extLst>
          </a:blip>
          <a:srcRect r="5741"/>
          <a:stretch/>
        </p:blipFill>
        <p:spPr>
          <a:xfrm>
            <a:off x="1" y="10"/>
            <a:ext cx="4654296" cy="6857990"/>
          </a:xfrm>
          <a:prstGeom prst="rect">
            <a:avLst/>
          </a:prstGeom>
        </p:spPr>
      </p:pic>
    </p:spTree>
    <p:extLst>
      <p:ext uri="{BB962C8B-B14F-4D97-AF65-F5344CB8AC3E}">
        <p14:creationId xmlns:p14="http://schemas.microsoft.com/office/powerpoint/2010/main" val="71992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BMI Calculator Plus</a:t>
            </a:r>
          </a:p>
        </p:txBody>
      </p:sp>
    </p:spTree>
    <p:extLst>
      <p:ext uri="{BB962C8B-B14F-4D97-AF65-F5344CB8AC3E}">
        <p14:creationId xmlns:p14="http://schemas.microsoft.com/office/powerpoint/2010/main" val="4292995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951" y="3025490"/>
            <a:ext cx="10013049" cy="807019"/>
          </a:xfrm>
        </p:spPr>
        <p:txBody>
          <a:bodyPr anchor="ctr">
            <a:noAutofit/>
          </a:bodyPr>
          <a:lstStyle/>
          <a:p>
            <a:r>
              <a:rPr lang="en-US" sz="4800" dirty="0"/>
              <a:t>Wrap-up and </a:t>
            </a:r>
            <a:br>
              <a:rPr lang="en-US" sz="4800" dirty="0"/>
            </a:br>
            <a:r>
              <a:rPr lang="en-US" sz="4800" dirty="0"/>
              <a:t>Final Questions/Comments</a:t>
            </a:r>
          </a:p>
        </p:txBody>
      </p:sp>
    </p:spTree>
    <p:extLst>
      <p:ext uri="{BB962C8B-B14F-4D97-AF65-F5344CB8AC3E}">
        <p14:creationId xmlns:p14="http://schemas.microsoft.com/office/powerpoint/2010/main" val="165047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113081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rmAutofit fontScale="92500" lnSpcReduction="20000"/>
          </a:bodyPr>
          <a:lstStyle/>
          <a:p>
            <a:pPr marL="0" indent="0">
              <a:buNone/>
            </a:pPr>
            <a:r>
              <a:rPr lang="en-US" sz="2200" dirty="0"/>
              <a:t>Agenda for Wednesday, January 16 at 12 (noon):</a:t>
            </a:r>
          </a:p>
          <a:p>
            <a:pPr marL="457200" indent="-457200">
              <a:buFont typeface="+mj-lt"/>
              <a:buAutoNum type="arabicPeriod"/>
            </a:pPr>
            <a:r>
              <a:rPr lang="en-US" sz="2200" dirty="0"/>
              <a:t>Welcome!</a:t>
            </a:r>
          </a:p>
          <a:p>
            <a:pPr marL="457200" indent="-457200">
              <a:buFont typeface="+mj-lt"/>
              <a:buAutoNum type="arabicPeriod"/>
            </a:pPr>
            <a:r>
              <a:rPr lang="en-US" sz="2200" dirty="0"/>
              <a:t>Friendly Conversation Topic… let’s make sure that everyone can hear and speak</a:t>
            </a:r>
          </a:p>
          <a:p>
            <a:pPr marL="457200" indent="-457200">
              <a:buFont typeface="+mj-lt"/>
              <a:buAutoNum type="arabicPeriod"/>
            </a:pPr>
            <a:r>
              <a:rPr lang="en-US" sz="2200" dirty="0"/>
              <a:t>Introductions*</a:t>
            </a:r>
          </a:p>
          <a:p>
            <a:pPr marL="457200" indent="-457200">
              <a:buFont typeface="+mj-lt"/>
              <a:buAutoNum type="arabicPeriod"/>
            </a:pPr>
            <a:r>
              <a:rPr lang="en-US" sz="2200" dirty="0"/>
              <a:t>Review Course Syllabus</a:t>
            </a:r>
          </a:p>
          <a:p>
            <a:pPr marL="457200" indent="-457200">
              <a:buFont typeface="+mj-lt"/>
              <a:buAutoNum type="arabicPeriod"/>
            </a:pPr>
            <a:r>
              <a:rPr lang="en-US" sz="2200" dirty="0"/>
              <a:t>The Agile Manifesto &amp; Sprint Reviews</a:t>
            </a:r>
          </a:p>
          <a:p>
            <a:pPr marL="457200" indent="-457200">
              <a:buFont typeface="+mj-lt"/>
              <a:buAutoNum type="arabicPeriod"/>
            </a:pPr>
            <a:r>
              <a:rPr lang="en-US" sz="2200" dirty="0"/>
              <a:t>Review Weeks 1&amp;2 (Sprint 1) Activities &amp; Assignments</a:t>
            </a:r>
          </a:p>
          <a:p>
            <a:pPr marL="457200" indent="-457200">
              <a:buFont typeface="+mj-lt"/>
              <a:buAutoNum type="arabicPeriod"/>
            </a:pPr>
            <a:r>
              <a:rPr lang="en-US" sz="2200" dirty="0"/>
              <a:t>Review </a:t>
            </a:r>
            <a:r>
              <a:rPr lang="en-US" sz="2200" u="sng" dirty="0"/>
              <a:t>Select</a:t>
            </a:r>
            <a:r>
              <a:rPr lang="en-US" sz="2200" dirty="0"/>
              <a:t> Topics… Concepts, Patterns, and Principles</a:t>
            </a:r>
          </a:p>
          <a:p>
            <a:pPr marL="457200" indent="-457200">
              <a:buFont typeface="+mj-lt"/>
              <a:buAutoNum type="arabicPeriod"/>
            </a:pPr>
            <a:r>
              <a:rPr lang="en-US" sz="2200" dirty="0"/>
              <a:t>Lab… starting no later than 1:45</a:t>
            </a:r>
          </a:p>
          <a:p>
            <a:pPr marL="457200" indent="-457200">
              <a:buFont typeface="+mj-lt"/>
              <a:buAutoNum type="arabicPeriod"/>
            </a:pPr>
            <a:r>
              <a:rPr lang="en-US" sz="2200" dirty="0"/>
              <a:t>Wrap-up and Final Questions/Comments?</a:t>
            </a:r>
          </a:p>
          <a:p>
            <a:pPr marL="0" indent="0">
              <a:buNone/>
            </a:pPr>
            <a:endParaRPr lang="en-US" sz="2200" dirty="0"/>
          </a:p>
          <a:p>
            <a:pPr marL="0" indent="0">
              <a:buNone/>
            </a:pPr>
            <a:r>
              <a:rPr lang="en-US" sz="2200" dirty="0"/>
              <a:t>Discussion &amp; Questions welcome at any time… please be present with no phones or email during our time together</a:t>
            </a: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00379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CPSC 24500 - LT1</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Announcement</a:t>
            </a:r>
          </a:p>
          <a:p>
            <a:pPr marL="0" indent="0">
              <a:spcBef>
                <a:spcPts val="600"/>
              </a:spcBef>
              <a:buNone/>
            </a:pPr>
            <a:endParaRPr lang="en-US" sz="2000" dirty="0"/>
          </a:p>
        </p:txBody>
      </p:sp>
    </p:spTree>
    <p:extLst>
      <p:ext uri="{BB962C8B-B14F-4D97-AF65-F5344CB8AC3E}">
        <p14:creationId xmlns:p14="http://schemas.microsoft.com/office/powerpoint/2010/main" val="177634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Welcome!</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231898"/>
            <a:ext cx="10718950" cy="5030679"/>
          </a:xfrm>
        </p:spPr>
        <p:txBody>
          <a:bodyPr>
            <a:normAutofit/>
          </a:bodyPr>
          <a:lstStyle/>
          <a:p>
            <a:pPr marL="0" indent="0">
              <a:spcBef>
                <a:spcPts val="1800"/>
              </a:spcBef>
              <a:buNone/>
            </a:pPr>
            <a:r>
              <a:rPr lang="en-US" sz="2000" dirty="0"/>
              <a:t>This is:</a:t>
            </a:r>
          </a:p>
          <a:p>
            <a:pPr marL="0" indent="0">
              <a:spcBef>
                <a:spcPts val="600"/>
              </a:spcBef>
              <a:buNone/>
            </a:pPr>
            <a:r>
              <a:rPr lang="en-US" sz="2000" dirty="0"/>
              <a:t>	Object-Oriented Programming</a:t>
            </a:r>
          </a:p>
          <a:p>
            <a:pPr marL="0" indent="0">
              <a:spcBef>
                <a:spcPts val="600"/>
              </a:spcBef>
              <a:buNone/>
            </a:pPr>
            <a:r>
              <a:rPr lang="en-US" sz="2000" dirty="0"/>
              <a:t>	CPSC 24500 - LT1</a:t>
            </a:r>
          </a:p>
          <a:p>
            <a:pPr marL="0" indent="0">
              <a:spcBef>
                <a:spcPts val="2400"/>
              </a:spcBef>
              <a:buNone/>
            </a:pPr>
            <a:r>
              <a:rPr lang="en-US" sz="2000" dirty="0"/>
              <a:t>And I am:</a:t>
            </a:r>
          </a:p>
          <a:p>
            <a:pPr marL="0" indent="0">
              <a:spcBef>
                <a:spcPts val="600"/>
              </a:spcBef>
              <a:buNone/>
            </a:pPr>
            <a:r>
              <a:rPr lang="en-US" sz="2000" dirty="0"/>
              <a:t>	Eric Pogue</a:t>
            </a:r>
          </a:p>
          <a:p>
            <a:pPr marL="0" indent="0">
              <a:spcBef>
                <a:spcPts val="600"/>
              </a:spcBef>
              <a:buNone/>
            </a:pPr>
            <a:endParaRPr lang="en-US" sz="2000" dirty="0"/>
          </a:p>
          <a:p>
            <a:pPr marL="0" indent="0">
              <a:spcBef>
                <a:spcPts val="600"/>
              </a:spcBef>
              <a:buNone/>
            </a:pPr>
            <a:endParaRPr lang="en-US" sz="2000" dirty="0"/>
          </a:p>
          <a:p>
            <a:pPr marL="0" indent="0">
              <a:spcBef>
                <a:spcPts val="600"/>
              </a:spcBef>
              <a:buNone/>
            </a:pPr>
            <a:r>
              <a:rPr lang="en-US" sz="2000" dirty="0"/>
              <a:t>Review Welcome Announcement</a:t>
            </a:r>
          </a:p>
          <a:p>
            <a:pPr marL="0" indent="0">
              <a:spcBef>
                <a:spcPts val="600"/>
              </a:spcBef>
              <a:buNone/>
            </a:pPr>
            <a:endParaRPr lang="en-US" sz="2000" dirty="0"/>
          </a:p>
        </p:txBody>
      </p:sp>
    </p:spTree>
    <p:extLst>
      <p:ext uri="{BB962C8B-B14F-4D97-AF65-F5344CB8AC3E}">
        <p14:creationId xmlns:p14="http://schemas.microsoft.com/office/powerpoint/2010/main" val="241941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6820075" y="833369"/>
            <a:ext cx="5476002" cy="1463781"/>
          </a:xfrm>
          <a:noFill/>
        </p:spPr>
        <p:txBody>
          <a:bodyPr vert="horz" lIns="91440" tIns="45720" rIns="91440" bIns="45720" rtlCol="0" anchor="b">
            <a:noAutofit/>
          </a:bodyPr>
          <a:lstStyle/>
          <a:p>
            <a:r>
              <a:rPr lang="en-US" sz="4800" dirty="0"/>
              <a:t>Today’s “Friendly Conversation” topic</a:t>
            </a:r>
          </a:p>
        </p:txBody>
      </p:sp>
      <p:pic>
        <p:nvPicPr>
          <p:cNvPr id="6" name="Picture 5">
            <a:extLst>
              <a:ext uri="{FF2B5EF4-FFF2-40B4-BE49-F238E27FC236}">
                <a16:creationId xmlns:a16="http://schemas.microsoft.com/office/drawing/2014/main" id="{7FDA2849-5AD7-4C4F-A3AD-36172F84681E}"/>
              </a:ext>
            </a:extLst>
          </p:cNvPr>
          <p:cNvPicPr>
            <a:picLocks noChangeAspect="1"/>
          </p:cNvPicPr>
          <p:nvPr/>
        </p:nvPicPr>
        <p:blipFill rotWithShape="1">
          <a:blip r:embed="rId3">
            <a:extLst/>
          </a:blip>
          <a:srcRect t="1503" r="-3" b="5267"/>
          <a:stretch/>
        </p:blipFill>
        <p:spPr>
          <a:xfrm>
            <a:off x="20" y="10"/>
            <a:ext cx="6105635" cy="6857990"/>
          </a:xfrm>
          <a:prstGeom prst="rect">
            <a:avLst/>
          </a:prstGeom>
        </p:spPr>
      </p:pic>
    </p:spTree>
    <p:extLst>
      <p:ext uri="{BB962C8B-B14F-4D97-AF65-F5344CB8AC3E}">
        <p14:creationId xmlns:p14="http://schemas.microsoft.com/office/powerpoint/2010/main" val="186297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8F05B8-454B-41D3-8214-93C6A8B89841}"/>
              </a:ext>
            </a:extLst>
          </p:cNvPr>
          <p:cNvSpPr>
            <a:spLocks noGrp="1"/>
          </p:cNvSpPr>
          <p:nvPr>
            <p:ph type="title"/>
          </p:nvPr>
        </p:nvSpPr>
        <p:spPr>
          <a:xfrm>
            <a:off x="838200" y="474626"/>
            <a:ext cx="10515600" cy="757272"/>
          </a:xfrm>
        </p:spPr>
        <p:txBody>
          <a:bodyPr>
            <a:normAutofit/>
          </a:bodyPr>
          <a:lstStyle/>
          <a:p>
            <a:r>
              <a:rPr lang="en-US" sz="3600" dirty="0"/>
              <a:t>Introductions – Discussion Board (DB) 1</a:t>
            </a:r>
            <a:endParaRPr lang="en-US" sz="3600" b="1" i="1" u="sng" dirty="0"/>
          </a:p>
        </p:txBody>
      </p:sp>
      <p:sp>
        <p:nvSpPr>
          <p:cNvPr id="2" name="Rectangle 1">
            <a:extLst>
              <a:ext uri="{FF2B5EF4-FFF2-40B4-BE49-F238E27FC236}">
                <a16:creationId xmlns:a16="http://schemas.microsoft.com/office/drawing/2014/main" id="{0C326A31-5CBB-4F38-BF58-B6AFC533B019}"/>
              </a:ext>
            </a:extLst>
          </p:cNvPr>
          <p:cNvSpPr/>
          <p:nvPr/>
        </p:nvSpPr>
        <p:spPr>
          <a:xfrm>
            <a:off x="1864929" y="1448636"/>
            <a:ext cx="8462142" cy="4429033"/>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use this discussion forum to introduce yourself and to learn about your classmates.</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a message which includes the following information: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Your Full Name / Preferred Name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little about your Family, Home, and College background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Likely programming environment that you will be utilizing... do you have access to a Windows 10 environment?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Hobby or Special Interest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Top two or three things you would like to get out of this class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couple of times during the week would be most convenient for you to participate in a Live Lecture &amp; Discussion session and/or to meet (virtually) with a small group of classmates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latin typeface="Calibri" panose="020F0502020204030204" pitchFamily="34" charset="0"/>
                <a:ea typeface="Calibri" panose="020F0502020204030204" pitchFamily="34" charset="0"/>
                <a:cs typeface="Times New Roman" panose="02020603050405020304" pitchFamily="18" charset="0"/>
              </a:rPr>
              <a:t>A Fun Fact about yourself</a:t>
            </a:r>
          </a:p>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Please post your initial submission by the end of the day Sunday (11:59pm) and respond to one or more of your classmates' posts by the end of the day the following Sunday.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710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838200" y="474626"/>
            <a:ext cx="10515600" cy="757272"/>
          </a:xfrm>
        </p:spPr>
        <p:txBody>
          <a:bodyPr>
            <a:normAutofit/>
          </a:bodyPr>
          <a:lstStyle/>
          <a:p>
            <a:r>
              <a:rPr lang="en-US" sz="3600" dirty="0"/>
              <a:t>Introductions</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838200" y="1310556"/>
            <a:ext cx="10882745" cy="5030679"/>
          </a:xfrm>
        </p:spPr>
        <p:txBody>
          <a:bodyPr>
            <a:normAutofit/>
          </a:bodyPr>
          <a:lstStyle/>
          <a:p>
            <a:pPr marL="0" indent="0">
              <a:spcBef>
                <a:spcPts val="1800"/>
              </a:spcBef>
              <a:buNone/>
            </a:pPr>
            <a:r>
              <a:rPr lang="en-US" sz="2000" dirty="0"/>
              <a:t>Full and Preferred Name:</a:t>
            </a:r>
          </a:p>
          <a:p>
            <a:pPr marL="0" indent="0">
              <a:spcBef>
                <a:spcPts val="600"/>
              </a:spcBef>
              <a:buNone/>
            </a:pPr>
            <a:r>
              <a:rPr lang="en-US" sz="2000" dirty="0"/>
              <a:t>	</a:t>
            </a:r>
            <a:r>
              <a:rPr lang="en-US" sz="2000" b="1" dirty="0"/>
              <a:t>Eric Pogue</a:t>
            </a:r>
          </a:p>
          <a:p>
            <a:pPr marL="0" indent="0">
              <a:spcBef>
                <a:spcPts val="600"/>
              </a:spcBef>
              <a:buNone/>
            </a:pPr>
            <a:r>
              <a:rPr lang="en-US" sz="2000" b="1" dirty="0"/>
              <a:t>	Eric, Mr. Pogue, or Professor </a:t>
            </a:r>
          </a:p>
          <a:p>
            <a:pPr marL="0" indent="0">
              <a:spcBef>
                <a:spcPts val="2400"/>
              </a:spcBef>
              <a:buNone/>
            </a:pPr>
            <a:r>
              <a:rPr lang="en-US" sz="2000" dirty="0"/>
              <a:t>Family, Home, College background:</a:t>
            </a:r>
          </a:p>
          <a:p>
            <a:pPr marL="0" indent="0">
              <a:spcBef>
                <a:spcPts val="600"/>
              </a:spcBef>
              <a:buNone/>
            </a:pPr>
            <a:r>
              <a:rPr lang="en-US" sz="2000" dirty="0"/>
              <a:t>	</a:t>
            </a:r>
            <a:r>
              <a:rPr lang="en-US" sz="2000" b="1" dirty="0"/>
              <a:t>Married with five children, recently relocated from Davenport, IA to Chicago area</a:t>
            </a:r>
          </a:p>
          <a:p>
            <a:pPr marL="0" indent="0">
              <a:spcBef>
                <a:spcPts val="600"/>
              </a:spcBef>
              <a:buNone/>
            </a:pPr>
            <a:r>
              <a:rPr lang="en-US" sz="2000" b="1" dirty="0"/>
              <a:t>	Undergraduate in CS and Masters in Business… teaching online/evening for many years</a:t>
            </a:r>
          </a:p>
          <a:p>
            <a:pPr marL="0" indent="0">
              <a:spcBef>
                <a:spcPts val="2400"/>
              </a:spcBef>
              <a:buNone/>
            </a:pPr>
            <a:r>
              <a:rPr lang="en-US" sz="2000" dirty="0"/>
              <a:t>Programming experience:</a:t>
            </a:r>
          </a:p>
          <a:p>
            <a:pPr marL="0" indent="0">
              <a:spcBef>
                <a:spcPts val="600"/>
              </a:spcBef>
              <a:buNone/>
            </a:pPr>
            <a:r>
              <a:rPr lang="en-US" sz="2000" dirty="0"/>
              <a:t>	</a:t>
            </a:r>
            <a:r>
              <a:rPr lang="en-US" sz="2000" b="1" dirty="0"/>
              <a:t>Decades in the industry as a developer, architect, project manager, division manager, 		and vice president of various software development organizations.</a:t>
            </a:r>
          </a:p>
          <a:p>
            <a:pPr marL="0" indent="0">
              <a:spcBef>
                <a:spcPts val="1200"/>
              </a:spcBef>
              <a:buNone/>
            </a:pPr>
            <a:r>
              <a:rPr lang="en-US" sz="2000" b="1" dirty="0"/>
              <a:t>	Part of many teams that have delivered products to ten’s of millions of customers globally</a:t>
            </a:r>
          </a:p>
          <a:p>
            <a:pPr marL="0" indent="0">
              <a:spcBef>
                <a:spcPts val="600"/>
              </a:spcBef>
              <a:buNone/>
            </a:pPr>
            <a:r>
              <a:rPr lang="en-US" sz="2000" b="1" dirty="0"/>
              <a:t>	Parsons Technology, Intuit, The Learning Company,  Jasc Software, and John Deere</a:t>
            </a:r>
          </a:p>
          <a:p>
            <a:pPr marL="0" indent="0">
              <a:spcBef>
                <a:spcPts val="600"/>
              </a:spcBef>
              <a:buNone/>
            </a:pPr>
            <a:r>
              <a:rPr lang="en-US" sz="2000" b="1" dirty="0"/>
              <a:t>	… and most recently working on a startup product “Stadia” with my oldest son</a:t>
            </a:r>
          </a:p>
        </p:txBody>
      </p:sp>
    </p:spTree>
    <p:extLst>
      <p:ext uri="{BB962C8B-B14F-4D97-AF65-F5344CB8AC3E}">
        <p14:creationId xmlns:p14="http://schemas.microsoft.com/office/powerpoint/2010/main" val="271583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EBAE23-C749-48AE-9358-5B0FEFDF8667}"/>
              </a:ext>
            </a:extLst>
          </p:cNvPr>
          <p:cNvPicPr>
            <a:picLocks noChangeAspect="1"/>
          </p:cNvPicPr>
          <p:nvPr/>
        </p:nvPicPr>
        <p:blipFill>
          <a:blip r:embed="rId2"/>
          <a:stretch>
            <a:fillRect/>
          </a:stretch>
        </p:blipFill>
        <p:spPr>
          <a:xfrm>
            <a:off x="177110" y="2008834"/>
            <a:ext cx="3105150" cy="2457450"/>
          </a:xfrm>
          <a:prstGeom prst="rect">
            <a:avLst/>
          </a:prstGeom>
        </p:spPr>
      </p:pic>
      <p:pic>
        <p:nvPicPr>
          <p:cNvPr id="5" name="Picture 4">
            <a:extLst>
              <a:ext uri="{FF2B5EF4-FFF2-40B4-BE49-F238E27FC236}">
                <a16:creationId xmlns:a16="http://schemas.microsoft.com/office/drawing/2014/main" id="{445508D6-FCB5-4859-B006-0CB0B87BC1CD}"/>
              </a:ext>
            </a:extLst>
          </p:cNvPr>
          <p:cNvPicPr>
            <a:picLocks noChangeAspect="1"/>
          </p:cNvPicPr>
          <p:nvPr/>
        </p:nvPicPr>
        <p:blipFill>
          <a:blip r:embed="rId3"/>
          <a:stretch>
            <a:fillRect/>
          </a:stretch>
        </p:blipFill>
        <p:spPr>
          <a:xfrm>
            <a:off x="1017638" y="341383"/>
            <a:ext cx="3349113" cy="1781443"/>
          </a:xfrm>
          <a:prstGeom prst="rect">
            <a:avLst/>
          </a:prstGeom>
        </p:spPr>
      </p:pic>
      <p:pic>
        <p:nvPicPr>
          <p:cNvPr id="4" name="Picture 3">
            <a:extLst>
              <a:ext uri="{FF2B5EF4-FFF2-40B4-BE49-F238E27FC236}">
                <a16:creationId xmlns:a16="http://schemas.microsoft.com/office/drawing/2014/main" id="{5B9357A3-D2F0-4205-8A4F-BA6608F315E8}"/>
              </a:ext>
            </a:extLst>
          </p:cNvPr>
          <p:cNvPicPr>
            <a:picLocks noChangeAspect="1"/>
          </p:cNvPicPr>
          <p:nvPr/>
        </p:nvPicPr>
        <p:blipFill>
          <a:blip r:embed="rId4"/>
          <a:stretch>
            <a:fillRect/>
          </a:stretch>
        </p:blipFill>
        <p:spPr>
          <a:xfrm>
            <a:off x="1554955" y="1119423"/>
            <a:ext cx="5743777" cy="1781443"/>
          </a:xfrm>
          <a:prstGeom prst="rect">
            <a:avLst/>
          </a:prstGeom>
        </p:spPr>
      </p:pic>
      <p:pic>
        <p:nvPicPr>
          <p:cNvPr id="6" name="Picture 5">
            <a:extLst>
              <a:ext uri="{FF2B5EF4-FFF2-40B4-BE49-F238E27FC236}">
                <a16:creationId xmlns:a16="http://schemas.microsoft.com/office/drawing/2014/main" id="{58A210C4-5416-48CE-889F-80437356FF40}"/>
              </a:ext>
            </a:extLst>
          </p:cNvPr>
          <p:cNvPicPr>
            <a:picLocks noChangeAspect="1"/>
          </p:cNvPicPr>
          <p:nvPr/>
        </p:nvPicPr>
        <p:blipFill>
          <a:blip r:embed="rId5"/>
          <a:stretch>
            <a:fillRect/>
          </a:stretch>
        </p:blipFill>
        <p:spPr>
          <a:xfrm>
            <a:off x="8645166" y="341383"/>
            <a:ext cx="2799886" cy="3889119"/>
          </a:xfrm>
          <a:prstGeom prst="rect">
            <a:avLst/>
          </a:prstGeom>
          <a:noFill/>
          <a:ln w="12700">
            <a:noFill/>
          </a:ln>
        </p:spPr>
      </p:pic>
      <p:pic>
        <p:nvPicPr>
          <p:cNvPr id="7" name="Picture 6">
            <a:extLst>
              <a:ext uri="{FF2B5EF4-FFF2-40B4-BE49-F238E27FC236}">
                <a16:creationId xmlns:a16="http://schemas.microsoft.com/office/drawing/2014/main" id="{53AB4372-FE60-4185-9F09-BDCA72D625DA}"/>
              </a:ext>
            </a:extLst>
          </p:cNvPr>
          <p:cNvPicPr>
            <a:picLocks noChangeAspect="1"/>
          </p:cNvPicPr>
          <p:nvPr/>
        </p:nvPicPr>
        <p:blipFill>
          <a:blip r:embed="rId6"/>
          <a:stretch>
            <a:fillRect/>
          </a:stretch>
        </p:blipFill>
        <p:spPr>
          <a:xfrm>
            <a:off x="9311369" y="3119327"/>
            <a:ext cx="2799886" cy="3076798"/>
          </a:xfrm>
          <a:prstGeom prst="rect">
            <a:avLst/>
          </a:prstGeom>
        </p:spPr>
      </p:pic>
      <p:pic>
        <p:nvPicPr>
          <p:cNvPr id="8" name="Picture 7">
            <a:extLst>
              <a:ext uri="{FF2B5EF4-FFF2-40B4-BE49-F238E27FC236}">
                <a16:creationId xmlns:a16="http://schemas.microsoft.com/office/drawing/2014/main" id="{C2C4508E-D280-47C4-B77C-9157F2981179}"/>
              </a:ext>
            </a:extLst>
          </p:cNvPr>
          <p:cNvPicPr>
            <a:picLocks noChangeAspect="1"/>
          </p:cNvPicPr>
          <p:nvPr/>
        </p:nvPicPr>
        <p:blipFill rotWithShape="1">
          <a:blip r:embed="rId7"/>
          <a:srcRect t="614"/>
          <a:stretch/>
        </p:blipFill>
        <p:spPr>
          <a:xfrm>
            <a:off x="5957803" y="3237559"/>
            <a:ext cx="2687363" cy="3279058"/>
          </a:xfrm>
          <a:prstGeom prst="rect">
            <a:avLst/>
          </a:prstGeom>
        </p:spPr>
      </p:pic>
      <p:pic>
        <p:nvPicPr>
          <p:cNvPr id="3" name="Picture 2">
            <a:extLst>
              <a:ext uri="{FF2B5EF4-FFF2-40B4-BE49-F238E27FC236}">
                <a16:creationId xmlns:a16="http://schemas.microsoft.com/office/drawing/2014/main" id="{BE95B872-D1D6-433D-A328-CBFBDD752BCD}"/>
              </a:ext>
            </a:extLst>
          </p:cNvPr>
          <p:cNvPicPr>
            <a:picLocks noChangeAspect="1"/>
          </p:cNvPicPr>
          <p:nvPr/>
        </p:nvPicPr>
        <p:blipFill>
          <a:blip r:embed="rId8"/>
          <a:stretch>
            <a:fillRect/>
          </a:stretch>
        </p:blipFill>
        <p:spPr>
          <a:xfrm>
            <a:off x="1416106" y="4109208"/>
            <a:ext cx="4152096" cy="2631239"/>
          </a:xfrm>
          <a:prstGeom prst="rect">
            <a:avLst/>
          </a:prstGeom>
          <a:ln w="19050">
            <a:solidFill>
              <a:schemeClr val="tx1"/>
            </a:solidFill>
          </a:ln>
        </p:spPr>
      </p:pic>
    </p:spTree>
    <p:extLst>
      <p:ext uri="{BB962C8B-B14F-4D97-AF65-F5344CB8AC3E}">
        <p14:creationId xmlns:p14="http://schemas.microsoft.com/office/powerpoint/2010/main" val="341631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1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945</Words>
  <Application>Microsoft Office PowerPoint</Application>
  <PresentationFormat>Widescreen</PresentationFormat>
  <Paragraphs>191</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Symbol</vt:lpstr>
      <vt:lpstr>Wingdings</vt:lpstr>
      <vt:lpstr>Office Theme</vt:lpstr>
      <vt:lpstr>Object-Oriented Programming Discussion, Lecture, &amp; Lab Eric Pogue</vt:lpstr>
      <vt:lpstr>- Verify Chat Session Open &amp; Working - Mute Lines  - Start Recording</vt:lpstr>
      <vt:lpstr>Object-Oriented Programming Discussion, Lecture, &amp; Lab Eric Pogue</vt:lpstr>
      <vt:lpstr>PowerPoint Presentation</vt:lpstr>
      <vt:lpstr>Welcome!</vt:lpstr>
      <vt:lpstr>Today’s “Friendly Conversation” topic</vt:lpstr>
      <vt:lpstr>Introductions – Discussion Board (DB) 1</vt:lpstr>
      <vt:lpstr>Introductions</vt:lpstr>
      <vt:lpstr>PowerPoint Presentation</vt:lpstr>
      <vt:lpstr>Welcome &amp; Introductions</vt:lpstr>
      <vt:lpstr>Syllabus Overview</vt:lpstr>
      <vt:lpstr>The Agile Manifesto</vt:lpstr>
      <vt:lpstr>Scrum &amp; Scrum Roles – Sprint Review</vt:lpstr>
      <vt:lpstr>Week 1 (Sprint 1) Activities &amp; Assignments</vt:lpstr>
      <vt:lpstr>Review Selected Topics &amp; Activities</vt:lpstr>
      <vt:lpstr>Object-Oriented Programming Discussion, Lecture, &amp; Lab Eric Pogue</vt:lpstr>
      <vt:lpstr>Lab</vt:lpstr>
      <vt:lpstr>Java Development Environment Overview</vt:lpstr>
      <vt:lpstr>Composition &amp; Aggregation (and UML)</vt:lpstr>
      <vt:lpstr>BMI Calculator Plus</vt:lpstr>
      <vt:lpstr>BMI Calculator Plus – UML</vt:lpstr>
      <vt:lpstr>BMI Calculator Plus</vt:lpstr>
      <vt:lpstr>Wrap-up and  Final Questions/Comments</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“Friendly Conversation” topic</dc:title>
  <dc:creator>Eric Pogue</dc:creator>
  <cp:lastModifiedBy>Eric Pogue</cp:lastModifiedBy>
  <cp:revision>36</cp:revision>
  <dcterms:created xsi:type="dcterms:W3CDTF">2018-08-22T19:38:22Z</dcterms:created>
  <dcterms:modified xsi:type="dcterms:W3CDTF">2019-01-17T17:05:38Z</dcterms:modified>
</cp:coreProperties>
</file>