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64" r:id="rId5"/>
    <p:sldId id="365" r:id="rId6"/>
    <p:sldId id="367" r:id="rId7"/>
    <p:sldId id="370" r:id="rId8"/>
    <p:sldId id="368" r:id="rId9"/>
    <p:sldId id="369" r:id="rId10"/>
    <p:sldId id="371" r:id="rId11"/>
    <p:sldId id="372" r:id="rId12"/>
    <p:sldId id="373" r:id="rId13"/>
    <p:sldId id="376" r:id="rId14"/>
    <p:sldId id="358" r:id="rId15"/>
    <p:sldId id="366" r:id="rId16"/>
    <p:sldId id="374" r:id="rId17"/>
    <p:sldId id="375"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65" d="100"/>
          <a:sy n="165" d="100"/>
        </p:scale>
        <p:origin x="2196" y="9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1/18/2019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143966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t>Below are some conversation that I took from various Internet sources related to calling methods from Constructors. Many organizations shy away from doing “complex” or “dangerous” things in Constructors. Consider how we would recover from a failed command in a constructor… recall that by definition it has not return value.</a:t>
            </a:r>
          </a:p>
          <a:p>
            <a:endParaRPr lang="en-US" sz="1000" u="none" dirty="0"/>
          </a:p>
          <a:p>
            <a:r>
              <a:rPr lang="en-US" sz="1000" u="sng" dirty="0"/>
              <a:t>Below are some quote from various Internet sources: </a:t>
            </a:r>
          </a:p>
          <a:p>
            <a:r>
              <a:rPr lang="en-US" sz="1000" dirty="0"/>
              <a:t>You should not call instance methods in constructor is dangerous as the object is not yet fully initialized (this applies mainly to methods than can be </a:t>
            </a:r>
            <a:r>
              <a:rPr lang="en-US" sz="1000" dirty="0" err="1"/>
              <a:t>overriden</a:t>
            </a:r>
            <a:r>
              <a:rPr lang="en-US" sz="1000" dirty="0"/>
              <a:t>). Also complex processing in constructor is known to have a negative impact on testability.</a:t>
            </a:r>
          </a:p>
          <a:p>
            <a:endParaRPr lang="en-US" sz="1000" dirty="0"/>
          </a:p>
          <a:p>
            <a:r>
              <a:rPr lang="en-US" sz="1000" b="0" i="0" kern="1200" dirty="0">
                <a:solidFill>
                  <a:schemeClr val="tx1"/>
                </a:solidFill>
                <a:effectLst/>
                <a:latin typeface="+mn-lt"/>
                <a:ea typeface="+mn-ea"/>
                <a:cs typeface="+mn-cs"/>
              </a:rPr>
              <a:t>Constructors should not call an overridable method - that is, they should only call methods that are private, static, or final.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Constructors (of non-final classes) should call only final or private methods. If you decide to ignore this rule and let the constructor call non-final/non-private methods, then those methods and any methods they may call must be careful not to assume the instance is fully initialized, and the subclasses that override those methods (subclasses that may not even be aware that the superclass constructor is calls those methods) must not assume that the subclass constructor and </a:t>
            </a:r>
            <a:r>
              <a:rPr lang="en-US" sz="1000" b="0" i="0" kern="1200" dirty="0" err="1">
                <a:solidFill>
                  <a:schemeClr val="tx1"/>
                </a:solidFill>
                <a:effectLst/>
                <a:latin typeface="+mn-lt"/>
                <a:ea typeface="+mn-ea"/>
                <a:cs typeface="+mn-cs"/>
              </a:rPr>
              <a:t>superclasses'</a:t>
            </a:r>
            <a:r>
              <a:rPr lang="en-US" sz="1000" b="0" i="0" kern="1200" dirty="0">
                <a:solidFill>
                  <a:schemeClr val="tx1"/>
                </a:solidFill>
                <a:effectLst/>
                <a:latin typeface="+mn-lt"/>
                <a:ea typeface="+mn-ea"/>
                <a:cs typeface="+mn-cs"/>
              </a:rPr>
              <a:t> constructors have been fully executed. This problem gets worse the deeper down the inheritance hierarchy the superclass with the "evil" constructor is.</a:t>
            </a:r>
          </a:p>
          <a:p>
            <a:r>
              <a:rPr lang="en-US" sz="1000" b="0" i="0" kern="1200" dirty="0">
                <a:solidFill>
                  <a:schemeClr val="tx1"/>
                </a:solidFill>
                <a:effectLst/>
                <a:latin typeface="+mn-lt"/>
                <a:ea typeface="+mn-ea"/>
                <a:cs typeface="+mn-cs"/>
              </a:rPr>
              <a:t>Is all that extra cognitive baggage worth it? You could allow an exception for simple </a:t>
            </a:r>
            <a:r>
              <a:rPr lang="en-US" sz="1000" b="0" i="0" kern="1200" dirty="0" err="1">
                <a:solidFill>
                  <a:schemeClr val="tx1"/>
                </a:solidFill>
                <a:effectLst/>
                <a:latin typeface="+mn-lt"/>
                <a:ea typeface="+mn-ea"/>
                <a:cs typeface="+mn-cs"/>
              </a:rPr>
              <a:t>mutators</a:t>
            </a:r>
            <a:r>
              <a:rPr lang="en-US" sz="1000" b="0" i="0" kern="1200" dirty="0">
                <a:solidFill>
                  <a:schemeClr val="tx1"/>
                </a:solidFill>
                <a:effectLst/>
                <a:latin typeface="+mn-lt"/>
                <a:ea typeface="+mn-ea"/>
                <a:cs typeface="+mn-cs"/>
              </a:rPr>
              <a:t> that only assign a value to an instance variable, since there's little benefit, even that doesn't seem worth it.</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Setters can be useful for standard range checks and so on, thus no extra code to verify the input is needed. Again using setters is slightly dirtier approach.</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54647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Setters… and Getters… and Constructors…. Oh my!</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a:p>
            <a:endParaRPr lang="en-US" sz="1000" dirty="0"/>
          </a:p>
          <a:p>
            <a:r>
              <a:rPr lang="en-US" sz="1000" dirty="0"/>
              <a:t>Our rules:</a:t>
            </a:r>
          </a:p>
          <a:p>
            <a:r>
              <a:rPr lang="en-US" sz="1000" dirty="0"/>
              <a:t>1 – All class properties/attributes will be private</a:t>
            </a:r>
          </a:p>
          <a:p>
            <a:r>
              <a:rPr lang="en-US" sz="1000" dirty="0"/>
              <a:t>2 – Getters &amp; Setters will be utilized and be defined as protected or private when they are needed</a:t>
            </a:r>
          </a:p>
          <a:p>
            <a:endParaRPr lang="en-US" sz="1000" dirty="0"/>
          </a:p>
          <a:p>
            <a:r>
              <a:rPr lang="en-US" sz="1000" dirty="0"/>
              <a:t>Notice the Overridden and Overloaded Constructors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00666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“toString()” method and recognize that EVERY java class can be expected to have a “toString”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31764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50091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06548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21178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179641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425729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308112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1409044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254867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different.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364656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an example of an Overridden method.</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196959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ncapsulation_(computer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Information_hid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heritance_(object-oriented_programm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Abstraction_(software_enginee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olymorphism_(computer_scienc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More Object-Oriented </a:t>
            </a:r>
            <a:br>
              <a:rPr lang="en-US" sz="4800" dirty="0"/>
            </a:br>
            <a:r>
              <a:rPr lang="en-US" sz="4800" dirty="0"/>
              <a:t>Programming </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1620" y="1389690"/>
            <a:ext cx="10709820" cy="4208352"/>
          </a:xfrm>
        </p:spPr>
        <p:txBody>
          <a:bodyPr>
            <a:normAutofit/>
          </a:bodyPr>
          <a:lstStyle/>
          <a:p>
            <a:pPr marL="0" indent="0">
              <a:buNone/>
            </a:pPr>
            <a:r>
              <a:rPr lang="en-US" sz="2000" dirty="0"/>
              <a:t>Constructors are unique in that they cannot return a value and the associated object may not be fully initialize as the constructor is executing. Therefore, when writing Constructors it is good practice to:</a:t>
            </a:r>
          </a:p>
          <a:p>
            <a:r>
              <a:rPr lang="en-US" sz="2000" dirty="0"/>
              <a:t>Be careful about which methods are called from a constructor… to be completely safe we should only call private, final, or static methods</a:t>
            </a:r>
          </a:p>
          <a:p>
            <a:r>
              <a:rPr lang="en-US" sz="2000" dirty="0"/>
              <a:t>Ovoid calling methods that take a long time, create separate threads, or are likely to fail</a:t>
            </a:r>
          </a:p>
          <a:p>
            <a:r>
              <a:rPr lang="en-US" sz="2000" dirty="0"/>
              <a:t>Consider creating separate methods to initialize objects for long running or “risky” activities like opening a file, database, or socket connection for example</a:t>
            </a:r>
          </a:p>
          <a:p>
            <a:pPr marL="0" indent="0">
              <a:buNone/>
            </a:pPr>
            <a:endParaRPr lang="en-US" sz="2000" dirty="0"/>
          </a:p>
        </p:txBody>
      </p:sp>
      <p:sp>
        <p:nvSpPr>
          <p:cNvPr id="5" name="Title 1"/>
          <p:cNvSpPr txBox="1">
            <a:spLocks/>
          </p:cNvSpPr>
          <p:nvPr/>
        </p:nvSpPr>
        <p:spPr>
          <a:xfrm>
            <a:off x="990600" y="517526"/>
            <a:ext cx="1051560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6" name="Title 1"/>
          <p:cNvSpPr>
            <a:spLocks noGrp="1"/>
          </p:cNvSpPr>
          <p:nvPr>
            <p:ph type="title"/>
          </p:nvPr>
        </p:nvSpPr>
        <p:spPr>
          <a:xfrm>
            <a:off x="838200" y="365126"/>
            <a:ext cx="10515600" cy="757272"/>
          </a:xfrm>
        </p:spPr>
        <p:txBody>
          <a:bodyPr>
            <a:normAutofit/>
          </a:bodyPr>
          <a:lstStyle/>
          <a:p>
            <a:r>
              <a:rPr lang="en-US" sz="3600" dirty="0"/>
              <a:t>Constructor Writing Guidelines</a:t>
            </a:r>
          </a:p>
        </p:txBody>
      </p:sp>
    </p:spTree>
    <p:extLst>
      <p:ext uri="{BB962C8B-B14F-4D97-AF65-F5344CB8AC3E}">
        <p14:creationId xmlns:p14="http://schemas.microsoft.com/office/powerpoint/2010/main" val="112332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1B3B5-0501-4270-BE7D-C251AA17AAB6}"/>
              </a:ext>
            </a:extLst>
          </p:cNvPr>
          <p:cNvPicPr>
            <a:picLocks noChangeAspect="1"/>
          </p:cNvPicPr>
          <p:nvPr/>
        </p:nvPicPr>
        <p:blipFill>
          <a:blip r:embed="rId3"/>
          <a:stretch>
            <a:fillRect/>
          </a:stretch>
        </p:blipFill>
        <p:spPr>
          <a:xfrm>
            <a:off x="7338524" y="849934"/>
            <a:ext cx="4114800" cy="5642940"/>
          </a:xfrm>
          <a:prstGeom prst="rect">
            <a:avLst/>
          </a:prstGeom>
        </p:spPr>
      </p:pic>
      <p:sp>
        <p:nvSpPr>
          <p:cNvPr id="2" name="Title 1"/>
          <p:cNvSpPr>
            <a:spLocks noGrp="1"/>
          </p:cNvSpPr>
          <p:nvPr>
            <p:ph type="title"/>
          </p:nvPr>
        </p:nvSpPr>
        <p:spPr>
          <a:xfrm>
            <a:off x="811620" y="531374"/>
            <a:ext cx="10515600" cy="757272"/>
          </a:xfrm>
        </p:spPr>
        <p:txBody>
          <a:bodyPr>
            <a:normAutofit/>
          </a:bodyPr>
          <a:lstStyle/>
          <a:p>
            <a:r>
              <a:rPr lang="en-US" sz="3600" dirty="0"/>
              <a:t>Setters &amp; Getters</a:t>
            </a:r>
          </a:p>
        </p:txBody>
      </p:sp>
      <p:sp>
        <p:nvSpPr>
          <p:cNvPr id="8" name="Content Placeholder 2"/>
          <p:cNvSpPr>
            <a:spLocks noGrp="1"/>
          </p:cNvSpPr>
          <p:nvPr>
            <p:ph idx="1"/>
          </p:nvPr>
        </p:nvSpPr>
        <p:spPr>
          <a:xfrm>
            <a:off x="811620" y="1384569"/>
            <a:ext cx="5746198" cy="4630207"/>
          </a:xfrm>
        </p:spPr>
        <p:txBody>
          <a:bodyPr>
            <a:normAutofit/>
          </a:bodyPr>
          <a:lstStyle/>
          <a:p>
            <a:pPr marL="0" indent="0">
              <a:buNone/>
            </a:pPr>
            <a:r>
              <a:rPr lang="en-US" sz="2000" dirty="0"/>
              <a:t>Setters and Getters are a practice where Encapsulation is improved by implementing Public or Protected methods to control how private Attributes are updated. </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
        <p:nvSpPr>
          <p:cNvPr id="9" name="Arrow: Down 8">
            <a:extLst>
              <a:ext uri="{FF2B5EF4-FFF2-40B4-BE49-F238E27FC236}">
                <a16:creationId xmlns:a16="http://schemas.microsoft.com/office/drawing/2014/main" id="{ADCB15A1-FEFB-40B2-83AA-AEB28AD9D5F9}"/>
              </a:ext>
            </a:extLst>
          </p:cNvPr>
          <p:cNvSpPr/>
          <p:nvPr/>
        </p:nvSpPr>
        <p:spPr>
          <a:xfrm rot="16200000">
            <a:off x="7055811" y="2034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677A954-4379-4D5D-B41F-59355DD3A4A2}"/>
              </a:ext>
            </a:extLst>
          </p:cNvPr>
          <p:cNvSpPr/>
          <p:nvPr/>
        </p:nvSpPr>
        <p:spPr>
          <a:xfrm rot="16200000">
            <a:off x="1566213" y="563838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B6764B22-D67C-4761-8C8C-18555AFF8AAD}"/>
              </a:ext>
            </a:extLst>
          </p:cNvPr>
          <p:cNvSpPr txBox="1">
            <a:spLocks/>
          </p:cNvSpPr>
          <p:nvPr/>
        </p:nvSpPr>
        <p:spPr>
          <a:xfrm>
            <a:off x="2003535" y="5414355"/>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Setter &amp; Getter</a:t>
            </a:r>
          </a:p>
        </p:txBody>
      </p:sp>
    </p:spTree>
    <p:extLst>
      <p:ext uri="{BB962C8B-B14F-4D97-AF65-F5344CB8AC3E}">
        <p14:creationId xmlns:p14="http://schemas.microsoft.com/office/powerpoint/2010/main" val="175639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and </a:t>
            </a:r>
            <a:br>
              <a:rPr lang="en-US" sz="3600" dirty="0"/>
            </a:br>
            <a:r>
              <a:rPr lang="en-US" sz="3600" dirty="0"/>
              <a:t>Java Root Class</a:t>
            </a:r>
          </a:p>
        </p:txBody>
      </p:sp>
      <p:pic>
        <p:nvPicPr>
          <p:cNvPr id="4" name="Picture 3"/>
          <p:cNvPicPr>
            <a:picLocks noChangeAspect="1"/>
          </p:cNvPicPr>
          <p:nvPr/>
        </p:nvPicPr>
        <p:blipFill>
          <a:blip r:embed="rId4"/>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38200" y="1571348"/>
            <a:ext cx="4097784" cy="4820574"/>
          </a:xfrm>
        </p:spPr>
        <p:txBody>
          <a:bodyPr>
            <a:normAutofit/>
          </a:bodyPr>
          <a:lstStyle/>
          <a:p>
            <a:pPr marL="0" indent="0">
              <a:buNone/>
            </a:pPr>
            <a:endParaRPr lang="en-US" sz="2000" u="sng" dirty="0"/>
          </a:p>
          <a:p>
            <a:pPr marL="0" indent="0">
              <a:buNone/>
            </a:pPr>
            <a:endParaRPr lang="en-US" sz="2000" u="sng" dirty="0"/>
          </a:p>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toString()</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JavaDoc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42396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Recap</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Recall Encapsulation, Inheritance, and Polymorphism</a:t>
            </a:r>
          </a:p>
          <a:p>
            <a:pPr marL="457200" indent="-457200">
              <a:buFont typeface="+mj-lt"/>
              <a:buAutoNum type="arabicPeriod"/>
            </a:pPr>
            <a:r>
              <a:rPr lang="en-US" sz="2000" dirty="0"/>
              <a:t>Reinforce Private, Protected, and Public modifiers </a:t>
            </a:r>
          </a:p>
          <a:p>
            <a:pPr marL="457200" indent="-457200">
              <a:buFont typeface="+mj-lt"/>
              <a:buAutoNum type="arabicPeriod"/>
            </a:pPr>
            <a:r>
              <a:rPr lang="en-US" sz="2000" dirty="0"/>
              <a:t>Reinforce Method Overriding and Overloading</a:t>
            </a:r>
          </a:p>
          <a:p>
            <a:pPr marL="457200" indent="-457200">
              <a:buFont typeface="+mj-lt"/>
              <a:buAutoNum type="arabicPeriod"/>
            </a:pPr>
            <a:r>
              <a:rPr lang="en-US" sz="2000" dirty="0"/>
              <a:t>Explain Constructors</a:t>
            </a:r>
          </a:p>
          <a:p>
            <a:pPr marL="457200" indent="-457200">
              <a:buFont typeface="+mj-lt"/>
              <a:buAutoNum type="arabicPeriod"/>
            </a:pPr>
            <a:r>
              <a:rPr lang="en-US" sz="2000" dirty="0"/>
              <a:t>Explain Getters &amp; Setters</a:t>
            </a:r>
          </a:p>
          <a:p>
            <a:pPr marL="457200" indent="-457200">
              <a:buFont typeface="+mj-lt"/>
              <a:buAutoNum type="arabicPeriod"/>
            </a:pPr>
            <a:r>
              <a:rPr lang="en-US" sz="2000" dirty="0"/>
              <a:t>Explain the Java Root Class</a:t>
            </a:r>
          </a:p>
          <a:p>
            <a:pPr marL="0" indent="0">
              <a:buNone/>
            </a:pPr>
            <a:endParaRPr lang="en-US" sz="2000" dirty="0"/>
          </a:p>
        </p:txBody>
      </p:sp>
    </p:spTree>
    <p:extLst>
      <p:ext uri="{BB962C8B-B14F-4D97-AF65-F5344CB8AC3E}">
        <p14:creationId xmlns:p14="http://schemas.microsoft.com/office/powerpoint/2010/main" val="261349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98558"/>
            <a:ext cx="9144000" cy="660884"/>
          </a:xfrm>
        </p:spPr>
        <p:txBody>
          <a:bodyPr>
            <a:normAutofit/>
          </a:bodyPr>
          <a:lstStyle/>
          <a:p>
            <a:r>
              <a:rPr lang="en-US" sz="40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Recall Encapsulation, Inheritance, and Polymorphism</a:t>
            </a:r>
          </a:p>
          <a:p>
            <a:pPr marL="457200" indent="-457200">
              <a:buFont typeface="+mj-lt"/>
              <a:buAutoNum type="arabicPeriod"/>
            </a:pPr>
            <a:r>
              <a:rPr lang="en-US" sz="2000" dirty="0"/>
              <a:t>Reinforce Private, Protected, and Public modifiers </a:t>
            </a:r>
          </a:p>
          <a:p>
            <a:pPr marL="457200" indent="-457200">
              <a:buFont typeface="+mj-lt"/>
              <a:buAutoNum type="arabicPeriod"/>
            </a:pPr>
            <a:r>
              <a:rPr lang="en-US" sz="2000" dirty="0"/>
              <a:t>Reinforce Method Overriding and Overloading</a:t>
            </a:r>
          </a:p>
          <a:p>
            <a:pPr marL="457200" indent="-457200">
              <a:buFont typeface="+mj-lt"/>
              <a:buAutoNum type="arabicPeriod"/>
            </a:pPr>
            <a:r>
              <a:rPr lang="en-US" sz="2000" dirty="0"/>
              <a:t>Explain Constructors</a:t>
            </a:r>
          </a:p>
          <a:p>
            <a:pPr marL="457200" indent="-457200">
              <a:buFont typeface="+mj-lt"/>
              <a:buAutoNum type="arabicPeriod"/>
            </a:pPr>
            <a:r>
              <a:rPr lang="en-US" sz="2000" dirty="0"/>
              <a:t>Explain Getters &amp; Setters</a:t>
            </a:r>
          </a:p>
          <a:p>
            <a:pPr marL="457200" indent="-457200">
              <a:buFont typeface="+mj-lt"/>
              <a:buAutoNum type="arabicPeriod"/>
            </a:pPr>
            <a:r>
              <a:rPr lang="en-US" sz="2000" dirty="0"/>
              <a:t>Explain the Java Root Class</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304228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10515600" cy="4351338"/>
          </a:xfrm>
        </p:spPr>
        <p:txBody>
          <a:bodyPr>
            <a:normAutofit/>
          </a:bodyPr>
          <a:lstStyle/>
          <a:p>
            <a:pPr marL="0" indent="0">
              <a:buNone/>
            </a:pPr>
            <a:r>
              <a:rPr lang="en-US" sz="2000" u="sng" dirty="0"/>
              <a:t>Encapsulation</a:t>
            </a:r>
            <a:r>
              <a:rPr lang="en-US" sz="2000" dirty="0"/>
              <a:t>: Restricting access and visibility of Properties and Methods of a Class in order to make the Class easier to utilize, extend, and maintain. </a:t>
            </a:r>
            <a:r>
              <a:rPr lang="en-US" sz="2000" dirty="0">
                <a:hlinkClick r:id="rId3"/>
              </a:rPr>
              <a:t>[link]</a:t>
            </a:r>
            <a:endParaRPr lang="en-US" sz="2000" dirty="0"/>
          </a:p>
          <a:p>
            <a:pPr marL="0" indent="0">
              <a:buNone/>
            </a:pPr>
            <a:r>
              <a:rPr lang="en-US" sz="2000" u="sng" dirty="0"/>
              <a:t>Information Hiding</a:t>
            </a:r>
            <a:r>
              <a:rPr lang="en-US" sz="2000" dirty="0"/>
              <a:t>: The Information Hiding term is often used interchangeably with Encapsulation. Information Hiding does not connection with Object-Oriented Programming and can be used to describe practices utilized in non-OOP languages as well. </a:t>
            </a:r>
            <a:r>
              <a:rPr lang="en-US" sz="2000" dirty="0">
                <a:hlinkClick r:id="rId4"/>
              </a:rPr>
              <a:t>[link]</a:t>
            </a:r>
            <a:endParaRPr lang="en-US" sz="2000" dirty="0"/>
          </a:p>
          <a:p>
            <a:pPr marL="0" indent="0">
              <a:buNone/>
            </a:pPr>
            <a:endParaRPr lang="en-US" sz="2000" dirty="0"/>
          </a:p>
        </p:txBody>
      </p:sp>
    </p:spTree>
    <p:extLst>
      <p:ext uri="{BB962C8B-B14F-4D97-AF65-F5344CB8AC3E}">
        <p14:creationId xmlns:p14="http://schemas.microsoft.com/office/powerpoint/2010/main" val="369239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Golden Rule of Encapsulation</a:t>
            </a:r>
          </a:p>
        </p:txBody>
      </p:sp>
      <p:sp>
        <p:nvSpPr>
          <p:cNvPr id="3" name="Content Placeholder 2"/>
          <p:cNvSpPr>
            <a:spLocks noGrp="1"/>
          </p:cNvSpPr>
          <p:nvPr>
            <p:ph idx="1"/>
          </p:nvPr>
        </p:nvSpPr>
        <p:spPr>
          <a:xfrm>
            <a:off x="838200" y="1458154"/>
            <a:ext cx="10622974" cy="4567506"/>
          </a:xfrm>
        </p:spPr>
        <p:txBody>
          <a:bodyPr>
            <a:noAutofit/>
          </a:bodyPr>
          <a:lstStyle/>
          <a:p>
            <a:pPr marL="0" indent="0" defTabSz="966612">
              <a:buNone/>
              <a:defRPr/>
            </a:pPr>
            <a:r>
              <a:rPr lang="en-US" sz="2000" dirty="0"/>
              <a:t>Minimize Class Property and Method scope and visibility. The Encapsulation hierarchy: </a:t>
            </a:r>
            <a:br>
              <a:rPr lang="en-US" sz="2000" dirty="0"/>
            </a:br>
            <a:endParaRPr lang="en-US" sz="2000" dirty="0"/>
          </a:p>
          <a:p>
            <a:pPr marL="457200" indent="-457200" defTabSz="966612">
              <a:buFont typeface="+mj-lt"/>
              <a:buAutoNum type="arabicPeriod"/>
              <a:defRPr/>
            </a:pPr>
            <a:r>
              <a:rPr lang="en-US" sz="2000" dirty="0"/>
              <a:t>None (can we eliminate the Property or Method)</a:t>
            </a:r>
          </a:p>
          <a:p>
            <a:pPr marL="457200" indent="-457200" defTabSz="966612">
              <a:buFont typeface="+mj-lt"/>
              <a:buAutoNum type="arabicPeriod"/>
              <a:defRPr/>
            </a:pPr>
            <a:r>
              <a:rPr lang="en-US" sz="2000" dirty="0"/>
              <a:t>Local variable</a:t>
            </a:r>
          </a:p>
          <a:p>
            <a:pPr marL="457200" indent="-457200" defTabSz="966612">
              <a:buFont typeface="+mj-lt"/>
              <a:buAutoNum type="arabicPeriod"/>
              <a:defRPr/>
            </a:pPr>
            <a:r>
              <a:rPr lang="en-US" sz="2000" dirty="0"/>
              <a:t>Method parameters, </a:t>
            </a:r>
          </a:p>
          <a:p>
            <a:pPr marL="457200" indent="-457200" defTabSz="966612">
              <a:buFont typeface="+mj-lt"/>
              <a:buAutoNum type="arabicPeriod"/>
              <a:defRPr/>
            </a:pPr>
            <a:r>
              <a:rPr lang="en-US" sz="2000" dirty="0"/>
              <a:t>Private Property </a:t>
            </a:r>
          </a:p>
          <a:p>
            <a:pPr marL="457200" indent="-457200" defTabSz="966612">
              <a:buFont typeface="+mj-lt"/>
              <a:buAutoNum type="arabicPeriod"/>
              <a:defRPr/>
            </a:pPr>
            <a:r>
              <a:rPr lang="en-US" sz="2000" dirty="0"/>
              <a:t>Protected Property</a:t>
            </a:r>
          </a:p>
          <a:p>
            <a:pPr marL="457200" indent="-457200" defTabSz="966612">
              <a:buFont typeface="+mj-lt"/>
              <a:buAutoNum type="arabicPeriod"/>
              <a:defRPr/>
            </a:pPr>
            <a:r>
              <a:rPr lang="en-US" sz="2000" dirty="0"/>
              <a:t>Public Property</a:t>
            </a:r>
          </a:p>
          <a:p>
            <a:pPr marL="457200" indent="-457200" defTabSz="966612">
              <a:buFont typeface="+mj-lt"/>
              <a:buAutoNum type="arabicPeriod"/>
              <a:defRPr/>
            </a:pPr>
            <a:r>
              <a:rPr lang="en-US" sz="2000" dirty="0"/>
              <a:t>global variable</a:t>
            </a:r>
          </a:p>
        </p:txBody>
      </p:sp>
    </p:spTree>
    <p:extLst>
      <p:ext uri="{BB962C8B-B14F-4D97-AF65-F5344CB8AC3E}">
        <p14:creationId xmlns:p14="http://schemas.microsoft.com/office/powerpoint/2010/main" val="193482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r>
              <a:rPr lang="en-US" sz="2000" dirty="0">
                <a:hlinkClick r:id="rId3"/>
              </a:rPr>
              <a:t>[link]</a:t>
            </a:r>
            <a:endParaRPr lang="en-US" sz="2000" dirty="0"/>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r>
              <a:rPr lang="en-US" sz="2000" dirty="0">
                <a:hlinkClick r:id="rId4"/>
              </a:rPr>
              <a:t>[link]</a:t>
            </a:r>
            <a:endParaRPr lang="en-US" sz="2000" dirty="0"/>
          </a:p>
        </p:txBody>
      </p:sp>
      <p:pic>
        <p:nvPicPr>
          <p:cNvPr id="5" name="Picture 4"/>
          <p:cNvPicPr>
            <a:picLocks noChangeAspect="1"/>
          </p:cNvPicPr>
          <p:nvPr/>
        </p:nvPicPr>
        <p:blipFill>
          <a:blip r:embed="rId5"/>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1ADB11-75CB-4EE0-9099-3AF55D156B1B}"/>
              </a:ext>
            </a:extLst>
          </p:cNvPr>
          <p:cNvGraphicFramePr>
            <a:graphicFrameLocks noGrp="1"/>
          </p:cNvGraphicFramePr>
          <p:nvPr>
            <p:extLst>
              <p:ext uri="{D42A27DB-BD31-4B8C-83A1-F6EECF244321}">
                <p14:modId xmlns:p14="http://schemas.microsoft.com/office/powerpoint/2010/main" val="3783113711"/>
              </p:ext>
            </p:extLst>
          </p:nvPr>
        </p:nvGraphicFramePr>
        <p:xfrm>
          <a:off x="2085687" y="3010104"/>
          <a:ext cx="65024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071498729"/>
                    </a:ext>
                  </a:extLst>
                </a:gridCol>
                <a:gridCol w="1625600">
                  <a:extLst>
                    <a:ext uri="{9D8B030D-6E8A-4147-A177-3AD203B41FA5}">
                      <a16:colId xmlns:a16="http://schemas.microsoft.com/office/drawing/2014/main" val="2801193477"/>
                    </a:ext>
                  </a:extLst>
                </a:gridCol>
                <a:gridCol w="1625600">
                  <a:extLst>
                    <a:ext uri="{9D8B030D-6E8A-4147-A177-3AD203B41FA5}">
                      <a16:colId xmlns:a16="http://schemas.microsoft.com/office/drawing/2014/main" val="3093952178"/>
                    </a:ext>
                  </a:extLst>
                </a:gridCol>
                <a:gridCol w="1625600">
                  <a:extLst>
                    <a:ext uri="{9D8B030D-6E8A-4147-A177-3AD203B41FA5}">
                      <a16:colId xmlns:a16="http://schemas.microsoft.com/office/drawing/2014/main" val="3713929927"/>
                    </a:ext>
                  </a:extLst>
                </a:gridCol>
              </a:tblGrid>
              <a:tr h="370840">
                <a:tc>
                  <a:txBody>
                    <a:bodyPr/>
                    <a:lstStyle/>
                    <a:p>
                      <a:r>
                        <a:rPr lang="en-US" dirty="0"/>
                        <a:t>Modifier</a:t>
                      </a:r>
                    </a:p>
                  </a:txBody>
                  <a:tcPr/>
                </a:tc>
                <a:tc>
                  <a:txBody>
                    <a:bodyPr/>
                    <a:lstStyle/>
                    <a:p>
                      <a:r>
                        <a:rPr lang="en-US" dirty="0"/>
                        <a:t>Class</a:t>
                      </a:r>
                    </a:p>
                  </a:txBody>
                  <a:tcPr/>
                </a:tc>
                <a:tc>
                  <a:txBody>
                    <a:bodyPr/>
                    <a:lstStyle/>
                    <a:p>
                      <a:r>
                        <a:rPr lang="en-US" dirty="0"/>
                        <a:t>Subclass</a:t>
                      </a:r>
                    </a:p>
                  </a:txBody>
                  <a:tcPr/>
                </a:tc>
                <a:tc>
                  <a:txBody>
                    <a:bodyPr/>
                    <a:lstStyle/>
                    <a:p>
                      <a:r>
                        <a:rPr lang="en-US" dirty="0"/>
                        <a:t>Global</a:t>
                      </a:r>
                    </a:p>
                  </a:txBody>
                  <a:tcPr/>
                </a:tc>
                <a:extLst>
                  <a:ext uri="{0D108BD9-81ED-4DB2-BD59-A6C34878D82A}">
                    <a16:rowId xmlns:a16="http://schemas.microsoft.com/office/drawing/2014/main" val="1298879202"/>
                  </a:ext>
                </a:extLst>
              </a:tr>
              <a:tr h="370840">
                <a:tc>
                  <a:txBody>
                    <a:bodyPr/>
                    <a:lstStyle/>
                    <a:p>
                      <a:r>
                        <a:rPr lang="en-US" dirty="0"/>
                        <a:t>Public</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349122320"/>
                  </a:ext>
                </a:extLst>
              </a:tr>
              <a:tr h="370840">
                <a:tc>
                  <a:txBody>
                    <a:bodyPr/>
                    <a:lstStyle/>
                    <a:p>
                      <a:r>
                        <a:rPr lang="en-US" dirty="0"/>
                        <a:t>Protected</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615538382"/>
                  </a:ext>
                </a:extLst>
              </a:tr>
              <a:tr h="370840">
                <a:tc>
                  <a:txBody>
                    <a:bodyPr/>
                    <a:lstStyle/>
                    <a:p>
                      <a:r>
                        <a:rPr lang="en-US" dirty="0"/>
                        <a:t>Private</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3495012091"/>
                  </a:ext>
                </a:extLst>
              </a:tr>
            </a:tbl>
          </a:graphicData>
        </a:graphic>
      </p:graphicFrame>
      <p:sp>
        <p:nvSpPr>
          <p:cNvPr id="2" name="Title 1"/>
          <p:cNvSpPr>
            <a:spLocks noGrp="1"/>
          </p:cNvSpPr>
          <p:nvPr>
            <p:ph type="title"/>
          </p:nvPr>
        </p:nvSpPr>
        <p:spPr>
          <a:xfrm>
            <a:off x="838200" y="365126"/>
            <a:ext cx="10515600" cy="757272"/>
          </a:xfrm>
        </p:spPr>
        <p:txBody>
          <a:bodyPr>
            <a:normAutofit/>
          </a:bodyPr>
          <a:lstStyle/>
          <a:p>
            <a:r>
              <a:rPr lang="en-US" sz="3600" dirty="0"/>
              <a:t>Private, Protected, and Public modifiers </a:t>
            </a:r>
          </a:p>
        </p:txBody>
      </p:sp>
      <p:sp>
        <p:nvSpPr>
          <p:cNvPr id="3" name="Content Placeholder 2"/>
          <p:cNvSpPr>
            <a:spLocks noGrp="1"/>
          </p:cNvSpPr>
          <p:nvPr>
            <p:ph idx="1"/>
          </p:nvPr>
        </p:nvSpPr>
        <p:spPr>
          <a:xfrm>
            <a:off x="838200" y="1458154"/>
            <a:ext cx="10622974" cy="4567506"/>
          </a:xfrm>
        </p:spPr>
        <p:txBody>
          <a:bodyPr>
            <a:noAutofit/>
          </a:bodyPr>
          <a:lstStyle/>
          <a:p>
            <a:pPr marL="0" indent="0" defTabSz="966612">
              <a:buNone/>
              <a:defRPr/>
            </a:pPr>
            <a:r>
              <a:rPr lang="en-US" sz="2000" dirty="0"/>
              <a:t>Access Modifiers allow us to enforce Encapsulation be describing the level of access defined for Properties, Methods, and Classes. Common Modifiers include:</a:t>
            </a:r>
            <a:br>
              <a:rPr lang="en-US" sz="2000" dirty="0"/>
            </a:br>
            <a:endParaRPr lang="en-US" sz="2000" dirty="0"/>
          </a:p>
        </p:txBody>
      </p:sp>
      <p:graphicFrame>
        <p:nvGraphicFramePr>
          <p:cNvPr id="5" name="Table 4">
            <a:extLst>
              <a:ext uri="{FF2B5EF4-FFF2-40B4-BE49-F238E27FC236}">
                <a16:creationId xmlns:a16="http://schemas.microsoft.com/office/drawing/2014/main" id="{739F4AF3-90AB-4489-A227-84DD714A0CFD}"/>
              </a:ext>
            </a:extLst>
          </p:cNvPr>
          <p:cNvGraphicFramePr>
            <a:graphicFrameLocks noGrp="1"/>
          </p:cNvGraphicFramePr>
          <p:nvPr>
            <p:extLst>
              <p:ext uri="{D42A27DB-BD31-4B8C-83A1-F6EECF244321}">
                <p14:modId xmlns:p14="http://schemas.microsoft.com/office/powerpoint/2010/main" val="218450392"/>
              </p:ext>
            </p:extLst>
          </p:nvPr>
        </p:nvGraphicFramePr>
        <p:xfrm>
          <a:off x="2085687" y="301010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071498729"/>
                    </a:ext>
                  </a:extLst>
                </a:gridCol>
                <a:gridCol w="1625600">
                  <a:extLst>
                    <a:ext uri="{9D8B030D-6E8A-4147-A177-3AD203B41FA5}">
                      <a16:colId xmlns:a16="http://schemas.microsoft.com/office/drawing/2014/main" val="2801193477"/>
                    </a:ext>
                  </a:extLst>
                </a:gridCol>
                <a:gridCol w="1625600">
                  <a:extLst>
                    <a:ext uri="{9D8B030D-6E8A-4147-A177-3AD203B41FA5}">
                      <a16:colId xmlns:a16="http://schemas.microsoft.com/office/drawing/2014/main" val="2346466013"/>
                    </a:ext>
                  </a:extLst>
                </a:gridCol>
                <a:gridCol w="1625600">
                  <a:extLst>
                    <a:ext uri="{9D8B030D-6E8A-4147-A177-3AD203B41FA5}">
                      <a16:colId xmlns:a16="http://schemas.microsoft.com/office/drawing/2014/main" val="3093952178"/>
                    </a:ext>
                  </a:extLst>
                </a:gridCol>
                <a:gridCol w="1625600">
                  <a:extLst>
                    <a:ext uri="{9D8B030D-6E8A-4147-A177-3AD203B41FA5}">
                      <a16:colId xmlns:a16="http://schemas.microsoft.com/office/drawing/2014/main" val="3713929927"/>
                    </a:ext>
                  </a:extLst>
                </a:gridCol>
              </a:tblGrid>
              <a:tr h="370840">
                <a:tc>
                  <a:txBody>
                    <a:bodyPr/>
                    <a:lstStyle/>
                    <a:p>
                      <a:r>
                        <a:rPr lang="en-US" dirty="0"/>
                        <a:t>Modifier</a:t>
                      </a:r>
                    </a:p>
                  </a:txBody>
                  <a:tcPr/>
                </a:tc>
                <a:tc>
                  <a:txBody>
                    <a:bodyPr/>
                    <a:lstStyle/>
                    <a:p>
                      <a:r>
                        <a:rPr lang="en-US" dirty="0"/>
                        <a:t>Class</a:t>
                      </a:r>
                    </a:p>
                  </a:txBody>
                  <a:tcPr/>
                </a:tc>
                <a:tc>
                  <a:txBody>
                    <a:bodyPr/>
                    <a:lstStyle/>
                    <a:p>
                      <a:r>
                        <a:rPr lang="en-US" dirty="0"/>
                        <a:t>Package</a:t>
                      </a:r>
                    </a:p>
                  </a:txBody>
                  <a:tcPr/>
                </a:tc>
                <a:tc>
                  <a:txBody>
                    <a:bodyPr/>
                    <a:lstStyle/>
                    <a:p>
                      <a:r>
                        <a:rPr lang="en-US" dirty="0"/>
                        <a:t>Subclass</a:t>
                      </a:r>
                    </a:p>
                  </a:txBody>
                  <a:tcPr/>
                </a:tc>
                <a:tc>
                  <a:txBody>
                    <a:bodyPr/>
                    <a:lstStyle/>
                    <a:p>
                      <a:r>
                        <a:rPr lang="en-US" dirty="0"/>
                        <a:t>Global</a:t>
                      </a:r>
                    </a:p>
                  </a:txBody>
                  <a:tcPr/>
                </a:tc>
                <a:extLst>
                  <a:ext uri="{0D108BD9-81ED-4DB2-BD59-A6C34878D82A}">
                    <a16:rowId xmlns:a16="http://schemas.microsoft.com/office/drawing/2014/main" val="1298879202"/>
                  </a:ext>
                </a:extLst>
              </a:tr>
              <a:tr h="370840">
                <a:tc>
                  <a:txBody>
                    <a:bodyPr/>
                    <a:lstStyle/>
                    <a:p>
                      <a:r>
                        <a:rPr lang="en-US" dirty="0"/>
                        <a:t>Public</a:t>
                      </a:r>
                    </a:p>
                  </a:txBody>
                  <a:tcPr/>
                </a:tc>
                <a:tc>
                  <a:txBody>
                    <a:bodyPr/>
                    <a:lstStyle/>
                    <a:p>
                      <a:r>
                        <a:rPr lang="en-US" dirty="0"/>
                        <a:t>Yes</a:t>
                      </a:r>
                    </a:p>
                  </a:txBody>
                  <a:tcPr/>
                </a:tc>
                <a:tc>
                  <a:txBody>
                    <a:bodyPr/>
                    <a:lstStyle/>
                    <a:p>
                      <a:r>
                        <a:rPr lang="en-US" baseline="0" dirty="0">
                          <a:solidFill>
                            <a:schemeClr val="bg1">
                              <a:lumMod val="65000"/>
                            </a:schemeClr>
                          </a:solidFill>
                        </a:rPr>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349122320"/>
                  </a:ext>
                </a:extLst>
              </a:tr>
              <a:tr h="370840">
                <a:tc>
                  <a:txBody>
                    <a:bodyPr/>
                    <a:lstStyle/>
                    <a:p>
                      <a:r>
                        <a:rPr lang="en-US" dirty="0"/>
                        <a:t>Protected</a:t>
                      </a:r>
                    </a:p>
                  </a:txBody>
                  <a:tcPr/>
                </a:tc>
                <a:tc>
                  <a:txBody>
                    <a:bodyPr/>
                    <a:lstStyle/>
                    <a:p>
                      <a:r>
                        <a:rPr lang="en-US" dirty="0"/>
                        <a:t>Yes</a:t>
                      </a:r>
                    </a:p>
                  </a:txBody>
                  <a:tcPr/>
                </a:tc>
                <a:tc>
                  <a:txBody>
                    <a:bodyPr/>
                    <a:lstStyle/>
                    <a:p>
                      <a:r>
                        <a:rPr lang="en-US" baseline="0" dirty="0">
                          <a:solidFill>
                            <a:schemeClr val="bg1">
                              <a:lumMod val="65000"/>
                            </a:schemeClr>
                          </a:solidFill>
                        </a:rPr>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615538382"/>
                  </a:ext>
                </a:extLst>
              </a:tr>
              <a:tr h="370840">
                <a:tc>
                  <a:txBody>
                    <a:bodyPr/>
                    <a:lstStyle/>
                    <a:p>
                      <a:r>
                        <a:rPr lang="en-US" i="1" baseline="0" dirty="0">
                          <a:solidFill>
                            <a:schemeClr val="bg1">
                              <a:lumMod val="65000"/>
                            </a:schemeClr>
                          </a:solidFill>
                        </a:rPr>
                        <a:t>Default</a:t>
                      </a:r>
                    </a:p>
                  </a:txBody>
                  <a:tcPr/>
                </a:tc>
                <a:tc>
                  <a:txBody>
                    <a:bodyPr/>
                    <a:lstStyle/>
                    <a:p>
                      <a:r>
                        <a:rPr lang="en-US" i="1" baseline="0" dirty="0">
                          <a:solidFill>
                            <a:schemeClr val="bg1">
                              <a:lumMod val="65000"/>
                            </a:schemeClr>
                          </a:solidFill>
                        </a:rPr>
                        <a:t>Yes</a:t>
                      </a:r>
                    </a:p>
                  </a:txBody>
                  <a:tcPr/>
                </a:tc>
                <a:tc>
                  <a:txBody>
                    <a:bodyPr/>
                    <a:lstStyle/>
                    <a:p>
                      <a:r>
                        <a:rPr lang="en-US" i="1" baseline="0" dirty="0">
                          <a:solidFill>
                            <a:schemeClr val="bg1">
                              <a:lumMod val="65000"/>
                            </a:schemeClr>
                          </a:solidFill>
                        </a:rPr>
                        <a:t>Yes</a:t>
                      </a:r>
                    </a:p>
                  </a:txBody>
                  <a:tcPr/>
                </a:tc>
                <a:tc>
                  <a:txBody>
                    <a:bodyPr/>
                    <a:lstStyle/>
                    <a:p>
                      <a:r>
                        <a:rPr lang="en-US" i="1" baseline="0" dirty="0">
                          <a:solidFill>
                            <a:schemeClr val="bg1">
                              <a:lumMod val="65000"/>
                            </a:schemeClr>
                          </a:solidFill>
                        </a:rPr>
                        <a:t>No</a:t>
                      </a:r>
                    </a:p>
                  </a:txBody>
                  <a:tcPr/>
                </a:tc>
                <a:tc>
                  <a:txBody>
                    <a:bodyPr/>
                    <a:lstStyle/>
                    <a:p>
                      <a:r>
                        <a:rPr lang="en-US" i="1" baseline="0" dirty="0">
                          <a:solidFill>
                            <a:schemeClr val="bg1">
                              <a:lumMod val="65000"/>
                            </a:schemeClr>
                          </a:solidFill>
                        </a:rPr>
                        <a:t>No</a:t>
                      </a:r>
                    </a:p>
                  </a:txBody>
                  <a:tcPr/>
                </a:tc>
                <a:extLst>
                  <a:ext uri="{0D108BD9-81ED-4DB2-BD59-A6C34878D82A}">
                    <a16:rowId xmlns:a16="http://schemas.microsoft.com/office/drawing/2014/main" val="985182354"/>
                  </a:ext>
                </a:extLst>
              </a:tr>
              <a:tr h="370840">
                <a:tc>
                  <a:txBody>
                    <a:bodyPr/>
                    <a:lstStyle/>
                    <a:p>
                      <a:r>
                        <a:rPr lang="en-US" dirty="0"/>
                        <a:t>Private</a:t>
                      </a:r>
                    </a:p>
                  </a:txBody>
                  <a:tcPr/>
                </a:tc>
                <a:tc>
                  <a:txBody>
                    <a:bodyPr/>
                    <a:lstStyle/>
                    <a:p>
                      <a:r>
                        <a:rPr lang="en-US" dirty="0"/>
                        <a:t>Yes</a:t>
                      </a:r>
                    </a:p>
                  </a:txBody>
                  <a:tcPr/>
                </a:tc>
                <a:tc>
                  <a:txBody>
                    <a:bodyPr/>
                    <a:lstStyle/>
                    <a:p>
                      <a:r>
                        <a:rPr lang="en-US" baseline="0" dirty="0">
                          <a:solidFill>
                            <a:schemeClr val="bg1">
                              <a:lumMod val="65000"/>
                            </a:schemeClr>
                          </a:solidFill>
                        </a:rPr>
                        <a:t>No</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3495012091"/>
                  </a:ext>
                </a:extLst>
              </a:tr>
            </a:tbl>
          </a:graphicData>
        </a:graphic>
      </p:graphicFrame>
      <p:sp>
        <p:nvSpPr>
          <p:cNvPr id="6" name="Arrow: Down 5">
            <a:extLst>
              <a:ext uri="{FF2B5EF4-FFF2-40B4-BE49-F238E27FC236}">
                <a16:creationId xmlns:a16="http://schemas.microsoft.com/office/drawing/2014/main" id="{8DD305C7-B8C6-412B-BB6E-F3CE0D4B0A7A}"/>
              </a:ext>
            </a:extLst>
          </p:cNvPr>
          <p:cNvSpPr/>
          <p:nvPr/>
        </p:nvSpPr>
        <p:spPr>
          <a:xfrm>
            <a:off x="585926" y="3010104"/>
            <a:ext cx="1100831" cy="1721694"/>
          </a:xfrm>
          <a:prstGeom prst="downArrow">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Better Encapsulation</a:t>
            </a:r>
          </a:p>
        </p:txBody>
      </p:sp>
    </p:spTree>
    <p:extLst>
      <p:ext uri="{BB962C8B-B14F-4D97-AF65-F5344CB8AC3E}">
        <p14:creationId xmlns:p14="http://schemas.microsoft.com/office/powerpoint/2010/main" val="29007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and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4"/>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867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5AECFB6-2010-4B36-8DC2-7EE31C4D2C1C}"/>
              </a:ext>
            </a:extLst>
          </p:cNvPr>
          <p:cNvPicPr>
            <a:picLocks noChangeAspect="1"/>
          </p:cNvPicPr>
          <p:nvPr/>
        </p:nvPicPr>
        <p:blipFill>
          <a:blip r:embed="rId3"/>
          <a:stretch>
            <a:fillRect/>
          </a:stretch>
        </p:blipFill>
        <p:spPr>
          <a:xfrm>
            <a:off x="7256975" y="1690688"/>
            <a:ext cx="4096825" cy="3048628"/>
          </a:xfrm>
          <a:prstGeom prst="rect">
            <a:avLst/>
          </a:prstGeom>
        </p:spPr>
      </p:pic>
      <p:sp>
        <p:nvSpPr>
          <p:cNvPr id="2" name="Title 1"/>
          <p:cNvSpPr>
            <a:spLocks noGrp="1"/>
          </p:cNvSpPr>
          <p:nvPr>
            <p:ph type="title"/>
          </p:nvPr>
        </p:nvSpPr>
        <p:spPr/>
        <p:txBody>
          <a:bodyPr>
            <a:normAutofit/>
          </a:bodyPr>
          <a:lstStyle/>
          <a:p>
            <a:r>
              <a:rPr lang="en-US" sz="3600" dirty="0"/>
              <a:t>Constructors</a:t>
            </a:r>
          </a:p>
        </p:txBody>
      </p:sp>
      <p:sp>
        <p:nvSpPr>
          <p:cNvPr id="3" name="Content Placeholder 2"/>
          <p:cNvSpPr>
            <a:spLocks noGrp="1"/>
          </p:cNvSpPr>
          <p:nvPr>
            <p:ph idx="1"/>
          </p:nvPr>
        </p:nvSpPr>
        <p:spPr>
          <a:xfrm>
            <a:off x="838199" y="1553928"/>
            <a:ext cx="5978237" cy="4623035"/>
          </a:xfrm>
        </p:spPr>
        <p:txBody>
          <a:bodyPr>
            <a:normAutofit/>
          </a:bodyPr>
          <a:lstStyle/>
          <a:p>
            <a:pPr marL="0" indent="0">
              <a:buNone/>
            </a:pPr>
            <a:r>
              <a:rPr lang="en-US" sz="2000" dirty="0"/>
              <a:t>A Constructor is a special method that initializes the Object Properties. </a:t>
            </a:r>
          </a:p>
          <a:p>
            <a:pPr marL="0" indent="0">
              <a:buNone/>
            </a:pPr>
            <a:r>
              <a:rPr lang="en-US" sz="2000" dirty="0"/>
              <a:t>In Java a constructor has the same name as the Class, is called when the object is initialized, and generally utilizes the default (package friendly) modifier. </a:t>
            </a:r>
          </a:p>
        </p:txBody>
      </p:sp>
      <p:sp>
        <p:nvSpPr>
          <p:cNvPr id="15" name="Arrow: Down 14">
            <a:extLst>
              <a:ext uri="{FF2B5EF4-FFF2-40B4-BE49-F238E27FC236}">
                <a16:creationId xmlns:a16="http://schemas.microsoft.com/office/drawing/2014/main" id="{3EACAE0B-2814-4BD2-88CE-C39DAC31F7B0}"/>
              </a:ext>
            </a:extLst>
          </p:cNvPr>
          <p:cNvSpPr/>
          <p:nvPr/>
        </p:nvSpPr>
        <p:spPr>
          <a:xfrm rot="16200000">
            <a:off x="6954014" y="247818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7969CFB-FDB2-4E93-9034-22A536893EDC}"/>
              </a:ext>
            </a:extLst>
          </p:cNvPr>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2F96496-ECD6-40B5-9B3A-70559ABDB93C}"/>
              </a:ext>
            </a:extLst>
          </p:cNvPr>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Constructor</a:t>
            </a:r>
          </a:p>
        </p:txBody>
      </p:sp>
    </p:spTree>
    <p:extLst>
      <p:ext uri="{BB962C8B-B14F-4D97-AF65-F5344CB8AC3E}">
        <p14:creationId xmlns:p14="http://schemas.microsoft.com/office/powerpoint/2010/main" val="331424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5.8"/>
</p:tagLst>
</file>

<file path=ppt/tags/tag2.xml><?xml version="1.0" encoding="utf-8"?>
<p:tagLst xmlns:a="http://schemas.openxmlformats.org/drawingml/2006/main" xmlns:r="http://schemas.openxmlformats.org/officeDocument/2006/relationships" xmlns:p="http://schemas.openxmlformats.org/presentationml/2006/main">
  <p:tag name="TIMING" val="|28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8900</TotalTime>
  <Words>1821</Words>
  <Application>Microsoft Office PowerPoint</Application>
  <PresentationFormat>Widescreen</PresentationFormat>
  <Paragraphs>177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More Object-Oriented  Programming </vt:lpstr>
      <vt:lpstr>Topics</vt:lpstr>
      <vt:lpstr>Encapsulation &amp; Information Hiding</vt:lpstr>
      <vt:lpstr>Golden Rule of Encapsulation</vt:lpstr>
      <vt:lpstr>Inheritance &amp; Abstraction</vt:lpstr>
      <vt:lpstr>Polymorphism</vt:lpstr>
      <vt:lpstr>Private, Protected, and Public modifiers </vt:lpstr>
      <vt:lpstr>Overriding and Overloading</vt:lpstr>
      <vt:lpstr>Constructors</vt:lpstr>
      <vt:lpstr>Constructor Writing Guidelines</vt:lpstr>
      <vt:lpstr>Setters &amp; Getters</vt:lpstr>
      <vt:lpstr>Inheritance… and  Java Root Class</vt:lpstr>
      <vt:lpstr>Recap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282</cp:revision>
  <cp:lastPrinted>2017-03-24T13:34:09Z</cp:lastPrinted>
  <dcterms:created xsi:type="dcterms:W3CDTF">2016-08-15T18:20:40Z</dcterms:created>
  <dcterms:modified xsi:type="dcterms:W3CDTF">2019-01-18T20:15:14Z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