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305" r:id="rId2"/>
    <p:sldId id="517" r:id="rId3"/>
    <p:sldId id="523" r:id="rId4"/>
    <p:sldId id="258" r:id="rId5"/>
    <p:sldId id="288" r:id="rId6"/>
    <p:sldId id="289" r:id="rId7"/>
    <p:sldId id="521" r:id="rId8"/>
    <p:sldId id="522" r:id="rId9"/>
    <p:sldId id="419" r:id="rId10"/>
    <p:sldId id="484" r:id="rId11"/>
    <p:sldId id="483" r:id="rId12"/>
    <p:sldId id="322" r:id="rId13"/>
    <p:sldId id="302" r:id="rId14"/>
    <p:sldId id="490" r:id="rId15"/>
    <p:sldId id="520" r:id="rId16"/>
    <p:sldId id="519" r:id="rId17"/>
    <p:sldId id="518" r:id="rId18"/>
    <p:sldId id="286" r:id="rId19"/>
    <p:sldId id="270" r:id="rId20"/>
    <p:sldId id="27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37" autoAdjust="0"/>
    <p:restoredTop sz="72071" autoAdjust="0"/>
  </p:normalViewPr>
  <p:slideViewPr>
    <p:cSldViewPr snapToGrid="0">
      <p:cViewPr varScale="1">
        <p:scale>
          <a:sx n="169" d="100"/>
          <a:sy n="169" d="100"/>
        </p:scale>
        <p:origin x="25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77DEB0-5AA4-49C7-B0AD-AD047A002C4C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A4D32B-0177-4B34-AE20-6C7270561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941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6053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6621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7824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0614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3580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441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9521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7180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4591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1240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5246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4715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Eric’s 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276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4C1271-669C-4654-B664-63A78014F1C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1868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1065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dirty="0"/>
              <a:t>Optimism, good natured humor, and effectively working together is immensely important to delivering good software… and likely equally important to delivering just about any quality product</a:t>
            </a:r>
          </a:p>
          <a:p>
            <a:endParaRPr lang="en-US" sz="1000" dirty="0"/>
          </a:p>
          <a:p>
            <a:r>
              <a:rPr lang="en-US" sz="1000" dirty="0"/>
              <a:t>Even if you don’t intend to be a professional software developer, many of the things that we learn will be valuable in related areas. </a:t>
            </a:r>
          </a:p>
          <a:p>
            <a:endParaRPr lang="en-US" sz="1000" dirty="0"/>
          </a:p>
          <a:p>
            <a:r>
              <a:rPr lang="en-US" sz="1000" dirty="0" err="1"/>
              <a:t>Soooo</a:t>
            </a:r>
            <a:r>
              <a:rPr lang="en-US" sz="1000" dirty="0"/>
              <a:t>… We have 16 weeks to learn something valuable and interesting. Let’s enjoy our time together and make the most out of it. </a:t>
            </a:r>
          </a:p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7045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73764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379CA-5593-44B9-9585-5A7B08973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AE673A-A12E-4EAE-AAEE-1D8C33B979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10A690-A5A9-42A5-957B-F20434309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148F73-40C8-4265-B665-988DFC4ED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F18BEF-A0EA-4B00-B92A-31BD5EA07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704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F0A69-0A96-4408-918B-852C23889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68B5C5-5982-4F25-BF80-70A68DCD79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71C0DD-D1D4-451C-BF1E-F37CA37CC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CD31F2-3E3C-47BF-8B74-C37BA0DD1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D0682A-A511-4060-AAD3-319915F83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4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BE9592-4564-44CF-B146-ABA3624CF6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9E50E9-A590-46E1-B22A-4BA751B758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A8E949-42D9-4FCC-AAF3-EFB914BE7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43ABB1-B5C4-4B83-BF75-02D3BBA00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72D29-A262-47C0-9FDC-2EE0780D1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770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2B57A-183D-4B36-9232-552CD4795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0C98B-E3AB-45A4-A3E1-FF422E285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B8398-2635-4C1D-9564-19BA39C32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7A9543-AD96-46BC-8DF7-8D3A431CC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D41951-E228-421B-B28B-A22DED09D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182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56655-2C75-4449-B634-FB2919A1E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D49C01-BA41-4848-89BE-AEBD93EC17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384383-F8B1-435B-BBF7-82BF73315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BBF78A-8E6A-4777-828A-7D4D21D80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FC4756-2709-41FD-88D4-E95D85649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50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11BDA-7A16-461F-9C8A-4B7C940EE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7449F-FB5B-4BA4-86FD-F61EAFAC92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8406EE-9A59-4BAD-AF1C-D47A03001A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74744E-2FCD-4385-BC54-467012E27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41EDA2-C9E2-4C4E-A16E-24760B779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D5CB8C-065A-4771-8014-F924C9A76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077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4F573-D3B3-41CF-83F4-FB0F16474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F6BC6E-3A34-4FC8-9590-CFFCBE7A4D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E2EE51-3653-4E27-A438-2A59EB9993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71A0ED-D53F-4A9D-9260-E6196201DE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8D368D-018B-4D8D-97BA-7EA4B5A103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6B6CC1-883C-4C1E-9BAD-C19C13B69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E1A70F-1E03-456D-8F68-D9D440D95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F6B607-F078-4C1F-A38F-1D01E0747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832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338F5-2814-457A-B867-83EA39B6D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F6261F-9A9E-4B99-B9FE-B00381CB4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E28554-E12A-4C0E-A2CD-1F7E7901D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5EDE96-8BAE-4BD2-8359-AB9A4F1DB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340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E4D235-B521-434F-9C3A-7CE875F02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DEB77C-E2C4-4B20-ADA3-6063C1E31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30CBED-9E87-451E-B4D8-6D08340CF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749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AF71D-6F99-4644-9C32-F273FFE40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D05EF-C2B9-456F-8835-AC3B30EC30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7F5425-39B1-448C-8C09-17379C3757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4BA82B-3112-4EFF-AC26-2E5364247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906351-6F3F-4F91-83A9-98E77363B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2C2999-BD87-4680-BD2C-CB3D582E6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077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50D97-8169-48FD-9147-8032374DD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4B0208-ECE4-4EC6-8863-4F0A678DCC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318575-E703-4582-85F8-8E9B25B799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162DF0-4906-4B3E-BFDB-1D097C8B9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9B56B4-594C-41A7-9BB0-DDD2A8B01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B95E30-F343-40B8-BCB6-C1A66C3E7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547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BE1329-2699-44E1-85C9-6B4F2B3C3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740CC9-D7DA-4EED-A52B-F8230F3131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5B572-3054-4639-B241-E9DD972373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2E0E1-344B-4E26-B5AD-CE86AB802485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87CDE-CC99-473F-8F62-749AA3E6D1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96558F-BCFA-4DF9-8CEB-3521E11E99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765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file:///\\commons.wikimedia.org\w\index.php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mmons.wikimedia.org/w/index.php?curid=44894952" TargetMode="External"/><Relationship Id="rId4" Type="http://schemas.openxmlformats.org/officeDocument/2006/relationships/hyperlink" Target="https://creativecommons.org/licenses/by-sa/4.0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46405-6F1F-4926-B387-B75245C2F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268155" cy="1325563"/>
          </a:xfrm>
        </p:spPr>
        <p:txBody>
          <a:bodyPr>
            <a:normAutofit/>
          </a:bodyPr>
          <a:lstStyle/>
          <a:p>
            <a:r>
              <a:rPr lang="en-US" sz="3600" dirty="0"/>
              <a:t>Object-Oriented Programming</a:t>
            </a:r>
            <a:br>
              <a:rPr lang="en-US" dirty="0"/>
            </a:br>
            <a:r>
              <a:rPr lang="en-US" sz="1800" dirty="0"/>
              <a:t>Discussion, Lecture, &amp; Lab</a:t>
            </a:r>
            <a:br>
              <a:rPr lang="en-US" sz="1800" dirty="0"/>
            </a:br>
            <a:r>
              <a:rPr lang="en-US" sz="1800" dirty="0"/>
              <a:t>Eric Pogue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348"/>
            <a:ext cx="10515600" cy="475352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Agenda for Sprint 2 Live Lecture/Lab Session: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Friendly Conversation Topic – Software Engineering Models and the Virtuous Triangle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Configuration Management (Git/GitHub)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Sprint Planning for Sprint 2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Foreshadowing Sprint 3 FaceDraw Assignment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Discuss UML Phone Example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Discuss Shapes Tutorial Expectations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Review </a:t>
            </a:r>
            <a:r>
              <a:rPr lang="en-US" sz="2000" u="sng" dirty="0"/>
              <a:t>Select</a:t>
            </a:r>
            <a:r>
              <a:rPr lang="en-US" sz="2000" dirty="0"/>
              <a:t> Topics from More Object-Oriented Programming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Lab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Wrap-up and Final Questions/Comments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2000" dirty="0"/>
              <a:t>Discussion &amp; Questions welcome at any time… please be present with no phones or email during our time together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EDCD7D6-DA50-40A6-870F-1D890F732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0555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4951" y="3025490"/>
            <a:ext cx="10013049" cy="807019"/>
          </a:xfrm>
        </p:spPr>
        <p:txBody>
          <a:bodyPr anchor="ctr">
            <a:noAutofit/>
          </a:bodyPr>
          <a:lstStyle/>
          <a:p>
            <a:r>
              <a:rPr lang="en-US" sz="4400" dirty="0"/>
              <a:t>Review Sprint 2 Activities List, </a:t>
            </a:r>
            <a:br>
              <a:rPr lang="en-US" sz="4400" dirty="0"/>
            </a:br>
            <a:r>
              <a:rPr lang="en-US" sz="4400" dirty="0"/>
              <a:t>Programming Assignment, </a:t>
            </a:r>
            <a:br>
              <a:rPr lang="en-US" sz="4400" dirty="0"/>
            </a:br>
            <a:r>
              <a:rPr lang="en-US" sz="4400" dirty="0"/>
              <a:t>and Quiz</a:t>
            </a:r>
          </a:p>
        </p:txBody>
      </p:sp>
    </p:spTree>
    <p:extLst>
      <p:ext uri="{BB962C8B-B14F-4D97-AF65-F5344CB8AC3E}">
        <p14:creationId xmlns:p14="http://schemas.microsoft.com/office/powerpoint/2010/main" val="3984481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Foreshadowing FaceDraw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617785"/>
            <a:ext cx="4993552" cy="43984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In the sprint 3 FaceDraw assignment, you will need to:</a:t>
            </a:r>
          </a:p>
          <a:p>
            <a:r>
              <a:rPr lang="en-US" sz="2000" dirty="0"/>
              <a:t>Create an graphical Java application</a:t>
            </a:r>
          </a:p>
          <a:p>
            <a:r>
              <a:rPr lang="en-US" sz="2000" dirty="0"/>
              <a:t>Draw 3 to 10 random faces on a window</a:t>
            </a:r>
          </a:p>
          <a:p>
            <a:r>
              <a:rPr lang="en-US" sz="2000" dirty="0"/>
              <a:t>Make each face a random width and height</a:t>
            </a:r>
          </a:p>
          <a:p>
            <a:r>
              <a:rPr lang="en-US" sz="2000" dirty="0"/>
              <a:t>Give each face a random emotion</a:t>
            </a:r>
          </a:p>
          <a:p>
            <a:r>
              <a:rPr lang="en-US" sz="2000" dirty="0"/>
              <a:t>Make it all visually appealing</a:t>
            </a:r>
          </a:p>
          <a:p>
            <a:r>
              <a:rPr lang="en-US" sz="2000" dirty="0"/>
              <a:t>And more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It will be challenging!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DB09D74-3489-4AC9-9903-3B4998415E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6047" y="1617785"/>
            <a:ext cx="4335193" cy="4712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5518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AD6B545-F0B6-460A-BC7D-40D729608D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0421" y="0"/>
            <a:ext cx="5740445" cy="6858000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3C050F70-9801-468E-A98C-7C118AACC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UML Phone</a:t>
            </a:r>
            <a:br>
              <a:rPr lang="en-US" dirty="0"/>
            </a:br>
            <a:r>
              <a:rPr lang="en-US" dirty="0"/>
              <a:t>Example </a:t>
            </a:r>
          </a:p>
        </p:txBody>
      </p:sp>
    </p:spTree>
    <p:extLst>
      <p:ext uri="{BB962C8B-B14F-4D97-AF65-F5344CB8AC3E}">
        <p14:creationId xmlns:p14="http://schemas.microsoft.com/office/powerpoint/2010/main" val="15879496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Shapes Tutorial Expectations</a:t>
            </a:r>
            <a:endParaRPr lang="en-US" sz="3600" b="1" i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22398"/>
            <a:ext cx="10718950" cy="54633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After you complete the Shapes Step 1 and Shapes Step 2 Tutorials you should be able to: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Declare an abstract class and explain why it is useful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Use Inheritance to build classes and objects that extend base class functionality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Implement Encapsulation and Data Hiding by using setters and getters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Write default and non-default constructors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Override the toString function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Store multiple objects in an ArrayList using generic data types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Distinguish between using an array and an ArrayList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Work with a collection of related objects polymorphically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Explain how Polymorphism is implemented behind the scenes</a:t>
            </a:r>
          </a:p>
        </p:txBody>
      </p:sp>
    </p:spTree>
    <p:extLst>
      <p:ext uri="{BB962C8B-B14F-4D97-AF65-F5344CB8AC3E}">
        <p14:creationId xmlns:p14="http://schemas.microsoft.com/office/powerpoint/2010/main" val="29204358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34002"/>
          </a:xfrm>
        </p:spPr>
        <p:txBody>
          <a:bodyPr>
            <a:normAutofit/>
          </a:bodyPr>
          <a:lstStyle/>
          <a:p>
            <a:r>
              <a:rPr lang="en-US" sz="4800" dirty="0"/>
              <a:t>Review Select Topics: </a:t>
            </a:r>
            <a:br>
              <a:rPr lang="en-US" sz="4800" dirty="0"/>
            </a:br>
            <a:r>
              <a:rPr lang="en-US" sz="4800" dirty="0"/>
              <a:t>More Object-Oriented Programming </a:t>
            </a:r>
          </a:p>
        </p:txBody>
      </p:sp>
    </p:spTree>
    <p:extLst>
      <p:ext uri="{BB962C8B-B14F-4D97-AF65-F5344CB8AC3E}">
        <p14:creationId xmlns:p14="http://schemas.microsoft.com/office/powerpoint/2010/main" val="15238136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Sprint 2 Lab</a:t>
            </a:r>
            <a:endParaRPr lang="en-US" sz="3600" b="1" i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22398"/>
            <a:ext cx="10718950" cy="54633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Note that these lab items utilize topics that we will cover in the sprints 1-3. Many of the topics may be unfamiliar and may make you uncomfortable. My hope is that by giving you an early preview to them, our week 3 FaceDraw assignment will be more enjoyable.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Review of hierarchical file systems and where to store material for this class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Clone &amp; Pull the current course materials… you should do this regularly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Compile, run, and review the </a:t>
            </a:r>
            <a:r>
              <a:rPr lang="en-US" sz="2400" dirty="0" err="1"/>
              <a:t>ShapeDraw</a:t>
            </a:r>
            <a:r>
              <a:rPr lang="en-US" sz="2400" dirty="0"/>
              <a:t> application in the source-lite folder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Note: You still need to complete the “Shapes Step 1” and “Shapes Step 2” tutorials!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Review pre-OOP Graphical Hello World Windows C code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Code HelloWorldPlus together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Complete OvalDraw Tutorial Using GitHub and Git together (next slide)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77369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Sprint 2 Lab (continued)</a:t>
            </a:r>
            <a:endParaRPr lang="en-US" sz="3600" b="1" i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22398"/>
            <a:ext cx="10718950" cy="54633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OvalDraw Tutorial Using GitHub and Git: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Discuss Configuration Management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Review Common Git/GitHub Command </a:t>
            </a:r>
            <a:r>
              <a:rPr lang="en-US" sz="2400"/>
              <a:t>Branching Pattern</a:t>
            </a: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Create a GitHub project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Clone project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Step 1: Implement “Hello World” type application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Step 2: Implement JFrame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Step 3: Implement JPanel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Step 4: Implement Oval that draws itself</a:t>
            </a:r>
          </a:p>
        </p:txBody>
      </p:sp>
    </p:spTree>
    <p:extLst>
      <p:ext uri="{BB962C8B-B14F-4D97-AF65-F5344CB8AC3E}">
        <p14:creationId xmlns:p14="http://schemas.microsoft.com/office/powerpoint/2010/main" val="33022552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7CE47F-3EF6-48CA-9239-E8B6E5C6B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+mn-lt"/>
              </a:rPr>
              <a:t>Configuration Management (Git/GitHub)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F0EA9A-219C-40FD-AE36-784EE1B77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690688"/>
            <a:ext cx="10515601" cy="4486275"/>
          </a:xfrm>
        </p:spPr>
        <p:txBody>
          <a:bodyPr>
            <a:norm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US" sz="2000" dirty="0"/>
              <a:t>Source code control is Part of Configuration Management that many professional organizations feel new software developers do not get enough experience with in college. Git &amp; GitHub can play a central role in:</a:t>
            </a:r>
          </a:p>
          <a:p>
            <a:pPr>
              <a:spcAft>
                <a:spcPts val="600"/>
              </a:spcAft>
            </a:pPr>
            <a:r>
              <a:rPr lang="en-US" sz="2000" dirty="0"/>
              <a:t>Managing your source code</a:t>
            </a:r>
          </a:p>
          <a:p>
            <a:pPr>
              <a:spcAft>
                <a:spcPts val="600"/>
              </a:spcAft>
            </a:pPr>
            <a:r>
              <a:rPr lang="en-US" sz="2000" dirty="0"/>
              <a:t>Providing a “safety net” while you are programming… allowing you to be more bold in your programming</a:t>
            </a:r>
          </a:p>
          <a:p>
            <a:pPr>
              <a:spcAft>
                <a:spcPts val="600"/>
              </a:spcAft>
            </a:pPr>
            <a:r>
              <a:rPr lang="en-US" sz="2000" dirty="0"/>
              <a:t>Submitting project code for class</a:t>
            </a:r>
          </a:p>
          <a:p>
            <a:pPr>
              <a:spcAft>
                <a:spcPts val="600"/>
              </a:spcAft>
            </a:pPr>
            <a:r>
              <a:rPr lang="en-US" sz="2000" dirty="0"/>
              <a:t>Allowing a team to collectively share and manage code</a:t>
            </a:r>
          </a:p>
          <a:p>
            <a:pPr>
              <a:spcAft>
                <a:spcPts val="600"/>
              </a:spcAft>
            </a:pPr>
            <a:r>
              <a:rPr lang="en-US" sz="2000" dirty="0"/>
              <a:t>Deploying code to test or production environments</a:t>
            </a:r>
          </a:p>
        </p:txBody>
      </p:sp>
    </p:spTree>
    <p:extLst>
      <p:ext uri="{BB962C8B-B14F-4D97-AF65-F5344CB8AC3E}">
        <p14:creationId xmlns:p14="http://schemas.microsoft.com/office/powerpoint/2010/main" val="33974401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7CE47F-3EF6-48CA-9239-E8B6E5C6B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+mn-lt"/>
              </a:rPr>
              <a:t>Git Commands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F0EA9A-219C-40FD-AE36-784EE1B77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690688"/>
            <a:ext cx="10515601" cy="4486275"/>
          </a:xfrm>
        </p:spPr>
        <p:txBody>
          <a:bodyPr>
            <a:norm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US" sz="2000" dirty="0"/>
              <a:t>Git is a rich and powerful tool. Today we are going to be focused on utilizing some of the basic Git commands as well as branching commands. These commands include:</a:t>
            </a:r>
          </a:p>
          <a:p>
            <a:pPr>
              <a:spcAft>
                <a:spcPts val="600"/>
              </a:spcAft>
            </a:pPr>
            <a:r>
              <a:rPr lang="en-US" sz="2000" dirty="0"/>
              <a:t>git clone</a:t>
            </a:r>
          </a:p>
          <a:p>
            <a:pPr>
              <a:spcAft>
                <a:spcPts val="600"/>
              </a:spcAft>
            </a:pPr>
            <a:r>
              <a:rPr lang="en-US" sz="2000" dirty="0"/>
              <a:t>git add</a:t>
            </a:r>
          </a:p>
          <a:p>
            <a:pPr>
              <a:spcAft>
                <a:spcPts val="600"/>
              </a:spcAft>
            </a:pPr>
            <a:r>
              <a:rPr lang="en-US" sz="2000" dirty="0"/>
              <a:t>git commit [-a -m “Update file.”]</a:t>
            </a:r>
          </a:p>
          <a:p>
            <a:pPr>
              <a:spcAft>
                <a:spcPts val="600"/>
              </a:spcAft>
            </a:pPr>
            <a:r>
              <a:rPr lang="en-US" sz="2000" dirty="0"/>
              <a:t>git branch</a:t>
            </a:r>
          </a:p>
          <a:p>
            <a:pPr>
              <a:spcAft>
                <a:spcPts val="600"/>
              </a:spcAft>
            </a:pPr>
            <a:r>
              <a:rPr lang="en-US" sz="2000" dirty="0"/>
              <a:t>git checkout</a:t>
            </a:r>
          </a:p>
          <a:p>
            <a:pPr>
              <a:spcAft>
                <a:spcPts val="600"/>
              </a:spcAft>
            </a:pPr>
            <a:r>
              <a:rPr lang="en-US" sz="2000" dirty="0"/>
              <a:t>git merge</a:t>
            </a:r>
          </a:p>
          <a:p>
            <a:pPr>
              <a:spcAft>
                <a:spcPts val="600"/>
              </a:spcAft>
            </a:pPr>
            <a:r>
              <a:rPr lang="en-US" sz="2000" dirty="0"/>
              <a:t>git push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9F6BCC-AFE1-4B1A-AA4B-A3F575BC3A08}"/>
              </a:ext>
            </a:extLst>
          </p:cNvPr>
          <p:cNvSpPr txBox="1"/>
          <p:nvPr/>
        </p:nvSpPr>
        <p:spPr>
          <a:xfrm>
            <a:off x="6095998" y="4145638"/>
            <a:ext cx="341696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Pattern:</a:t>
            </a:r>
          </a:p>
          <a:p>
            <a:r>
              <a:rPr lang="en-US" dirty="0"/>
              <a:t>git branch v0-0x</a:t>
            </a:r>
          </a:p>
          <a:p>
            <a:r>
              <a:rPr lang="en-US" dirty="0"/>
              <a:t>git checkout v-0x</a:t>
            </a:r>
          </a:p>
          <a:p>
            <a:r>
              <a:rPr lang="en-US" dirty="0"/>
              <a:t>git commit -a -m “Implement v-0x</a:t>
            </a:r>
          </a:p>
          <a:p>
            <a:r>
              <a:rPr lang="en-US" dirty="0"/>
              <a:t>git checkout master</a:t>
            </a:r>
          </a:p>
          <a:p>
            <a:r>
              <a:rPr lang="en-US" dirty="0"/>
              <a:t>git merge v0-0x</a:t>
            </a:r>
          </a:p>
          <a:p>
            <a:r>
              <a:rPr lang="en-US" dirty="0"/>
              <a:t>git push</a:t>
            </a:r>
          </a:p>
        </p:txBody>
      </p:sp>
    </p:spTree>
    <p:extLst>
      <p:ext uri="{BB962C8B-B14F-4D97-AF65-F5344CB8AC3E}">
        <p14:creationId xmlns:p14="http://schemas.microsoft.com/office/powerpoint/2010/main" val="36794692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82078"/>
            <a:ext cx="9144000" cy="693843"/>
          </a:xfrm>
        </p:spPr>
        <p:txBody>
          <a:bodyPr>
            <a:normAutofit/>
          </a:bodyPr>
          <a:lstStyle/>
          <a:p>
            <a:r>
              <a:rPr lang="en-US" sz="4000" dirty="0"/>
              <a:t>Wrap-up and Final Questions/Comments</a:t>
            </a:r>
          </a:p>
        </p:txBody>
      </p:sp>
    </p:spTree>
    <p:extLst>
      <p:ext uri="{BB962C8B-B14F-4D97-AF65-F5344CB8AC3E}">
        <p14:creationId xmlns:p14="http://schemas.microsoft.com/office/powerpoint/2010/main" val="3587547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25490"/>
            <a:ext cx="9144000" cy="807019"/>
          </a:xfrm>
        </p:spPr>
        <p:txBody>
          <a:bodyPr anchor="ctr">
            <a:normAutofit fontScale="90000"/>
          </a:bodyPr>
          <a:lstStyle/>
          <a:p>
            <a:pPr algn="l"/>
            <a:r>
              <a:rPr lang="en-US" sz="4800" dirty="0"/>
              <a:t>- Verify Screen Resolution 1920x1080</a:t>
            </a:r>
            <a:br>
              <a:rPr lang="en-US" sz="4800" dirty="0"/>
            </a:br>
            <a:r>
              <a:rPr lang="en-US" sz="4800" dirty="0"/>
              <a:t>- Verify Chat Session Open &amp; Working</a:t>
            </a:r>
            <a:br>
              <a:rPr lang="en-US" sz="4800" dirty="0"/>
            </a:br>
            <a:r>
              <a:rPr lang="en-US" sz="4800" dirty="0"/>
              <a:t>- Mute Lines </a:t>
            </a:r>
            <a:br>
              <a:rPr lang="en-US" sz="4800" dirty="0"/>
            </a:br>
            <a:r>
              <a:rPr lang="en-US" sz="4800" dirty="0"/>
              <a:t>- </a:t>
            </a:r>
            <a:r>
              <a:rPr lang="en-US" sz="4800" b="1" i="1" u="sng" dirty="0"/>
              <a:t>Start Recording</a:t>
            </a:r>
          </a:p>
        </p:txBody>
      </p:sp>
    </p:spTree>
    <p:extLst>
      <p:ext uri="{BB962C8B-B14F-4D97-AF65-F5344CB8AC3E}">
        <p14:creationId xmlns:p14="http://schemas.microsoft.com/office/powerpoint/2010/main" val="32968785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51480"/>
            <a:ext cx="9144000" cy="755040"/>
          </a:xfrm>
        </p:spPr>
        <p:txBody>
          <a:bodyPr anchor="ctr"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</p:spTree>
    <p:extLst>
      <p:ext uri="{BB962C8B-B14F-4D97-AF65-F5344CB8AC3E}">
        <p14:creationId xmlns:p14="http://schemas.microsoft.com/office/powerpoint/2010/main" val="1130818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46405-6F1F-4926-B387-B75245C2F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268155" cy="1325563"/>
          </a:xfrm>
        </p:spPr>
        <p:txBody>
          <a:bodyPr>
            <a:normAutofit/>
          </a:bodyPr>
          <a:lstStyle/>
          <a:p>
            <a:r>
              <a:rPr lang="en-US" sz="3600" dirty="0"/>
              <a:t>Object-Oriented Programming</a:t>
            </a:r>
            <a:br>
              <a:rPr lang="en-US" dirty="0"/>
            </a:br>
            <a:r>
              <a:rPr lang="en-US" sz="1800" dirty="0"/>
              <a:t>Discussion, Lecture, &amp; Lab</a:t>
            </a:r>
            <a:br>
              <a:rPr lang="en-US" sz="1800" dirty="0"/>
            </a:br>
            <a:r>
              <a:rPr lang="en-US" sz="1800" dirty="0"/>
              <a:t>Eric Pogue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348"/>
            <a:ext cx="10515600" cy="475352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Agenda for Sprint 2 Live Lecture/Lab Session: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Friendly Conversation Topic – Software Engineering Models and the Virtuous Triangle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Configuration Management (Git/GitHub)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Sprint Planning for Sprint 2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Foreshadowing Sprint 3 FaceDraw Assignment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Discuss UML Phone Example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Discuss Shapes Tutorial Expectations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Review </a:t>
            </a:r>
            <a:r>
              <a:rPr lang="en-US" sz="2000" u="sng" dirty="0"/>
              <a:t>Select</a:t>
            </a:r>
            <a:r>
              <a:rPr lang="en-US" sz="2000" dirty="0"/>
              <a:t> Topics from More Object-Oriented Programming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Lab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Wrap-up and Final Questions/Comments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2000" dirty="0"/>
              <a:t>Discussion &amp; Questions welcome at any time… please be present with no phones or email during our time together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EDCD7D6-DA50-40A6-870F-1D890F732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124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7CE47F-3EF6-48CA-9239-E8B6E5C6B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+mn-lt"/>
              </a:rPr>
              <a:t>Today’s “Friendly Conversation” topic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F0EA9A-219C-40FD-AE36-784EE1B77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690688"/>
            <a:ext cx="10515601" cy="4486275"/>
          </a:xfrm>
        </p:spPr>
        <p:txBody>
          <a:bodyPr>
            <a:norm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US" dirty="0"/>
              <a:t>Software Engineering  Models</a:t>
            </a:r>
          </a:p>
          <a:p>
            <a:pPr marL="0" indent="0">
              <a:spcAft>
                <a:spcPts val="600"/>
              </a:spcAft>
              <a:buNone/>
            </a:pPr>
            <a:endParaRPr lang="en-US" dirty="0"/>
          </a:p>
          <a:p>
            <a:pPr marL="0" indent="0">
              <a:spcAft>
                <a:spcPts val="600"/>
              </a:spcAft>
              <a:buNone/>
            </a:pPr>
            <a:r>
              <a:rPr lang="en-US" dirty="0"/>
              <a:t>	“Essentially, all models are wrong, but some are useful.” 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dirty="0"/>
              <a:t>		– George Box</a:t>
            </a:r>
          </a:p>
          <a:p>
            <a:pPr marL="0" indent="0">
              <a:spcAft>
                <a:spcPts val="60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225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7CE47F-3EF6-48CA-9239-E8B6E5C6B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723" y="963877"/>
            <a:ext cx="3722573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People, Process, 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and Technology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	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F0EA9A-219C-40FD-AE36-784EE1B77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b="1" dirty="0"/>
              <a:t>Software Engineering: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2400" u="sng" dirty="0"/>
              <a:t>People</a:t>
            </a:r>
            <a:r>
              <a:rPr lang="en-US" sz="2400" dirty="0"/>
              <a:t>: Teams, Optimism, Engagement, Ambition, Dedication, Leadership, Skills, Experience, Domain Knowledge…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2400" u="sng" dirty="0"/>
              <a:t>Process</a:t>
            </a:r>
            <a:r>
              <a:rPr lang="en-US" sz="2400" dirty="0"/>
              <a:t>: Waterfall/Iterative/Agile, Portfolio Management, Project Management, Funding, Prioritization, Metrics…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2400" u="sng" dirty="0"/>
              <a:t>Technology</a:t>
            </a:r>
            <a:r>
              <a:rPr lang="en-US" sz="2400" dirty="0"/>
              <a:t>: Development Environments &amp; Languages, Object-Oriented Programming, Configuration Management, Cloud Hosting, Scriptable Infrastructure, Source Code Management, Automated Testing…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036264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7CE47F-3EF6-48CA-9239-E8B6E5C6B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723" y="963877"/>
            <a:ext cx="3722573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…And the Virtuous Triangle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ABDE36E-E6B0-491A-9796-40B75A65D8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7306" y="1239770"/>
            <a:ext cx="5976800" cy="447382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0C69819-C7C6-490B-9BE9-E603C9A2FA89}"/>
              </a:ext>
            </a:extLst>
          </p:cNvPr>
          <p:cNvSpPr/>
          <p:nvPr/>
        </p:nvSpPr>
        <p:spPr>
          <a:xfrm rot="3044438">
            <a:off x="3901818" y="5155459"/>
            <a:ext cx="315175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/>
              <a:t>Productivity Technology</a:t>
            </a:r>
            <a:r>
              <a:rPr lang="en-US" dirty="0"/>
              <a:t>: Development Environments &amp; Languages, Object-Oriented Programming, Source Code Management…</a:t>
            </a:r>
            <a:endParaRPr lang="en-US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50222AF-8FE4-45C3-AE8C-DD30CF0581BC}"/>
              </a:ext>
            </a:extLst>
          </p:cNvPr>
          <p:cNvSpPr/>
          <p:nvPr/>
        </p:nvSpPr>
        <p:spPr>
          <a:xfrm>
            <a:off x="6759095" y="338123"/>
            <a:ext cx="304799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/>
              <a:t>Hosting Technology</a:t>
            </a:r>
            <a:r>
              <a:rPr lang="en-US" dirty="0"/>
              <a:t>: Cloud, Scriptable Infrastructure, Software as a Service (SaaS)…</a:t>
            </a:r>
            <a:endParaRPr lang="en-US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135CC6A-C032-41D6-9EEF-4AB5BE181ED3}"/>
              </a:ext>
            </a:extLst>
          </p:cNvPr>
          <p:cNvSpPr/>
          <p:nvPr/>
        </p:nvSpPr>
        <p:spPr>
          <a:xfrm rot="18320691">
            <a:off x="9022777" y="4585035"/>
            <a:ext cx="357820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/>
              <a:t>Process</a:t>
            </a:r>
            <a:r>
              <a:rPr lang="en-US" dirty="0"/>
              <a:t>: Agile, Portfolio Management, Project Management, Funding, Prioritization, Metrics…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701A5D7-1576-4C33-9DF9-EC3AE8287537}"/>
              </a:ext>
            </a:extLst>
          </p:cNvPr>
          <p:cNvSpPr/>
          <p:nvPr/>
        </p:nvSpPr>
        <p:spPr>
          <a:xfrm>
            <a:off x="648852" y="660809"/>
            <a:ext cx="304799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/>
              <a:t>People</a:t>
            </a:r>
            <a:r>
              <a:rPr lang="en-US" dirty="0"/>
              <a:t>: Teams, Optimism, Engagement, Ambition, Dedication, Leadership, Skills, Experience, Domain Knowledge…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D407EC6-C810-4B2E-9BD0-F62704E78732}"/>
              </a:ext>
            </a:extLst>
          </p:cNvPr>
          <p:cNvSpPr/>
          <p:nvPr/>
        </p:nvSpPr>
        <p:spPr>
          <a:xfrm>
            <a:off x="648852" y="6091609"/>
            <a:ext cx="358463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By Armondo Fox and David Paterson</a:t>
            </a:r>
          </a:p>
          <a:p>
            <a:r>
              <a:rPr lang="en-US" dirty="0"/>
              <a:t>“Engineering Software as a Service</a:t>
            </a:r>
          </a:p>
        </p:txBody>
      </p:sp>
    </p:spTree>
    <p:extLst>
      <p:ext uri="{BB962C8B-B14F-4D97-AF65-F5344CB8AC3E}">
        <p14:creationId xmlns:p14="http://schemas.microsoft.com/office/powerpoint/2010/main" val="1797521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  <p:bldP spid="8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F2C5635-17FA-43E9-8DC0-B1BC5391FA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8987" y="2324100"/>
            <a:ext cx="5534025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161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9DE0F57-6E08-4E00-A5B7-1C1604074C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412" y="642937"/>
            <a:ext cx="11687175" cy="557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3122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FD3EE-6698-4602-B4C0-718F01461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Scrum Process &amp; Roles – Sprint Planning</a:t>
            </a:r>
          </a:p>
        </p:txBody>
      </p:sp>
      <p:pic>
        <p:nvPicPr>
          <p:cNvPr id="1026" name="Picture 2" descr="https://upload.wikimedia.org/wikipedia/commons/d/df/Scrum_Framework.png">
            <a:extLst>
              <a:ext uri="{FF2B5EF4-FFF2-40B4-BE49-F238E27FC236}">
                <a16:creationId xmlns:a16="http://schemas.microsoft.com/office/drawing/2014/main" id="{94D187A3-9AAC-4908-B843-2E262C28D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847" y="1341064"/>
            <a:ext cx="8138182" cy="453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5034F42-102F-445B-BE40-5AF1FC99349D}"/>
              </a:ext>
            </a:extLst>
          </p:cNvPr>
          <p:cNvSpPr/>
          <p:nvPr/>
        </p:nvSpPr>
        <p:spPr>
          <a:xfrm>
            <a:off x="3916346" y="6123543"/>
            <a:ext cx="4749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By </a:t>
            </a:r>
            <a:r>
              <a:rPr lang="en-US" dirty="0" err="1">
                <a:hlinkClick r:id="rId3" tooltip="User:Dr ian mitchell (page does not exist)"/>
              </a:rPr>
              <a:t>Dr</a:t>
            </a:r>
            <a:r>
              <a:rPr lang="en-US" dirty="0">
                <a:hlinkClick r:id="rId3" tooltip="User:Dr ian mitchell (page does not exist)"/>
              </a:rPr>
              <a:t> </a:t>
            </a:r>
            <a:r>
              <a:rPr lang="en-US" dirty="0" err="1">
                <a:hlinkClick r:id="rId3" tooltip="User:Dr ian mitchell (page does not exist)"/>
              </a:rPr>
              <a:t>ian</a:t>
            </a:r>
            <a:r>
              <a:rPr lang="en-US" dirty="0">
                <a:hlinkClick r:id="rId3" tooltip="User:Dr ian mitchell (page does not exist)"/>
              </a:rPr>
              <a:t> </a:t>
            </a:r>
            <a:r>
              <a:rPr lang="en-US" dirty="0" err="1">
                <a:hlinkClick r:id="rId3" tooltip="User:Dr ian mitchell (page does not exist)"/>
              </a:rPr>
              <a:t>mitchell</a:t>
            </a:r>
            <a:r>
              <a:rPr lang="en-US" dirty="0"/>
              <a:t> - Own work, </a:t>
            </a:r>
            <a:r>
              <a:rPr lang="en-US" dirty="0">
                <a:hlinkClick r:id="rId4" tooltip="Creative Commons Attribution-Share Alike 4.0"/>
              </a:rPr>
              <a:t>CC BY-SA 4.0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Link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B822028-AE62-4F61-8F14-297C0D4C1218}"/>
              </a:ext>
            </a:extLst>
          </p:cNvPr>
          <p:cNvSpPr/>
          <p:nvPr/>
        </p:nvSpPr>
        <p:spPr>
          <a:xfrm>
            <a:off x="3492082" y="4266588"/>
            <a:ext cx="1303578" cy="554229"/>
          </a:xfrm>
          <a:prstGeom prst="ellipse">
            <a:avLst/>
          </a:prstGeom>
          <a:solidFill>
            <a:schemeClr val="tx1">
              <a:alpha val="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762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537</TotalTime>
  <Words>991</Words>
  <Application>Microsoft Office PowerPoint</Application>
  <PresentationFormat>Widescreen</PresentationFormat>
  <Paragraphs>134</Paragraphs>
  <Slides>20</Slides>
  <Notes>17</Notes>
  <HiddenSlides>2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Object-Oriented Programming Discussion, Lecture, &amp; Lab Eric Pogue</vt:lpstr>
      <vt:lpstr>- Verify Screen Resolution 1920x1080 - Verify Chat Session Open &amp; Working - Mute Lines  - Start Recording</vt:lpstr>
      <vt:lpstr>Object-Oriented Programming Discussion, Lecture, &amp; Lab Eric Pogue</vt:lpstr>
      <vt:lpstr>Today’s “Friendly Conversation” topic</vt:lpstr>
      <vt:lpstr>People, Process,  and Technology  </vt:lpstr>
      <vt:lpstr>…And the Virtuous Triangle </vt:lpstr>
      <vt:lpstr>PowerPoint Presentation</vt:lpstr>
      <vt:lpstr>PowerPoint Presentation</vt:lpstr>
      <vt:lpstr>Scrum Process &amp; Roles – Sprint Planning</vt:lpstr>
      <vt:lpstr>Review Sprint 2 Activities List,  Programming Assignment,  and Quiz</vt:lpstr>
      <vt:lpstr>Foreshadowing FaceDraw</vt:lpstr>
      <vt:lpstr>UML Phone Example </vt:lpstr>
      <vt:lpstr>Shapes Tutorial Expectations</vt:lpstr>
      <vt:lpstr>Review Select Topics:  More Object-Oriented Programming </vt:lpstr>
      <vt:lpstr>Sprint 2 Lab</vt:lpstr>
      <vt:lpstr>Sprint 2 Lab (continued)</vt:lpstr>
      <vt:lpstr>Configuration Management (Git/GitHub)</vt:lpstr>
      <vt:lpstr>Git Commands</vt:lpstr>
      <vt:lpstr>Wrap-up and Final Questions/Comments</vt:lpstr>
      <vt:lpstr>End of Session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Today’s “Friendly Conversation” topic</dc:title>
  <dc:creator>Eric Pogue</dc:creator>
  <cp:lastModifiedBy>Eric Pogue</cp:lastModifiedBy>
  <cp:revision>43</cp:revision>
  <dcterms:created xsi:type="dcterms:W3CDTF">2018-08-22T19:38:22Z</dcterms:created>
  <dcterms:modified xsi:type="dcterms:W3CDTF">2019-01-23T23:04:50Z</dcterms:modified>
</cp:coreProperties>
</file>