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4"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3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nath ramdas" userId="ccaa4d57019c43d5" providerId="LiveId" clId="{A7879A42-2B74-4080-A29E-8A64AD7D0546}"/>
    <pc:docChg chg="undo custSel addSld delSld modSld">
      <pc:chgData name="vishwanath ramdas" userId="ccaa4d57019c43d5" providerId="LiveId" clId="{A7879A42-2B74-4080-A29E-8A64AD7D0546}" dt="2017-10-11T03:43:05.807" v="51" actId="14100"/>
      <pc:docMkLst>
        <pc:docMk/>
      </pc:docMkLst>
      <pc:sldChg chg="del">
        <pc:chgData name="vishwanath ramdas" userId="ccaa4d57019c43d5" providerId="LiveId" clId="{A7879A42-2B74-4080-A29E-8A64AD7D0546}" dt="2017-10-11T03:39:48.584" v="18" actId="2696"/>
        <pc:sldMkLst>
          <pc:docMk/>
          <pc:sldMk cId="965723906" sldId="259"/>
        </pc:sldMkLst>
      </pc:sldChg>
      <pc:sldChg chg="modSp">
        <pc:chgData name="vishwanath ramdas" userId="ccaa4d57019c43d5" providerId="LiveId" clId="{A7879A42-2B74-4080-A29E-8A64AD7D0546}" dt="2017-10-11T03:43:05.807" v="51" actId="14100"/>
        <pc:sldMkLst>
          <pc:docMk/>
          <pc:sldMk cId="1738788165" sldId="261"/>
        </pc:sldMkLst>
        <pc:spChg chg="mod">
          <ac:chgData name="vishwanath ramdas" userId="ccaa4d57019c43d5" providerId="LiveId" clId="{A7879A42-2B74-4080-A29E-8A64AD7D0546}" dt="2017-10-11T03:42:57.984" v="33" actId="20577"/>
          <ac:spMkLst>
            <pc:docMk/>
            <pc:sldMk cId="1738788165" sldId="261"/>
            <ac:spMk id="10" creationId="{00000000-0000-0000-0000-000000000000}"/>
          </ac:spMkLst>
        </pc:spChg>
        <pc:spChg chg="mod">
          <ac:chgData name="vishwanath ramdas" userId="ccaa4d57019c43d5" providerId="LiveId" clId="{A7879A42-2B74-4080-A29E-8A64AD7D0546}" dt="2017-10-11T03:43:05.807" v="51" actId="14100"/>
          <ac:spMkLst>
            <pc:docMk/>
            <pc:sldMk cId="1738788165" sldId="261"/>
            <ac:spMk id="23" creationId="{00000000-0000-0000-0000-000000000000}"/>
          </ac:spMkLst>
        </pc:spChg>
      </pc:sldChg>
      <pc:sldChg chg="modSp add del">
        <pc:chgData name="vishwanath ramdas" userId="ccaa4d57019c43d5" providerId="LiveId" clId="{A7879A42-2B74-4080-A29E-8A64AD7D0546}" dt="2017-10-11T03:38:03.136" v="15" actId="2696"/>
        <pc:sldMkLst>
          <pc:docMk/>
          <pc:sldMk cId="263584114" sldId="263"/>
        </pc:sldMkLst>
        <pc:spChg chg="mod">
          <ac:chgData name="vishwanath ramdas" userId="ccaa4d57019c43d5" providerId="LiveId" clId="{A7879A42-2B74-4080-A29E-8A64AD7D0546}" dt="2017-10-11T03:37:52.741" v="12"/>
          <ac:spMkLst>
            <pc:docMk/>
            <pc:sldMk cId="263584114" sldId="263"/>
            <ac:spMk id="19" creationId="{00000000-0000-0000-0000-000000000000}"/>
          </ac:spMkLst>
        </pc:spChg>
      </pc:sldChg>
      <pc:sldChg chg="addSp delSp modSp add del">
        <pc:chgData name="vishwanath ramdas" userId="ccaa4d57019c43d5" providerId="LiveId" clId="{A7879A42-2B74-4080-A29E-8A64AD7D0546}" dt="2017-10-11T03:38:07.408" v="17" actId="13926"/>
        <pc:sldMkLst>
          <pc:docMk/>
          <pc:sldMk cId="1793659218" sldId="264"/>
        </pc:sldMkLst>
        <pc:spChg chg="del">
          <ac:chgData name="vishwanath ramdas" userId="ccaa4d57019c43d5" providerId="LiveId" clId="{A7879A42-2B74-4080-A29E-8A64AD7D0546}" dt="2017-10-11T03:35:48.091" v="2" actId="478"/>
          <ac:spMkLst>
            <pc:docMk/>
            <pc:sldMk cId="1793659218" sldId="264"/>
            <ac:spMk id="2" creationId="{00000000-0000-0000-0000-000000000000}"/>
          </ac:spMkLst>
        </pc:spChg>
        <pc:spChg chg="mod">
          <ac:chgData name="vishwanath ramdas" userId="ccaa4d57019c43d5" providerId="LiveId" clId="{A7879A42-2B74-4080-A29E-8A64AD7D0546}" dt="2017-10-11T03:35:42.538" v="1" actId="6549"/>
          <ac:spMkLst>
            <pc:docMk/>
            <pc:sldMk cId="1793659218" sldId="264"/>
            <ac:spMk id="5" creationId="{00000000-0000-0000-0000-000000000000}"/>
          </ac:spMkLst>
        </pc:spChg>
        <pc:spChg chg="add del mod">
          <ac:chgData name="vishwanath ramdas" userId="ccaa4d57019c43d5" providerId="LiveId" clId="{A7879A42-2B74-4080-A29E-8A64AD7D0546}" dt="2017-10-11T03:36:00.889" v="4" actId="478"/>
          <ac:spMkLst>
            <pc:docMk/>
            <pc:sldMk cId="1793659218" sldId="264"/>
            <ac:spMk id="7" creationId="{96FC88D5-A99E-456F-AE20-1C142881CD34}"/>
          </ac:spMkLst>
        </pc:spChg>
        <pc:spChg chg="add">
          <ac:chgData name="vishwanath ramdas" userId="ccaa4d57019c43d5" providerId="LiveId" clId="{A7879A42-2B74-4080-A29E-8A64AD7D0546}" dt="2017-10-11T03:35:58.367" v="3"/>
          <ac:spMkLst>
            <pc:docMk/>
            <pc:sldMk cId="1793659218" sldId="264"/>
            <ac:spMk id="8" creationId="{E7193457-96EE-4C87-8A7C-7F394EE21016}"/>
          </ac:spMkLst>
        </pc:spChg>
        <pc:spChg chg="add mod">
          <ac:chgData name="vishwanath ramdas" userId="ccaa4d57019c43d5" providerId="LiveId" clId="{A7879A42-2B74-4080-A29E-8A64AD7D0546}" dt="2017-10-11T03:38:07.408" v="17" actId="13926"/>
          <ac:spMkLst>
            <pc:docMk/>
            <pc:sldMk cId="1793659218" sldId="264"/>
            <ac:spMk id="9" creationId="{5141AAA7-D276-46A9-A4E2-9BB426F12AB9}"/>
          </ac:spMkLst>
        </pc:spChg>
        <pc:graphicFrameChg chg="modGraphic">
          <ac:chgData name="vishwanath ramdas" userId="ccaa4d57019c43d5" providerId="LiveId" clId="{A7879A42-2B74-4080-A29E-8A64AD7D0546}" dt="2017-10-11T03:37:37.521" v="7" actId="14100"/>
          <ac:graphicFrameMkLst>
            <pc:docMk/>
            <pc:sldMk cId="1793659218" sldId="264"/>
            <ac:graphicFrameMk id="6"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7CDE04-528F-403C-94F8-2A632A826DEE}"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DE32-1413-452E-9747-29D2AA380921}" type="slidenum">
              <a:rPr lang="en-US" smtClean="0"/>
              <a:t>‹#›</a:t>
            </a:fld>
            <a:endParaRPr lang="en-US"/>
          </a:p>
        </p:txBody>
      </p:sp>
    </p:spTree>
    <p:extLst>
      <p:ext uri="{BB962C8B-B14F-4D97-AF65-F5344CB8AC3E}">
        <p14:creationId xmlns:p14="http://schemas.microsoft.com/office/powerpoint/2010/main" val="65351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CDE04-528F-403C-94F8-2A632A826DEE}"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DE32-1413-452E-9747-29D2AA380921}" type="slidenum">
              <a:rPr lang="en-US" smtClean="0"/>
              <a:t>‹#›</a:t>
            </a:fld>
            <a:endParaRPr lang="en-US"/>
          </a:p>
        </p:txBody>
      </p:sp>
    </p:spTree>
    <p:extLst>
      <p:ext uri="{BB962C8B-B14F-4D97-AF65-F5344CB8AC3E}">
        <p14:creationId xmlns:p14="http://schemas.microsoft.com/office/powerpoint/2010/main" val="2563624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CDE04-528F-403C-94F8-2A632A826DEE}"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DE32-1413-452E-9747-29D2AA380921}" type="slidenum">
              <a:rPr lang="en-US" smtClean="0"/>
              <a:t>‹#›</a:t>
            </a:fld>
            <a:endParaRPr lang="en-US"/>
          </a:p>
        </p:txBody>
      </p:sp>
    </p:spTree>
    <p:extLst>
      <p:ext uri="{BB962C8B-B14F-4D97-AF65-F5344CB8AC3E}">
        <p14:creationId xmlns:p14="http://schemas.microsoft.com/office/powerpoint/2010/main" val="18714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CDE04-528F-403C-94F8-2A632A826DEE}"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DE32-1413-452E-9747-29D2AA380921}" type="slidenum">
              <a:rPr lang="en-US" smtClean="0"/>
              <a:t>‹#›</a:t>
            </a:fld>
            <a:endParaRPr lang="en-US"/>
          </a:p>
        </p:txBody>
      </p:sp>
    </p:spTree>
    <p:extLst>
      <p:ext uri="{BB962C8B-B14F-4D97-AF65-F5344CB8AC3E}">
        <p14:creationId xmlns:p14="http://schemas.microsoft.com/office/powerpoint/2010/main" val="177508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7CDE04-528F-403C-94F8-2A632A826DEE}"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DE32-1413-452E-9747-29D2AA380921}" type="slidenum">
              <a:rPr lang="en-US" smtClean="0"/>
              <a:t>‹#›</a:t>
            </a:fld>
            <a:endParaRPr lang="en-US"/>
          </a:p>
        </p:txBody>
      </p:sp>
    </p:spTree>
    <p:extLst>
      <p:ext uri="{BB962C8B-B14F-4D97-AF65-F5344CB8AC3E}">
        <p14:creationId xmlns:p14="http://schemas.microsoft.com/office/powerpoint/2010/main" val="227921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7CDE04-528F-403C-94F8-2A632A826DEE}"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1DE32-1413-452E-9747-29D2AA380921}" type="slidenum">
              <a:rPr lang="en-US" smtClean="0"/>
              <a:t>‹#›</a:t>
            </a:fld>
            <a:endParaRPr lang="en-US"/>
          </a:p>
        </p:txBody>
      </p:sp>
    </p:spTree>
    <p:extLst>
      <p:ext uri="{BB962C8B-B14F-4D97-AF65-F5344CB8AC3E}">
        <p14:creationId xmlns:p14="http://schemas.microsoft.com/office/powerpoint/2010/main" val="413016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7CDE04-528F-403C-94F8-2A632A826DEE}" type="datetimeFigureOut">
              <a:rPr lang="en-US" smtClean="0"/>
              <a:t>10/11/2017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1DE32-1413-452E-9747-29D2AA380921}" type="slidenum">
              <a:rPr lang="en-US" smtClean="0"/>
              <a:t>‹#›</a:t>
            </a:fld>
            <a:endParaRPr lang="en-US"/>
          </a:p>
        </p:txBody>
      </p:sp>
    </p:spTree>
    <p:extLst>
      <p:ext uri="{BB962C8B-B14F-4D97-AF65-F5344CB8AC3E}">
        <p14:creationId xmlns:p14="http://schemas.microsoft.com/office/powerpoint/2010/main" val="405013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7CDE04-528F-403C-94F8-2A632A826DEE}" type="datetimeFigureOut">
              <a:rPr lang="en-US" smtClean="0"/>
              <a:t>10/11/2017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1DE32-1413-452E-9747-29D2AA380921}" type="slidenum">
              <a:rPr lang="en-US" smtClean="0"/>
              <a:t>‹#›</a:t>
            </a:fld>
            <a:endParaRPr lang="en-US"/>
          </a:p>
        </p:txBody>
      </p:sp>
    </p:spTree>
    <p:extLst>
      <p:ext uri="{BB962C8B-B14F-4D97-AF65-F5344CB8AC3E}">
        <p14:creationId xmlns:p14="http://schemas.microsoft.com/office/powerpoint/2010/main" val="58140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CDE04-528F-403C-94F8-2A632A826DEE}" type="datetimeFigureOut">
              <a:rPr lang="en-US" smtClean="0"/>
              <a:t>10/11/2017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31DE32-1413-452E-9747-29D2AA380921}" type="slidenum">
              <a:rPr lang="en-US" smtClean="0"/>
              <a:t>‹#›</a:t>
            </a:fld>
            <a:endParaRPr lang="en-US"/>
          </a:p>
        </p:txBody>
      </p:sp>
    </p:spTree>
    <p:extLst>
      <p:ext uri="{BB962C8B-B14F-4D97-AF65-F5344CB8AC3E}">
        <p14:creationId xmlns:p14="http://schemas.microsoft.com/office/powerpoint/2010/main" val="231180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CDE04-528F-403C-94F8-2A632A826DEE}"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1DE32-1413-452E-9747-29D2AA380921}" type="slidenum">
              <a:rPr lang="en-US" smtClean="0"/>
              <a:t>‹#›</a:t>
            </a:fld>
            <a:endParaRPr lang="en-US"/>
          </a:p>
        </p:txBody>
      </p:sp>
    </p:spTree>
    <p:extLst>
      <p:ext uri="{BB962C8B-B14F-4D97-AF65-F5344CB8AC3E}">
        <p14:creationId xmlns:p14="http://schemas.microsoft.com/office/powerpoint/2010/main" val="241743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CDE04-528F-403C-94F8-2A632A826DEE}"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1DE32-1413-452E-9747-29D2AA380921}" type="slidenum">
              <a:rPr lang="en-US" smtClean="0"/>
              <a:t>‹#›</a:t>
            </a:fld>
            <a:endParaRPr lang="en-US"/>
          </a:p>
        </p:txBody>
      </p:sp>
    </p:spTree>
    <p:extLst>
      <p:ext uri="{BB962C8B-B14F-4D97-AF65-F5344CB8AC3E}">
        <p14:creationId xmlns:p14="http://schemas.microsoft.com/office/powerpoint/2010/main" val="343414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CDE04-528F-403C-94F8-2A632A826DEE}" type="datetimeFigureOut">
              <a:rPr lang="en-US" smtClean="0"/>
              <a:t>10/11/2017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1DE32-1413-452E-9747-29D2AA380921}" type="slidenum">
              <a:rPr lang="en-US" smtClean="0"/>
              <a:t>‹#›</a:t>
            </a:fld>
            <a:endParaRPr lang="en-US"/>
          </a:p>
        </p:txBody>
      </p:sp>
    </p:spTree>
    <p:extLst>
      <p:ext uri="{BB962C8B-B14F-4D97-AF65-F5344CB8AC3E}">
        <p14:creationId xmlns:p14="http://schemas.microsoft.com/office/powerpoint/2010/main" val="2723998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hyperlink" Target="https://twitter.com/gopu44"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linkedin.com/in/viramdas/" TargetMode="External"/><Relationship Id="rId5" Type="http://schemas.openxmlformats.org/officeDocument/2006/relationships/hyperlink" Target="https://twitter.com/_kchandra" TargetMode="External"/><Relationship Id="rId4" Type="http://schemas.openxmlformats.org/officeDocument/2006/relationships/hyperlink" Target="https://www.linkedin.com/in/chandra11/" TargetMode="Externa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unmithy" TargetMode="External"/><Relationship Id="rId2" Type="http://schemas.openxmlformats.org/officeDocument/2006/relationships/hyperlink" Target="https://www.linkedin.com/company/13287353/" TargetMode="External"/><Relationship Id="rId1" Type="http://schemas.openxmlformats.org/officeDocument/2006/relationships/slideLayout" Target="../slideLayouts/slideLayout7.xml"/><Relationship Id="rId4" Type="http://schemas.openxmlformats.org/officeDocument/2006/relationships/hyperlink" Target="mailto:Info@unmith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781" y="322729"/>
            <a:ext cx="1125452" cy="968468"/>
          </a:xfrm>
          <a:prstGeom prst="rect">
            <a:avLst/>
          </a:prstGeom>
        </p:spPr>
      </p:pic>
      <p:sp>
        <p:nvSpPr>
          <p:cNvPr id="8" name="TextBox 7"/>
          <p:cNvSpPr txBox="1"/>
          <p:nvPr/>
        </p:nvSpPr>
        <p:spPr>
          <a:xfrm>
            <a:off x="1398315" y="521756"/>
            <a:ext cx="2357505" cy="769441"/>
          </a:xfrm>
          <a:prstGeom prst="rect">
            <a:avLst/>
          </a:prstGeom>
          <a:noFill/>
        </p:spPr>
        <p:txBody>
          <a:bodyPr wrap="none" rtlCol="0">
            <a:spAutoFit/>
          </a:bodyPr>
          <a:lstStyle/>
          <a:p>
            <a:r>
              <a:rPr lang="en-US" sz="4400" spc="300" dirty="0"/>
              <a:t>unmithy</a:t>
            </a:r>
          </a:p>
        </p:txBody>
      </p:sp>
      <p:sp>
        <p:nvSpPr>
          <p:cNvPr id="9" name="TextBox 8"/>
          <p:cNvSpPr txBox="1"/>
          <p:nvPr/>
        </p:nvSpPr>
        <p:spPr>
          <a:xfrm>
            <a:off x="7161420" y="721810"/>
            <a:ext cx="785793" cy="369332"/>
          </a:xfrm>
          <a:prstGeom prst="rect">
            <a:avLst/>
          </a:prstGeom>
          <a:noFill/>
        </p:spPr>
        <p:txBody>
          <a:bodyPr wrap="none" rtlCol="0">
            <a:spAutoFit/>
          </a:bodyPr>
          <a:lstStyle/>
          <a:p>
            <a:r>
              <a:rPr lang="en-US" dirty="0">
                <a:latin typeface="+mj-lt"/>
              </a:rPr>
              <a:t>HOME</a:t>
            </a:r>
          </a:p>
        </p:txBody>
      </p:sp>
      <p:sp>
        <p:nvSpPr>
          <p:cNvPr id="10" name="TextBox 9"/>
          <p:cNvSpPr txBox="1"/>
          <p:nvPr/>
        </p:nvSpPr>
        <p:spPr>
          <a:xfrm>
            <a:off x="8216728" y="721810"/>
            <a:ext cx="1043042" cy="369332"/>
          </a:xfrm>
          <a:prstGeom prst="rect">
            <a:avLst/>
          </a:prstGeom>
          <a:noFill/>
        </p:spPr>
        <p:txBody>
          <a:bodyPr wrap="none" rtlCol="0">
            <a:spAutoFit/>
          </a:bodyPr>
          <a:lstStyle/>
          <a:p>
            <a:r>
              <a:rPr lang="en-US" dirty="0">
                <a:latin typeface="+mj-lt"/>
              </a:rPr>
              <a:t>SERVICES</a:t>
            </a:r>
          </a:p>
        </p:txBody>
      </p:sp>
      <p:sp>
        <p:nvSpPr>
          <p:cNvPr id="11" name="TextBox 10"/>
          <p:cNvSpPr txBox="1"/>
          <p:nvPr/>
        </p:nvSpPr>
        <p:spPr>
          <a:xfrm>
            <a:off x="9529285" y="721810"/>
            <a:ext cx="732252" cy="369332"/>
          </a:xfrm>
          <a:prstGeom prst="rect">
            <a:avLst/>
          </a:prstGeom>
          <a:noFill/>
        </p:spPr>
        <p:txBody>
          <a:bodyPr wrap="none" rtlCol="0">
            <a:spAutoFit/>
          </a:bodyPr>
          <a:lstStyle/>
          <a:p>
            <a:r>
              <a:rPr lang="en-US" dirty="0">
                <a:latin typeface="+mj-lt"/>
              </a:rPr>
              <a:t>TEAM</a:t>
            </a:r>
          </a:p>
        </p:txBody>
      </p:sp>
      <p:sp>
        <p:nvSpPr>
          <p:cNvPr id="12" name="TextBox 11"/>
          <p:cNvSpPr txBox="1"/>
          <p:nvPr/>
        </p:nvSpPr>
        <p:spPr>
          <a:xfrm>
            <a:off x="10531051" y="721810"/>
            <a:ext cx="1063689" cy="369332"/>
          </a:xfrm>
          <a:prstGeom prst="rect">
            <a:avLst/>
          </a:prstGeom>
          <a:noFill/>
        </p:spPr>
        <p:txBody>
          <a:bodyPr wrap="none" rtlCol="0">
            <a:spAutoFit/>
          </a:bodyPr>
          <a:lstStyle/>
          <a:p>
            <a:r>
              <a:rPr lang="en-US" dirty="0">
                <a:latin typeface="+mj-lt"/>
              </a:rPr>
              <a:t>CONTACT</a:t>
            </a:r>
          </a:p>
        </p:txBody>
      </p:sp>
      <p:sp>
        <p:nvSpPr>
          <p:cNvPr id="13" name="Rectangle 12"/>
          <p:cNvSpPr/>
          <p:nvPr/>
        </p:nvSpPr>
        <p:spPr>
          <a:xfrm>
            <a:off x="0" y="1801906"/>
            <a:ext cx="12192000" cy="19767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20781" y="2405544"/>
            <a:ext cx="5821787" cy="769441"/>
          </a:xfrm>
          <a:prstGeom prst="rect">
            <a:avLst/>
          </a:prstGeom>
          <a:noFill/>
        </p:spPr>
        <p:txBody>
          <a:bodyPr wrap="none" rtlCol="0">
            <a:spAutoFit/>
          </a:bodyPr>
          <a:lstStyle/>
          <a:p>
            <a:r>
              <a:rPr lang="en-IN" sz="4400" dirty="0">
                <a:solidFill>
                  <a:schemeClr val="bg1"/>
                </a:solidFill>
              </a:rPr>
              <a:t>Looking for support with</a:t>
            </a:r>
            <a:endParaRPr lang="en-US" sz="4400" dirty="0">
              <a:solidFill>
                <a:schemeClr val="bg1"/>
              </a:solidFill>
            </a:endParaRPr>
          </a:p>
        </p:txBody>
      </p:sp>
      <p:sp>
        <p:nvSpPr>
          <p:cNvPr id="15" name="TextBox 14"/>
          <p:cNvSpPr txBox="1"/>
          <p:nvPr/>
        </p:nvSpPr>
        <p:spPr>
          <a:xfrm>
            <a:off x="6181219" y="2405544"/>
            <a:ext cx="5114059" cy="769441"/>
          </a:xfrm>
          <a:prstGeom prst="rect">
            <a:avLst/>
          </a:prstGeom>
          <a:noFill/>
        </p:spPr>
        <p:txBody>
          <a:bodyPr wrap="square" rtlCol="0">
            <a:spAutoFit/>
          </a:bodyPr>
          <a:lstStyle/>
          <a:p>
            <a:r>
              <a:rPr lang="en-IN" sz="4400" b="1" dirty="0">
                <a:solidFill>
                  <a:schemeClr val="bg1"/>
                </a:solidFill>
              </a:rPr>
              <a:t>flexible operations?</a:t>
            </a:r>
            <a:endParaRPr lang="en-US" sz="4400" b="1" dirty="0">
              <a:solidFill>
                <a:schemeClr val="bg1"/>
              </a:solidFill>
            </a:endParaRPr>
          </a:p>
        </p:txBody>
      </p:sp>
      <p:sp>
        <p:nvSpPr>
          <p:cNvPr id="16" name="Rectangle 15"/>
          <p:cNvSpPr/>
          <p:nvPr/>
        </p:nvSpPr>
        <p:spPr>
          <a:xfrm>
            <a:off x="6242568" y="3039363"/>
            <a:ext cx="3325907" cy="646331"/>
          </a:xfrm>
          <a:prstGeom prst="rect">
            <a:avLst/>
          </a:prstGeom>
        </p:spPr>
        <p:txBody>
          <a:bodyPr wrap="square">
            <a:spAutoFit/>
          </a:bodyPr>
          <a:lstStyle/>
          <a:p>
            <a:r>
              <a:rPr lang="en-IN" dirty="0">
                <a:solidFill>
                  <a:srgbClr val="FF0000"/>
                </a:solidFill>
              </a:rPr>
              <a:t>on-demand leadership?</a:t>
            </a:r>
          </a:p>
          <a:p>
            <a:r>
              <a:rPr lang="en-IN" dirty="0">
                <a:solidFill>
                  <a:srgbClr val="FF0000"/>
                </a:solidFill>
              </a:rPr>
              <a:t>advanced analytics and insights?</a:t>
            </a:r>
            <a:endParaRPr lang="en-US" dirty="0">
              <a:solidFill>
                <a:srgbClr val="FF0000"/>
              </a:solidFill>
            </a:endParaRPr>
          </a:p>
        </p:txBody>
      </p:sp>
      <p:sp>
        <p:nvSpPr>
          <p:cNvPr id="21" name="TextBox 20"/>
          <p:cNvSpPr txBox="1"/>
          <p:nvPr/>
        </p:nvSpPr>
        <p:spPr>
          <a:xfrm>
            <a:off x="14069" y="4188655"/>
            <a:ext cx="12192000" cy="1668470"/>
          </a:xfrm>
          <a:prstGeom prst="rect">
            <a:avLst/>
          </a:prstGeom>
          <a:noFill/>
        </p:spPr>
        <p:txBody>
          <a:bodyPr wrap="square" rtlCol="0">
            <a:spAutoFit/>
          </a:bodyPr>
          <a:lstStyle/>
          <a:p>
            <a:pPr algn="ctr">
              <a:lnSpc>
                <a:spcPct val="150000"/>
              </a:lnSpc>
            </a:pPr>
            <a:r>
              <a:rPr lang="en-US" sz="3600" spc="300" dirty="0">
                <a:latin typeface="+mj-lt"/>
              </a:rPr>
              <a:t>We help you with access to </a:t>
            </a:r>
            <a:r>
              <a:rPr lang="en-US" sz="3600" b="1" spc="300" dirty="0">
                <a:latin typeface="+mj-lt"/>
              </a:rPr>
              <a:t>skilled professionals</a:t>
            </a:r>
            <a:r>
              <a:rPr lang="en-US" sz="3600" spc="300" dirty="0">
                <a:latin typeface="+mj-lt"/>
              </a:rPr>
              <a:t> and </a:t>
            </a:r>
            <a:r>
              <a:rPr lang="en-US" sz="3600" b="1" spc="300" dirty="0">
                <a:latin typeface="+mj-lt"/>
              </a:rPr>
              <a:t>tools</a:t>
            </a:r>
            <a:r>
              <a:rPr lang="en-US" sz="3600" spc="300" dirty="0">
                <a:latin typeface="+mj-lt"/>
              </a:rPr>
              <a:t> using our innovative</a:t>
            </a:r>
            <a:r>
              <a:rPr lang="en-US" sz="3600" b="1" spc="300" dirty="0">
                <a:latin typeface="+mj-lt"/>
              </a:rPr>
              <a:t> talent virtualization model</a:t>
            </a:r>
          </a:p>
        </p:txBody>
      </p:sp>
    </p:spTree>
    <p:extLst>
      <p:ext uri="{BB962C8B-B14F-4D97-AF65-F5344CB8AC3E}">
        <p14:creationId xmlns:p14="http://schemas.microsoft.com/office/powerpoint/2010/main" val="126892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67926" y="590844"/>
            <a:ext cx="4168642" cy="523220"/>
          </a:xfrm>
          <a:prstGeom prst="rect">
            <a:avLst/>
          </a:prstGeom>
          <a:noFill/>
        </p:spPr>
        <p:txBody>
          <a:bodyPr wrap="none" rtlCol="0">
            <a:spAutoFit/>
          </a:bodyPr>
          <a:lstStyle/>
          <a:p>
            <a:pPr algn="ctr"/>
            <a:r>
              <a:rPr lang="en-US" sz="2800" dirty="0">
                <a:latin typeface="+mj-lt"/>
              </a:rPr>
              <a:t>Our Fundamental Principles</a:t>
            </a:r>
          </a:p>
        </p:txBody>
      </p:sp>
      <p:grpSp>
        <p:nvGrpSpPr>
          <p:cNvPr id="7" name="Group 6"/>
          <p:cNvGrpSpPr/>
          <p:nvPr/>
        </p:nvGrpSpPr>
        <p:grpSpPr>
          <a:xfrm>
            <a:off x="289416" y="1391280"/>
            <a:ext cx="11583716" cy="1569660"/>
            <a:chOff x="14734" y="4624606"/>
            <a:chExt cx="7396686" cy="1569660"/>
          </a:xfrm>
        </p:grpSpPr>
        <p:sp>
          <p:nvSpPr>
            <p:cNvPr id="8" name="Rectangle 7"/>
            <p:cNvSpPr/>
            <p:nvPr/>
          </p:nvSpPr>
          <p:spPr>
            <a:xfrm>
              <a:off x="14734" y="4624606"/>
              <a:ext cx="2405613" cy="1200329"/>
            </a:xfrm>
            <a:prstGeom prst="rect">
              <a:avLst/>
            </a:prstGeom>
          </p:spPr>
          <p:txBody>
            <a:bodyPr wrap="square" anchor="t">
              <a:spAutoFit/>
            </a:bodyPr>
            <a:lstStyle/>
            <a:p>
              <a:pPr algn="ctr"/>
              <a:r>
                <a:rPr lang="en-IN" sz="2400" b="1" dirty="0">
                  <a:latin typeface="Calibri Light" panose="020F0302020204030204" pitchFamily="34" charset="0"/>
                  <a:cs typeface="Calibri Light" panose="020F0302020204030204" pitchFamily="34" charset="0"/>
                </a:rPr>
                <a:t>Collaborative consumption </a:t>
              </a:r>
              <a:r>
                <a:rPr lang="en-IN" sz="2400" dirty="0">
                  <a:latin typeface="Calibri Light" panose="020F0302020204030204" pitchFamily="34" charset="0"/>
                  <a:cs typeface="Calibri Light" panose="020F0302020204030204" pitchFamily="34" charset="0"/>
                </a:rPr>
                <a:t>as a strategy to transforming operations and business </a:t>
              </a:r>
              <a:endParaRPr lang="en-US" sz="2400" dirty="0">
                <a:latin typeface="Calibri Light" panose="020F0302020204030204" pitchFamily="34" charset="0"/>
                <a:cs typeface="Calibri Light" panose="020F0302020204030204" pitchFamily="34" charset="0"/>
              </a:endParaRPr>
            </a:p>
          </p:txBody>
        </p:sp>
        <p:sp>
          <p:nvSpPr>
            <p:cNvPr id="9" name="Rectangle 8"/>
            <p:cNvSpPr/>
            <p:nvPr/>
          </p:nvSpPr>
          <p:spPr>
            <a:xfrm>
              <a:off x="2491736" y="4624606"/>
              <a:ext cx="2405613" cy="1569660"/>
            </a:xfrm>
            <a:prstGeom prst="rect">
              <a:avLst/>
            </a:prstGeom>
          </p:spPr>
          <p:txBody>
            <a:bodyPr wrap="square" anchor="t">
              <a:spAutoFit/>
            </a:bodyPr>
            <a:lstStyle/>
            <a:p>
              <a:pPr algn="ctr"/>
              <a:r>
                <a:rPr lang="en-IN" sz="2400" b="1" dirty="0">
                  <a:latin typeface="Calibri Light" panose="020F0302020204030204" pitchFamily="34" charset="0"/>
                  <a:cs typeface="Calibri Light" panose="020F0302020204030204" pitchFamily="34" charset="0"/>
                </a:rPr>
                <a:t>Unique confluence of capabilities </a:t>
              </a:r>
              <a:r>
                <a:rPr lang="en-IN" sz="2400" dirty="0">
                  <a:latin typeface="Calibri Light" panose="020F0302020204030204" pitchFamily="34" charset="0"/>
                  <a:cs typeface="Calibri Light" panose="020F0302020204030204" pitchFamily="34" charset="0"/>
                </a:rPr>
                <a:t>in strategy, operations, digital, and analytics</a:t>
              </a:r>
            </a:p>
          </p:txBody>
        </p:sp>
        <p:sp>
          <p:nvSpPr>
            <p:cNvPr id="10" name="Rectangle 9"/>
            <p:cNvSpPr/>
            <p:nvPr/>
          </p:nvSpPr>
          <p:spPr>
            <a:xfrm>
              <a:off x="5005807" y="4624606"/>
              <a:ext cx="2405613" cy="1569660"/>
            </a:xfrm>
            <a:prstGeom prst="rect">
              <a:avLst/>
            </a:prstGeom>
          </p:spPr>
          <p:txBody>
            <a:bodyPr wrap="square" anchor="t">
              <a:spAutoFit/>
            </a:bodyPr>
            <a:lstStyle/>
            <a:p>
              <a:pPr algn="ctr"/>
              <a:r>
                <a:rPr lang="en-IN" sz="2400" b="1" dirty="0">
                  <a:latin typeface="Calibri Light" panose="020F0302020204030204" pitchFamily="34" charset="0"/>
                  <a:cs typeface="Calibri Light" panose="020F0302020204030204" pitchFamily="34" charset="0"/>
                </a:rPr>
                <a:t>Outcome focused agile engagement </a:t>
              </a:r>
              <a:r>
                <a:rPr lang="en-IN" sz="2400" dirty="0">
                  <a:latin typeface="Calibri Light" panose="020F0302020204030204" pitchFamily="34" charset="0"/>
                  <a:cs typeface="Calibri Light" panose="020F0302020204030204" pitchFamily="34" charset="0"/>
                </a:rPr>
                <a:t>with consulting charges aligned to tangible value</a:t>
              </a:r>
              <a:endParaRPr lang="en-US" sz="2400" dirty="0">
                <a:effectLst/>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369904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59669" y="323558"/>
            <a:ext cx="1985159" cy="523220"/>
          </a:xfrm>
          <a:prstGeom prst="rect">
            <a:avLst/>
          </a:prstGeom>
          <a:noFill/>
        </p:spPr>
        <p:txBody>
          <a:bodyPr wrap="none" rtlCol="0">
            <a:spAutoFit/>
          </a:bodyPr>
          <a:lstStyle/>
          <a:p>
            <a:pPr algn="ctr"/>
            <a:r>
              <a:rPr lang="en-US" sz="2800" dirty="0">
                <a:latin typeface="+mj-lt"/>
              </a:rPr>
              <a:t>Our Services</a:t>
            </a:r>
          </a:p>
        </p:txBody>
      </p:sp>
      <p:grpSp>
        <p:nvGrpSpPr>
          <p:cNvPr id="4" name="Group 3"/>
          <p:cNvGrpSpPr/>
          <p:nvPr/>
        </p:nvGrpSpPr>
        <p:grpSpPr>
          <a:xfrm>
            <a:off x="203981" y="1294427"/>
            <a:ext cx="3003453" cy="2667397"/>
            <a:chOff x="203981" y="1294427"/>
            <a:chExt cx="3003453" cy="2667397"/>
          </a:xfrm>
        </p:grpSpPr>
        <p:sp>
          <p:nvSpPr>
            <p:cNvPr id="2" name="Rectangle 1"/>
            <p:cNvSpPr/>
            <p:nvPr/>
          </p:nvSpPr>
          <p:spPr>
            <a:xfrm>
              <a:off x="203981" y="1294427"/>
              <a:ext cx="3003453" cy="646331"/>
            </a:xfrm>
            <a:prstGeom prst="rect">
              <a:avLst/>
            </a:prstGeom>
          </p:spPr>
          <p:txBody>
            <a:bodyPr wrap="square">
              <a:spAutoFit/>
            </a:bodyPr>
            <a:lstStyle/>
            <a:p>
              <a:pPr algn="ctr"/>
              <a:r>
                <a:rPr lang="en-IN" b="1" dirty="0"/>
                <a:t>Flexible and Efficient </a:t>
              </a:r>
            </a:p>
            <a:p>
              <a:pPr algn="ctr"/>
              <a:r>
                <a:rPr lang="en-IN" b="1" dirty="0"/>
                <a:t>Delivery Centres</a:t>
              </a:r>
            </a:p>
          </p:txBody>
        </p:sp>
        <p:sp>
          <p:nvSpPr>
            <p:cNvPr id="3" name="Rectangle 2"/>
            <p:cNvSpPr/>
            <p:nvPr/>
          </p:nvSpPr>
          <p:spPr>
            <a:xfrm>
              <a:off x="203981" y="1940758"/>
              <a:ext cx="3003453" cy="2021066"/>
            </a:xfrm>
            <a:prstGeom prst="rect">
              <a:avLst/>
            </a:prstGeom>
          </p:spPr>
          <p:txBody>
            <a:bodyPr wrap="square">
              <a:spAutoFit/>
            </a:bodyPr>
            <a:lstStyle/>
            <a:p>
              <a:pPr>
                <a:spcBef>
                  <a:spcPts val="200"/>
                </a:spcBef>
                <a:spcAft>
                  <a:spcPts val="200"/>
                </a:spcAft>
              </a:pPr>
              <a:r>
                <a:rPr lang="en-US" sz="1400" dirty="0"/>
                <a:t>An innovative and highly flexible center of excellence for delivering various services, including:</a:t>
              </a:r>
            </a:p>
            <a:p>
              <a:pPr marL="171450" indent="-171450">
                <a:spcBef>
                  <a:spcPts val="200"/>
                </a:spcBef>
                <a:spcAft>
                  <a:spcPts val="200"/>
                </a:spcAft>
                <a:buFont typeface="Wingdings" charset="2"/>
                <a:buChar char="§"/>
              </a:pPr>
              <a:r>
                <a:rPr lang="en-US" sz="1400" dirty="0"/>
                <a:t>Application development and support</a:t>
              </a:r>
            </a:p>
            <a:p>
              <a:pPr marL="171450" indent="-171450">
                <a:spcBef>
                  <a:spcPts val="200"/>
                </a:spcBef>
                <a:spcAft>
                  <a:spcPts val="200"/>
                </a:spcAft>
                <a:buFont typeface="Wingdings" charset="2"/>
                <a:buChar char="§"/>
              </a:pPr>
              <a:r>
                <a:rPr lang="en-US" sz="1400" dirty="0"/>
                <a:t>Data and analytics, MIS etc.</a:t>
              </a:r>
            </a:p>
            <a:p>
              <a:pPr marL="171450" indent="-171450">
                <a:spcBef>
                  <a:spcPts val="200"/>
                </a:spcBef>
                <a:spcAft>
                  <a:spcPts val="200"/>
                </a:spcAft>
                <a:buFont typeface="Wingdings" charset="2"/>
                <a:buChar char="§"/>
              </a:pPr>
              <a:r>
                <a:rPr lang="en-US" sz="1400" dirty="0"/>
                <a:t>Industry research and reports</a:t>
              </a:r>
            </a:p>
            <a:p>
              <a:pPr marL="171450" indent="-171450">
                <a:spcBef>
                  <a:spcPts val="200"/>
                </a:spcBef>
                <a:spcAft>
                  <a:spcPts val="200"/>
                </a:spcAft>
                <a:buFont typeface="Wingdings" charset="2"/>
                <a:buChar char="§"/>
              </a:pPr>
              <a:r>
                <a:rPr lang="en-US" sz="1400" dirty="0"/>
                <a:t>Technology and operations support</a:t>
              </a:r>
            </a:p>
          </p:txBody>
        </p:sp>
      </p:grpSp>
      <p:grpSp>
        <p:nvGrpSpPr>
          <p:cNvPr id="19" name="Group 18"/>
          <p:cNvGrpSpPr/>
          <p:nvPr/>
        </p:nvGrpSpPr>
        <p:grpSpPr>
          <a:xfrm>
            <a:off x="3198836" y="1294427"/>
            <a:ext cx="3003453" cy="2503250"/>
            <a:chOff x="203981" y="1294427"/>
            <a:chExt cx="3003453" cy="2503250"/>
          </a:xfrm>
        </p:grpSpPr>
        <p:sp>
          <p:nvSpPr>
            <p:cNvPr id="20" name="Rectangle 19"/>
            <p:cNvSpPr/>
            <p:nvPr/>
          </p:nvSpPr>
          <p:spPr>
            <a:xfrm>
              <a:off x="203981" y="1294427"/>
              <a:ext cx="3003453" cy="646331"/>
            </a:xfrm>
            <a:prstGeom prst="rect">
              <a:avLst/>
            </a:prstGeom>
          </p:spPr>
          <p:txBody>
            <a:bodyPr wrap="square">
              <a:spAutoFit/>
            </a:bodyPr>
            <a:lstStyle/>
            <a:p>
              <a:pPr algn="ctr"/>
              <a:r>
                <a:rPr lang="en-IN" b="1" dirty="0"/>
                <a:t>Workshops and </a:t>
              </a:r>
            </a:p>
            <a:p>
              <a:pPr algn="ctr"/>
              <a:r>
                <a:rPr lang="en-IN" b="1" dirty="0"/>
                <a:t>Trainings</a:t>
              </a:r>
            </a:p>
          </p:txBody>
        </p:sp>
        <p:sp>
          <p:nvSpPr>
            <p:cNvPr id="21" name="Rectangle 20"/>
            <p:cNvSpPr/>
            <p:nvPr/>
          </p:nvSpPr>
          <p:spPr>
            <a:xfrm>
              <a:off x="203981" y="1940758"/>
              <a:ext cx="3003453" cy="1856919"/>
            </a:xfrm>
            <a:prstGeom prst="rect">
              <a:avLst/>
            </a:prstGeom>
          </p:spPr>
          <p:txBody>
            <a:bodyPr wrap="square">
              <a:spAutoFit/>
            </a:bodyPr>
            <a:lstStyle/>
            <a:p>
              <a:pPr>
                <a:spcBef>
                  <a:spcPts val="200"/>
                </a:spcBef>
                <a:spcAft>
                  <a:spcPts val="200"/>
                </a:spcAft>
              </a:pPr>
              <a:r>
                <a:rPr lang="en-US" sz="1400" dirty="0"/>
                <a:t>Outcome oriented interventions like:</a:t>
              </a:r>
            </a:p>
            <a:p>
              <a:pPr marL="171450" indent="-171450">
                <a:spcBef>
                  <a:spcPts val="200"/>
                </a:spcBef>
                <a:spcAft>
                  <a:spcPts val="200"/>
                </a:spcAft>
                <a:buFont typeface="Wingdings" charset="2"/>
                <a:buChar char="§"/>
              </a:pPr>
              <a:r>
                <a:rPr lang="en-US" sz="1400" dirty="0"/>
                <a:t>Design and Innovation workshops</a:t>
              </a:r>
            </a:p>
            <a:p>
              <a:pPr marL="171450" indent="-171450">
                <a:spcBef>
                  <a:spcPts val="200"/>
                </a:spcBef>
                <a:spcAft>
                  <a:spcPts val="200"/>
                </a:spcAft>
                <a:buFont typeface="Wingdings" charset="2"/>
                <a:buChar char="§"/>
              </a:pPr>
              <a:r>
                <a:rPr lang="en-US" sz="1400" dirty="0"/>
                <a:t>Problem solving workshops</a:t>
              </a:r>
            </a:p>
            <a:p>
              <a:pPr marL="171450" indent="-171450">
                <a:spcBef>
                  <a:spcPts val="200"/>
                </a:spcBef>
                <a:spcAft>
                  <a:spcPts val="200"/>
                </a:spcAft>
                <a:buFont typeface="Wingdings" charset="2"/>
                <a:buChar char="§"/>
              </a:pPr>
              <a:r>
                <a:rPr lang="en-US" sz="1400" dirty="0"/>
                <a:t>Change management trainings and support</a:t>
              </a:r>
            </a:p>
            <a:p>
              <a:pPr marL="171450" indent="-171450">
                <a:spcBef>
                  <a:spcPts val="200"/>
                </a:spcBef>
                <a:spcAft>
                  <a:spcPts val="200"/>
                </a:spcAft>
                <a:buFont typeface="Wingdings" charset="2"/>
                <a:buChar char="§"/>
              </a:pPr>
              <a:r>
                <a:rPr lang="en-US" sz="1400" dirty="0"/>
                <a:t>Lean Six Sigma trainings</a:t>
              </a:r>
            </a:p>
            <a:p>
              <a:pPr marL="171450" indent="-171450">
                <a:spcBef>
                  <a:spcPts val="200"/>
                </a:spcBef>
                <a:spcAft>
                  <a:spcPts val="200"/>
                </a:spcAft>
                <a:buFont typeface="Wingdings" charset="2"/>
                <a:buChar char="§"/>
              </a:pPr>
              <a:r>
                <a:rPr lang="en-US" sz="1400" dirty="0"/>
                <a:t>Agile implementation support</a:t>
              </a:r>
            </a:p>
          </p:txBody>
        </p:sp>
      </p:grpSp>
      <p:grpSp>
        <p:nvGrpSpPr>
          <p:cNvPr id="22" name="Group 21"/>
          <p:cNvGrpSpPr/>
          <p:nvPr/>
        </p:nvGrpSpPr>
        <p:grpSpPr>
          <a:xfrm>
            <a:off x="6193691" y="1294427"/>
            <a:ext cx="3003453" cy="2616101"/>
            <a:chOff x="203981" y="1294427"/>
            <a:chExt cx="3003453" cy="2616101"/>
          </a:xfrm>
        </p:grpSpPr>
        <p:sp>
          <p:nvSpPr>
            <p:cNvPr id="23" name="Rectangle 22"/>
            <p:cNvSpPr/>
            <p:nvPr/>
          </p:nvSpPr>
          <p:spPr>
            <a:xfrm>
              <a:off x="203981" y="1294427"/>
              <a:ext cx="3003453" cy="646331"/>
            </a:xfrm>
            <a:prstGeom prst="rect">
              <a:avLst/>
            </a:prstGeom>
          </p:spPr>
          <p:txBody>
            <a:bodyPr wrap="square">
              <a:spAutoFit/>
            </a:bodyPr>
            <a:lstStyle/>
            <a:p>
              <a:pPr algn="ctr"/>
              <a:r>
                <a:rPr lang="en-IN" b="1" dirty="0"/>
                <a:t>Advisory and Leadership Support</a:t>
              </a:r>
            </a:p>
          </p:txBody>
        </p:sp>
        <p:sp>
          <p:nvSpPr>
            <p:cNvPr id="24" name="Rectangle 23"/>
            <p:cNvSpPr/>
            <p:nvPr/>
          </p:nvSpPr>
          <p:spPr>
            <a:xfrm>
              <a:off x="203981" y="1940758"/>
              <a:ext cx="3003453" cy="1969770"/>
            </a:xfrm>
            <a:prstGeom prst="rect">
              <a:avLst/>
            </a:prstGeom>
          </p:spPr>
          <p:txBody>
            <a:bodyPr wrap="square">
              <a:spAutoFit/>
            </a:bodyPr>
            <a:lstStyle/>
            <a:p>
              <a:pPr>
                <a:spcBef>
                  <a:spcPts val="200"/>
                </a:spcBef>
                <a:spcAft>
                  <a:spcPts val="200"/>
                </a:spcAft>
              </a:pPr>
              <a:r>
                <a:rPr lang="en-US" sz="1400" dirty="0"/>
                <a:t>Provide on-demand advisory and leadership support in areas:</a:t>
              </a:r>
            </a:p>
            <a:p>
              <a:pPr marL="171450" indent="-171450">
                <a:spcBef>
                  <a:spcPts val="200"/>
                </a:spcBef>
                <a:spcAft>
                  <a:spcPts val="200"/>
                </a:spcAft>
                <a:buFont typeface="Wingdings" charset="2"/>
                <a:buChar char="§"/>
              </a:pPr>
              <a:r>
                <a:rPr lang="en-US" sz="1400" dirty="0"/>
                <a:t>Digital strategy, Data sciences, Technology development, Operations and delivery management</a:t>
              </a:r>
            </a:p>
            <a:p>
              <a:pPr marL="171450" indent="-171450">
                <a:spcBef>
                  <a:spcPts val="200"/>
                </a:spcBef>
                <a:spcAft>
                  <a:spcPts val="200"/>
                </a:spcAft>
                <a:buFont typeface="Wingdings" charset="2"/>
                <a:buChar char="§"/>
              </a:pPr>
              <a:r>
                <a:rPr lang="en-US" sz="1400" dirty="0"/>
                <a:t>Transformation programs</a:t>
              </a:r>
            </a:p>
            <a:p>
              <a:pPr marL="171450" indent="-171450">
                <a:spcBef>
                  <a:spcPts val="200"/>
                </a:spcBef>
                <a:spcAft>
                  <a:spcPts val="200"/>
                </a:spcAft>
                <a:buFont typeface="Wingdings" charset="2"/>
                <a:buChar char="§"/>
              </a:pPr>
              <a:r>
                <a:rPr lang="en-US" sz="1400" dirty="0"/>
                <a:t>Interim staffing of leadership roles</a:t>
              </a:r>
            </a:p>
          </p:txBody>
        </p:sp>
      </p:grpSp>
      <p:grpSp>
        <p:nvGrpSpPr>
          <p:cNvPr id="25" name="Group 24"/>
          <p:cNvGrpSpPr/>
          <p:nvPr/>
        </p:nvGrpSpPr>
        <p:grpSpPr>
          <a:xfrm>
            <a:off x="9188547" y="1294427"/>
            <a:ext cx="3003453" cy="2616101"/>
            <a:chOff x="203981" y="1294427"/>
            <a:chExt cx="3003453" cy="2616101"/>
          </a:xfrm>
        </p:grpSpPr>
        <p:sp>
          <p:nvSpPr>
            <p:cNvPr id="26" name="Rectangle 25"/>
            <p:cNvSpPr/>
            <p:nvPr/>
          </p:nvSpPr>
          <p:spPr>
            <a:xfrm>
              <a:off x="203981" y="1294427"/>
              <a:ext cx="3003453" cy="646331"/>
            </a:xfrm>
            <a:prstGeom prst="rect">
              <a:avLst/>
            </a:prstGeom>
          </p:spPr>
          <p:txBody>
            <a:bodyPr wrap="square">
              <a:spAutoFit/>
            </a:bodyPr>
            <a:lstStyle/>
            <a:p>
              <a:pPr algn="ctr"/>
              <a:r>
                <a:rPr lang="en-IN" b="1" dirty="0"/>
                <a:t>Transformation</a:t>
              </a:r>
            </a:p>
            <a:p>
              <a:pPr algn="ctr"/>
              <a:r>
                <a:rPr lang="en-IN" b="1" dirty="0"/>
                <a:t>Consulting</a:t>
              </a:r>
            </a:p>
          </p:txBody>
        </p:sp>
        <p:sp>
          <p:nvSpPr>
            <p:cNvPr id="27" name="Rectangle 26"/>
            <p:cNvSpPr/>
            <p:nvPr/>
          </p:nvSpPr>
          <p:spPr>
            <a:xfrm>
              <a:off x="203981" y="1940758"/>
              <a:ext cx="3003453" cy="1969770"/>
            </a:xfrm>
            <a:prstGeom prst="rect">
              <a:avLst/>
            </a:prstGeom>
          </p:spPr>
          <p:txBody>
            <a:bodyPr wrap="square">
              <a:spAutoFit/>
            </a:bodyPr>
            <a:lstStyle/>
            <a:p>
              <a:pPr>
                <a:spcBef>
                  <a:spcPts val="200"/>
                </a:spcBef>
                <a:spcAft>
                  <a:spcPts val="200"/>
                </a:spcAft>
              </a:pPr>
              <a:r>
                <a:rPr lang="en-US" sz="1400" dirty="0"/>
                <a:t>Consulting services by highly experienced professionals in the areas of</a:t>
              </a:r>
            </a:p>
            <a:p>
              <a:pPr marL="171450" indent="-171450">
                <a:spcBef>
                  <a:spcPts val="200"/>
                </a:spcBef>
                <a:spcAft>
                  <a:spcPts val="200"/>
                </a:spcAft>
                <a:buFont typeface="Wingdings" charset="2"/>
                <a:buChar char="§"/>
              </a:pPr>
              <a:r>
                <a:rPr lang="en-US" sz="1400" dirty="0"/>
                <a:t>Business model design and optimization</a:t>
              </a:r>
            </a:p>
            <a:p>
              <a:pPr marL="171450" indent="-171450">
                <a:spcBef>
                  <a:spcPts val="200"/>
                </a:spcBef>
                <a:spcAft>
                  <a:spcPts val="200"/>
                </a:spcAft>
                <a:buFont typeface="Wingdings" charset="2"/>
                <a:buChar char="§"/>
              </a:pPr>
              <a:r>
                <a:rPr lang="en-US" sz="1400" dirty="0"/>
                <a:t>Product / services performance</a:t>
              </a:r>
            </a:p>
            <a:p>
              <a:pPr marL="171450" indent="-171450">
                <a:spcBef>
                  <a:spcPts val="200"/>
                </a:spcBef>
                <a:spcAft>
                  <a:spcPts val="200"/>
                </a:spcAft>
                <a:buFont typeface="Wingdings" charset="2"/>
                <a:buChar char="§"/>
              </a:pPr>
              <a:r>
                <a:rPr lang="en-US" sz="1400" dirty="0"/>
                <a:t>Opportunity identification and improvements</a:t>
              </a:r>
            </a:p>
          </p:txBody>
        </p:sp>
      </p:grpSp>
      <p:sp>
        <p:nvSpPr>
          <p:cNvPr id="5" name="Rectangle 4"/>
          <p:cNvSpPr/>
          <p:nvPr/>
        </p:nvSpPr>
        <p:spPr>
          <a:xfrm>
            <a:off x="203981" y="4444008"/>
            <a:ext cx="2994854" cy="1538883"/>
          </a:xfrm>
          <a:prstGeom prst="rect">
            <a:avLst/>
          </a:prstGeom>
        </p:spPr>
        <p:txBody>
          <a:bodyPr wrap="square">
            <a:spAutoFit/>
          </a:bodyPr>
          <a:lstStyle/>
          <a:p>
            <a:pPr>
              <a:spcBef>
                <a:spcPts val="200"/>
              </a:spcBef>
              <a:spcAft>
                <a:spcPts val="200"/>
              </a:spcAft>
            </a:pPr>
            <a:r>
              <a:rPr lang="en-IN" sz="1400" b="1" dirty="0">
                <a:solidFill>
                  <a:schemeClr val="tx2"/>
                </a:solidFill>
              </a:rPr>
              <a:t>VALUE TO OUR CLIENTS:</a:t>
            </a:r>
          </a:p>
          <a:p>
            <a:pPr marL="168275" indent="-168275">
              <a:spcBef>
                <a:spcPts val="200"/>
              </a:spcBef>
              <a:spcAft>
                <a:spcPts val="200"/>
              </a:spcAft>
              <a:buFont typeface="Wingdings" panose="05000000000000000000" pitchFamily="2" charset="2"/>
              <a:buChar char="§"/>
            </a:pPr>
            <a:r>
              <a:rPr lang="en-IN" sz="1400" dirty="0">
                <a:solidFill>
                  <a:schemeClr val="tx2"/>
                </a:solidFill>
              </a:rPr>
              <a:t>COE As A Service</a:t>
            </a:r>
          </a:p>
          <a:p>
            <a:pPr marL="168275" indent="-168275">
              <a:spcBef>
                <a:spcPts val="200"/>
              </a:spcBef>
              <a:spcAft>
                <a:spcPts val="200"/>
              </a:spcAft>
              <a:buFont typeface="Wingdings" panose="05000000000000000000" pitchFamily="2" charset="2"/>
              <a:buChar char="§"/>
            </a:pPr>
            <a:r>
              <a:rPr lang="en-IN" sz="1400" dirty="0">
                <a:solidFill>
                  <a:schemeClr val="tx2"/>
                </a:solidFill>
              </a:rPr>
              <a:t>Virtual COE without Scale or Large Investment or Long-term Commitment </a:t>
            </a:r>
          </a:p>
          <a:p>
            <a:pPr marL="168275" indent="-168275">
              <a:spcBef>
                <a:spcPts val="200"/>
              </a:spcBef>
              <a:spcAft>
                <a:spcPts val="200"/>
              </a:spcAft>
              <a:buFont typeface="Wingdings" panose="05000000000000000000" pitchFamily="2" charset="2"/>
              <a:buChar char="§"/>
            </a:pPr>
            <a:r>
              <a:rPr lang="en-IN" sz="1400" dirty="0">
                <a:solidFill>
                  <a:schemeClr val="tx2"/>
                </a:solidFill>
              </a:rPr>
              <a:t>Flexible Engagement Options </a:t>
            </a:r>
          </a:p>
        </p:txBody>
      </p:sp>
      <p:sp>
        <p:nvSpPr>
          <p:cNvPr id="16" name="Rectangle 15"/>
          <p:cNvSpPr/>
          <p:nvPr/>
        </p:nvSpPr>
        <p:spPr>
          <a:xfrm>
            <a:off x="3207435" y="4444008"/>
            <a:ext cx="2994854" cy="1056700"/>
          </a:xfrm>
          <a:prstGeom prst="rect">
            <a:avLst/>
          </a:prstGeom>
        </p:spPr>
        <p:txBody>
          <a:bodyPr wrap="square">
            <a:spAutoFit/>
          </a:bodyPr>
          <a:lstStyle/>
          <a:p>
            <a:pPr>
              <a:spcBef>
                <a:spcPts val="200"/>
              </a:spcBef>
              <a:spcAft>
                <a:spcPts val="200"/>
              </a:spcAft>
            </a:pPr>
            <a:r>
              <a:rPr lang="en-IN" sz="1400" b="1" dirty="0">
                <a:solidFill>
                  <a:schemeClr val="tx2"/>
                </a:solidFill>
              </a:rPr>
              <a:t>VALUE TO OUR CLIENTS:</a:t>
            </a:r>
          </a:p>
          <a:p>
            <a:pPr marL="168275" indent="-168275">
              <a:spcBef>
                <a:spcPts val="200"/>
              </a:spcBef>
              <a:spcAft>
                <a:spcPts val="200"/>
              </a:spcAft>
              <a:buFont typeface="Wingdings" panose="05000000000000000000" pitchFamily="2" charset="2"/>
              <a:buChar char="§"/>
            </a:pPr>
            <a:r>
              <a:rPr lang="en-IN" sz="1400" dirty="0">
                <a:solidFill>
                  <a:schemeClr val="tx2"/>
                </a:solidFill>
              </a:rPr>
              <a:t>Solution Design Workshops with Outcome Focus</a:t>
            </a:r>
          </a:p>
          <a:p>
            <a:pPr marL="168275" indent="-168275">
              <a:spcBef>
                <a:spcPts val="200"/>
              </a:spcBef>
              <a:spcAft>
                <a:spcPts val="200"/>
              </a:spcAft>
              <a:buFont typeface="Wingdings" panose="05000000000000000000" pitchFamily="2" charset="2"/>
              <a:buChar char="§"/>
            </a:pPr>
            <a:r>
              <a:rPr lang="en-IN" sz="1400" dirty="0">
                <a:solidFill>
                  <a:schemeClr val="tx2"/>
                </a:solidFill>
              </a:rPr>
              <a:t>On-going Mentoring and Support</a:t>
            </a:r>
          </a:p>
        </p:txBody>
      </p:sp>
      <p:sp>
        <p:nvSpPr>
          <p:cNvPr id="17" name="Rectangle 16"/>
          <p:cNvSpPr/>
          <p:nvPr/>
        </p:nvSpPr>
        <p:spPr>
          <a:xfrm>
            <a:off x="6193691" y="4444008"/>
            <a:ext cx="2994854" cy="1805623"/>
          </a:xfrm>
          <a:prstGeom prst="rect">
            <a:avLst/>
          </a:prstGeom>
        </p:spPr>
        <p:txBody>
          <a:bodyPr wrap="square">
            <a:spAutoFit/>
          </a:bodyPr>
          <a:lstStyle/>
          <a:p>
            <a:pPr>
              <a:spcBef>
                <a:spcPts val="200"/>
              </a:spcBef>
              <a:spcAft>
                <a:spcPts val="200"/>
              </a:spcAft>
            </a:pPr>
            <a:r>
              <a:rPr lang="en-IN" sz="1400" b="1" dirty="0">
                <a:solidFill>
                  <a:schemeClr val="tx2"/>
                </a:solidFill>
              </a:rPr>
              <a:t>VALUE TO OUR CLIENTS:</a:t>
            </a:r>
          </a:p>
          <a:p>
            <a:pPr marL="168275" indent="-168275">
              <a:spcBef>
                <a:spcPts val="200"/>
              </a:spcBef>
              <a:spcAft>
                <a:spcPts val="200"/>
              </a:spcAft>
              <a:buFont typeface="Wingdings" panose="05000000000000000000" pitchFamily="2" charset="2"/>
              <a:buChar char="§"/>
            </a:pPr>
            <a:r>
              <a:rPr lang="en-IN" sz="1400" dirty="0">
                <a:solidFill>
                  <a:schemeClr val="tx2"/>
                </a:solidFill>
              </a:rPr>
              <a:t>Virtual and Part-time Staffing of Leadership Roles</a:t>
            </a:r>
          </a:p>
          <a:p>
            <a:pPr marL="168275" indent="-168275">
              <a:spcBef>
                <a:spcPts val="200"/>
              </a:spcBef>
              <a:spcAft>
                <a:spcPts val="200"/>
              </a:spcAft>
              <a:buFont typeface="Wingdings" panose="05000000000000000000" pitchFamily="2" charset="2"/>
              <a:buChar char="§"/>
            </a:pPr>
            <a:r>
              <a:rPr lang="en-IN" sz="1400" dirty="0">
                <a:solidFill>
                  <a:schemeClr val="tx2"/>
                </a:solidFill>
              </a:rPr>
              <a:t>On-demand Skills</a:t>
            </a:r>
          </a:p>
          <a:p>
            <a:pPr marL="168275" indent="-168275">
              <a:spcBef>
                <a:spcPts val="200"/>
              </a:spcBef>
              <a:spcAft>
                <a:spcPts val="200"/>
              </a:spcAft>
              <a:buFont typeface="Wingdings" panose="05000000000000000000" pitchFamily="2" charset="2"/>
              <a:buChar char="§"/>
            </a:pPr>
            <a:r>
              <a:rPr lang="en-IN" sz="1400" dirty="0">
                <a:solidFill>
                  <a:schemeClr val="tx2"/>
                </a:solidFill>
              </a:rPr>
              <a:t>Virtual BOD for SMBs</a:t>
            </a:r>
          </a:p>
          <a:p>
            <a:pPr marL="168275" indent="-168275">
              <a:spcBef>
                <a:spcPts val="200"/>
              </a:spcBef>
              <a:spcAft>
                <a:spcPts val="200"/>
              </a:spcAft>
              <a:buFont typeface="Wingdings" panose="05000000000000000000" pitchFamily="2" charset="2"/>
              <a:buChar char="§"/>
            </a:pPr>
            <a:r>
              <a:rPr lang="en-IN" sz="1400" dirty="0">
                <a:solidFill>
                  <a:schemeClr val="tx2"/>
                </a:solidFill>
              </a:rPr>
              <a:t>Independent Review and Validation of Strategies and Execution Plans </a:t>
            </a:r>
          </a:p>
        </p:txBody>
      </p:sp>
      <p:sp>
        <p:nvSpPr>
          <p:cNvPr id="18" name="Rectangle 17"/>
          <p:cNvSpPr/>
          <p:nvPr/>
        </p:nvSpPr>
        <p:spPr>
          <a:xfrm>
            <a:off x="9197146" y="4444008"/>
            <a:ext cx="2994854" cy="2236510"/>
          </a:xfrm>
          <a:prstGeom prst="rect">
            <a:avLst/>
          </a:prstGeom>
        </p:spPr>
        <p:txBody>
          <a:bodyPr wrap="square">
            <a:spAutoFit/>
          </a:bodyPr>
          <a:lstStyle/>
          <a:p>
            <a:pPr>
              <a:spcBef>
                <a:spcPts val="200"/>
              </a:spcBef>
              <a:spcAft>
                <a:spcPts val="200"/>
              </a:spcAft>
            </a:pPr>
            <a:r>
              <a:rPr lang="en-IN" sz="1400" b="1" dirty="0">
                <a:solidFill>
                  <a:schemeClr val="tx2"/>
                </a:solidFill>
              </a:rPr>
              <a:t>VALUE TO OUR CLIENTS:</a:t>
            </a:r>
          </a:p>
          <a:p>
            <a:pPr marL="168275" indent="-168275">
              <a:spcBef>
                <a:spcPts val="200"/>
              </a:spcBef>
              <a:spcAft>
                <a:spcPts val="200"/>
              </a:spcAft>
              <a:buFont typeface="Wingdings" panose="05000000000000000000" pitchFamily="2" charset="2"/>
              <a:buChar char="§"/>
            </a:pPr>
            <a:r>
              <a:rPr lang="en-IN" sz="1400" dirty="0">
                <a:solidFill>
                  <a:schemeClr val="tx2"/>
                </a:solidFill>
              </a:rPr>
              <a:t>Business Case Development and Validation</a:t>
            </a:r>
          </a:p>
          <a:p>
            <a:pPr marL="168275" indent="-168275">
              <a:spcBef>
                <a:spcPts val="200"/>
              </a:spcBef>
              <a:spcAft>
                <a:spcPts val="200"/>
              </a:spcAft>
              <a:buFont typeface="Wingdings" panose="05000000000000000000" pitchFamily="2" charset="2"/>
              <a:buChar char="§"/>
            </a:pPr>
            <a:r>
              <a:rPr lang="en-IN" sz="1400" dirty="0">
                <a:solidFill>
                  <a:schemeClr val="tx2"/>
                </a:solidFill>
              </a:rPr>
              <a:t>Transformation Programs Design using Advanced Tools and Techniques</a:t>
            </a:r>
          </a:p>
          <a:p>
            <a:pPr marL="168275" indent="-168275">
              <a:spcBef>
                <a:spcPts val="200"/>
              </a:spcBef>
              <a:spcAft>
                <a:spcPts val="200"/>
              </a:spcAft>
              <a:buFont typeface="Wingdings" panose="05000000000000000000" pitchFamily="2" charset="2"/>
              <a:buChar char="§"/>
            </a:pPr>
            <a:r>
              <a:rPr lang="en-IN" sz="1400" dirty="0">
                <a:solidFill>
                  <a:schemeClr val="tx2"/>
                </a:solidFill>
              </a:rPr>
              <a:t>Program Execution with Ownership for Value Delivery</a:t>
            </a:r>
          </a:p>
          <a:p>
            <a:pPr marL="168275" indent="-168275">
              <a:spcBef>
                <a:spcPts val="200"/>
              </a:spcBef>
              <a:spcAft>
                <a:spcPts val="200"/>
              </a:spcAft>
              <a:buFont typeface="Wingdings" panose="05000000000000000000" pitchFamily="2" charset="2"/>
              <a:buChar char="§"/>
            </a:pPr>
            <a:r>
              <a:rPr lang="en-IN" sz="1400" dirty="0">
                <a:solidFill>
                  <a:schemeClr val="tx2"/>
                </a:solidFill>
              </a:rPr>
              <a:t>Access to High Quality SME Support </a:t>
            </a:r>
          </a:p>
        </p:txBody>
      </p:sp>
    </p:spTree>
    <p:extLst>
      <p:ext uri="{BB962C8B-B14F-4D97-AF65-F5344CB8AC3E}">
        <p14:creationId xmlns:p14="http://schemas.microsoft.com/office/powerpoint/2010/main" val="24147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61199" y="323558"/>
            <a:ext cx="1582100" cy="523220"/>
          </a:xfrm>
          <a:prstGeom prst="rect">
            <a:avLst/>
          </a:prstGeom>
          <a:noFill/>
        </p:spPr>
        <p:txBody>
          <a:bodyPr wrap="none" rtlCol="0">
            <a:spAutoFit/>
          </a:bodyPr>
          <a:lstStyle/>
          <a:p>
            <a:pPr algn="ctr"/>
            <a:r>
              <a:rPr lang="en-US" sz="2800" dirty="0">
                <a:latin typeface="+mj-lt"/>
              </a:rPr>
              <a:t>Our Team</a:t>
            </a:r>
          </a:p>
        </p:txBody>
      </p:sp>
      <p:pic>
        <p:nvPicPr>
          <p:cNvPr id="9" name="Picture 8"/>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5852518" y="974679"/>
            <a:ext cx="993256" cy="993256"/>
          </a:xfrm>
          <a:prstGeom prst="rect">
            <a:avLst/>
          </a:prstGeom>
        </p:spPr>
      </p:pic>
      <p:sp>
        <p:nvSpPr>
          <p:cNvPr id="10" name="TextBox 9"/>
          <p:cNvSpPr txBox="1"/>
          <p:nvPr/>
        </p:nvSpPr>
        <p:spPr>
          <a:xfrm>
            <a:off x="4437529" y="1967935"/>
            <a:ext cx="3823234" cy="738664"/>
          </a:xfrm>
          <a:prstGeom prst="rect">
            <a:avLst/>
          </a:prstGeom>
          <a:noFill/>
        </p:spPr>
        <p:txBody>
          <a:bodyPr wrap="square" rtlCol="0">
            <a:spAutoFit/>
          </a:bodyPr>
          <a:lstStyle/>
          <a:p>
            <a:pPr algn="ctr" defTabSz="457200"/>
            <a:r>
              <a:rPr lang="en-IN" sz="1400" b="1" dirty="0">
                <a:solidFill>
                  <a:prstClr val="black"/>
                </a:solidFill>
                <a:latin typeface="Calibri Light"/>
              </a:rPr>
              <a:t>Vish Ramdas</a:t>
            </a:r>
          </a:p>
          <a:p>
            <a:pPr algn="ctr" defTabSz="457200"/>
            <a:r>
              <a:rPr lang="en-IN" sz="1400" dirty="0">
                <a:solidFill>
                  <a:prstClr val="black"/>
                </a:solidFill>
                <a:latin typeface="Calibri Light"/>
              </a:rPr>
              <a:t>Co-founder</a:t>
            </a:r>
          </a:p>
          <a:p>
            <a:pPr algn="ctr" defTabSz="457200"/>
            <a:r>
              <a:rPr lang="en-IN" sz="1400" dirty="0">
                <a:solidFill>
                  <a:prstClr val="black"/>
                </a:solidFill>
                <a:latin typeface="Calibri Light"/>
              </a:rPr>
              <a:t>Digital | Transformations | Data Science</a:t>
            </a:r>
          </a:p>
        </p:txBody>
      </p:sp>
      <p:sp>
        <p:nvSpPr>
          <p:cNvPr id="11" name="Rectangle 10"/>
          <p:cNvSpPr/>
          <p:nvPr/>
        </p:nvSpPr>
        <p:spPr>
          <a:xfrm>
            <a:off x="5022607" y="2936921"/>
            <a:ext cx="2804803" cy="2646878"/>
          </a:xfrm>
          <a:prstGeom prst="rect">
            <a:avLst/>
          </a:prstGeom>
        </p:spPr>
        <p:txBody>
          <a:bodyPr wrap="square">
            <a:spAutoFit/>
          </a:bodyPr>
          <a:lstStyle/>
          <a:p>
            <a:pPr defTabSz="457200"/>
            <a:r>
              <a:rPr lang="en-US" sz="1400" dirty="0">
                <a:solidFill>
                  <a:prstClr val="black"/>
                </a:solidFill>
                <a:latin typeface="Calibri Light"/>
              </a:rPr>
              <a:t>18Y experience in Insurance, Tech, Pharma &amp; MFG . Ran 300+ 15Mn USD GIC for AIG Ran 15Mn USD Insurance SMAC practice @Wipro </a:t>
            </a:r>
          </a:p>
          <a:p>
            <a:pPr defTabSz="457200"/>
            <a:endParaRPr lang="en-US" sz="1400" dirty="0">
              <a:solidFill>
                <a:prstClr val="black"/>
              </a:solidFill>
              <a:latin typeface="Calibri Light"/>
            </a:endParaRPr>
          </a:p>
          <a:p>
            <a:pPr defTabSz="457200"/>
            <a:r>
              <a:rPr lang="en-US" sz="1400" dirty="0">
                <a:solidFill>
                  <a:prstClr val="black"/>
                </a:solidFill>
                <a:latin typeface="Calibri Light"/>
              </a:rPr>
              <a:t>Innovation led transformation through Digital, Big Data Analytics. </a:t>
            </a:r>
            <a:r>
              <a:rPr lang="en-US" sz="1200" dirty="0">
                <a:solidFill>
                  <a:prstClr val="black"/>
                </a:solidFill>
                <a:latin typeface="Calibri Light"/>
              </a:rPr>
              <a:t>consulted for Strategy, Lean, Agile, Product </a:t>
            </a:r>
            <a:r>
              <a:rPr lang="en-US" sz="1200" dirty="0" err="1">
                <a:solidFill>
                  <a:prstClr val="black"/>
                </a:solidFill>
                <a:latin typeface="Calibri Light"/>
              </a:rPr>
              <a:t>Mgmt</a:t>
            </a:r>
            <a:r>
              <a:rPr lang="en-US" sz="1200" dirty="0">
                <a:solidFill>
                  <a:prstClr val="black"/>
                </a:solidFill>
                <a:latin typeface="Calibri Light"/>
              </a:rPr>
              <a:t>, ITSM. </a:t>
            </a:r>
            <a:r>
              <a:rPr lang="en-US" sz="1400" dirty="0">
                <a:solidFill>
                  <a:prstClr val="black"/>
                </a:solidFill>
                <a:latin typeface="Calibri Light"/>
              </a:rPr>
              <a:t>Founded 2 start-ups  Techvoyant and </a:t>
            </a:r>
            <a:r>
              <a:rPr lang="en-US" sz="1400" dirty="0" err="1">
                <a:solidFill>
                  <a:prstClr val="black"/>
                </a:solidFill>
                <a:latin typeface="Calibri Light"/>
              </a:rPr>
              <a:t>Outdu</a:t>
            </a:r>
            <a:r>
              <a:rPr lang="en-US" sz="1400" dirty="0">
                <a:solidFill>
                  <a:prstClr val="black"/>
                </a:solidFill>
                <a:latin typeface="Calibri Light"/>
              </a:rPr>
              <a:t> and has received 3 PCT patents for Business Tech Innovation </a:t>
            </a:r>
          </a:p>
        </p:txBody>
      </p:sp>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112975" y="974679"/>
            <a:ext cx="996043" cy="996043"/>
          </a:xfrm>
          <a:prstGeom prst="rect">
            <a:avLst/>
          </a:prstGeom>
        </p:spPr>
      </p:pic>
      <p:sp>
        <p:nvSpPr>
          <p:cNvPr id="13" name="TextBox 12"/>
          <p:cNvSpPr txBox="1"/>
          <p:nvPr/>
        </p:nvSpPr>
        <p:spPr>
          <a:xfrm>
            <a:off x="-20790" y="1967935"/>
            <a:ext cx="3211128" cy="738664"/>
          </a:xfrm>
          <a:prstGeom prst="rect">
            <a:avLst/>
          </a:prstGeom>
          <a:noFill/>
        </p:spPr>
        <p:txBody>
          <a:bodyPr wrap="square" rtlCol="0">
            <a:spAutoFit/>
          </a:bodyPr>
          <a:lstStyle/>
          <a:p>
            <a:pPr algn="ctr" defTabSz="457200"/>
            <a:r>
              <a:rPr lang="sv-SE" sz="1400" b="1" dirty="0">
                <a:solidFill>
                  <a:prstClr val="black"/>
                </a:solidFill>
                <a:latin typeface="Calibri Light"/>
              </a:rPr>
              <a:t>Chandra Kallakuri</a:t>
            </a:r>
          </a:p>
          <a:p>
            <a:pPr algn="ctr" defTabSz="457200"/>
            <a:r>
              <a:rPr lang="sv-SE" sz="1400" dirty="0">
                <a:solidFill>
                  <a:prstClr val="black"/>
                </a:solidFill>
                <a:latin typeface="Calibri Light"/>
              </a:rPr>
              <a:t>Co-founder</a:t>
            </a:r>
          </a:p>
          <a:p>
            <a:pPr algn="ctr" defTabSz="457200"/>
            <a:r>
              <a:rPr lang="sv-SE" sz="1400" dirty="0">
                <a:solidFill>
                  <a:prstClr val="black"/>
                </a:solidFill>
                <a:latin typeface="Calibri Light"/>
              </a:rPr>
              <a:t>Transformations | Operations | Research</a:t>
            </a:r>
          </a:p>
        </p:txBody>
      </p:sp>
      <p:sp>
        <p:nvSpPr>
          <p:cNvPr id="14" name="Rectangle 13"/>
          <p:cNvSpPr/>
          <p:nvPr/>
        </p:nvSpPr>
        <p:spPr>
          <a:xfrm>
            <a:off x="457200" y="2936921"/>
            <a:ext cx="2611307" cy="4185761"/>
          </a:xfrm>
          <a:prstGeom prst="rect">
            <a:avLst/>
          </a:prstGeom>
        </p:spPr>
        <p:txBody>
          <a:bodyPr wrap="square">
            <a:spAutoFit/>
          </a:bodyPr>
          <a:lstStyle/>
          <a:p>
            <a:pPr defTabSz="457200"/>
            <a:r>
              <a:rPr lang="en-IN" sz="1400" dirty="0">
                <a:solidFill>
                  <a:prstClr val="black"/>
                </a:solidFill>
                <a:latin typeface="Calibri Light"/>
              </a:rPr>
              <a:t>20+ years of experience in delivering high-impact initiatives in manufacturing, technology, and business operations. </a:t>
            </a:r>
          </a:p>
          <a:p>
            <a:pPr defTabSz="457200"/>
            <a:endParaRPr lang="en-IN" sz="1400" dirty="0">
              <a:solidFill>
                <a:prstClr val="black"/>
              </a:solidFill>
              <a:latin typeface="Calibri Light"/>
            </a:endParaRPr>
          </a:p>
          <a:p>
            <a:pPr defTabSz="457200"/>
            <a:r>
              <a:rPr lang="en-IN" sz="1400" dirty="0">
                <a:solidFill>
                  <a:prstClr val="black"/>
                </a:solidFill>
                <a:latin typeface="Calibri Light"/>
              </a:rPr>
              <a:t>Exposure to multiple industries including financial services, automotive, technology products, digital commerce, and telecom. </a:t>
            </a:r>
          </a:p>
          <a:p>
            <a:pPr defTabSz="457200"/>
            <a:endParaRPr lang="en-IN" sz="1400" dirty="0">
              <a:solidFill>
                <a:prstClr val="black"/>
              </a:solidFill>
              <a:latin typeface="Calibri Light"/>
            </a:endParaRPr>
          </a:p>
          <a:p>
            <a:pPr defTabSz="457200"/>
            <a:r>
              <a:rPr lang="en-IN" sz="1400" dirty="0">
                <a:solidFill>
                  <a:prstClr val="black"/>
                </a:solidFill>
                <a:latin typeface="Calibri Light"/>
              </a:rPr>
              <a:t>Focus areas include operations strategy and transformation, delivery model design, process simplification and performance, new product programs, analytics and insights, workforce management, portfolio management, project valuations, and customer experience.</a:t>
            </a:r>
          </a:p>
        </p:txBody>
      </p:sp>
      <p:sp>
        <p:nvSpPr>
          <p:cNvPr id="15" name="Rectangle 14"/>
          <p:cNvSpPr/>
          <p:nvPr/>
        </p:nvSpPr>
        <p:spPr>
          <a:xfrm>
            <a:off x="3190338" y="1471307"/>
            <a:ext cx="1247191" cy="15946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err="1">
                <a:solidFill>
                  <a:schemeClr val="tx2"/>
                </a:solidFill>
              </a:rPr>
              <a:t>Linkedin</a:t>
            </a:r>
            <a:r>
              <a:rPr lang="en-US" sz="1100" dirty="0">
                <a:solidFill>
                  <a:schemeClr val="tx2"/>
                </a:solidFill>
              </a:rPr>
              <a:t>:</a:t>
            </a:r>
          </a:p>
          <a:p>
            <a:r>
              <a:rPr lang="en-US" sz="1100" dirty="0">
                <a:solidFill>
                  <a:schemeClr val="tx2"/>
                </a:solidFill>
                <a:hlinkClick r:id="rId4"/>
              </a:rPr>
              <a:t>https://www.linkedin.com/in/chandra11/</a:t>
            </a:r>
            <a:endParaRPr lang="en-US" sz="1100" dirty="0">
              <a:solidFill>
                <a:schemeClr val="tx2"/>
              </a:solidFill>
            </a:endParaRPr>
          </a:p>
          <a:p>
            <a:endParaRPr lang="en-US" sz="1100" dirty="0">
              <a:solidFill>
                <a:schemeClr val="tx2"/>
              </a:solidFill>
            </a:endParaRPr>
          </a:p>
          <a:p>
            <a:r>
              <a:rPr lang="en-US" sz="1100" dirty="0">
                <a:solidFill>
                  <a:schemeClr val="tx2"/>
                </a:solidFill>
              </a:rPr>
              <a:t>Twitter:</a:t>
            </a:r>
          </a:p>
          <a:p>
            <a:r>
              <a:rPr lang="en-US" sz="1100" dirty="0">
                <a:solidFill>
                  <a:schemeClr val="tx2"/>
                </a:solidFill>
                <a:hlinkClick r:id="rId5"/>
              </a:rPr>
              <a:t>https://twitter.com/_kchandra</a:t>
            </a:r>
            <a:endParaRPr lang="en-US" sz="1100" dirty="0">
              <a:solidFill>
                <a:schemeClr val="tx2"/>
              </a:solidFill>
            </a:endParaRPr>
          </a:p>
          <a:p>
            <a:endParaRPr lang="en-US" sz="1100" dirty="0">
              <a:solidFill>
                <a:schemeClr val="tx2"/>
              </a:solidFill>
            </a:endParaRPr>
          </a:p>
        </p:txBody>
      </p:sp>
      <p:sp>
        <p:nvSpPr>
          <p:cNvPr id="16" name="Rectangle 15"/>
          <p:cNvSpPr/>
          <p:nvPr/>
        </p:nvSpPr>
        <p:spPr>
          <a:xfrm>
            <a:off x="3190338" y="4093484"/>
            <a:ext cx="1247191" cy="15946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err="1">
                <a:solidFill>
                  <a:schemeClr val="tx2"/>
                </a:solidFill>
              </a:rPr>
              <a:t>Linkedin</a:t>
            </a:r>
            <a:r>
              <a:rPr lang="en-US" sz="1100" dirty="0">
                <a:solidFill>
                  <a:schemeClr val="tx2"/>
                </a:solidFill>
              </a:rPr>
              <a:t>:</a:t>
            </a:r>
          </a:p>
          <a:p>
            <a:r>
              <a:rPr lang="en-US" sz="1100" dirty="0">
                <a:solidFill>
                  <a:schemeClr val="tx2"/>
                </a:solidFill>
                <a:hlinkClick r:id="rId6"/>
              </a:rPr>
              <a:t>https://www.linkedin.com/in/viramdas/</a:t>
            </a:r>
            <a:endParaRPr lang="en-US" sz="1100" dirty="0">
              <a:solidFill>
                <a:schemeClr val="tx2"/>
              </a:solidFill>
            </a:endParaRPr>
          </a:p>
          <a:p>
            <a:endParaRPr lang="en-US" sz="1100" dirty="0">
              <a:solidFill>
                <a:schemeClr val="tx2"/>
              </a:solidFill>
            </a:endParaRPr>
          </a:p>
          <a:p>
            <a:r>
              <a:rPr lang="en-US" sz="1100" dirty="0">
                <a:solidFill>
                  <a:schemeClr val="tx2"/>
                </a:solidFill>
              </a:rPr>
              <a:t>Twitter:</a:t>
            </a:r>
          </a:p>
          <a:p>
            <a:r>
              <a:rPr lang="en-US" sz="1100" dirty="0">
                <a:solidFill>
                  <a:schemeClr val="tx2"/>
                </a:solidFill>
                <a:hlinkClick r:id="rId7"/>
              </a:rPr>
              <a:t>https://twitter.com/gopu44</a:t>
            </a:r>
            <a:r>
              <a:rPr lang="en-US" sz="1100" dirty="0">
                <a:solidFill>
                  <a:schemeClr val="tx2"/>
                </a:solidFill>
              </a:rPr>
              <a:t> </a:t>
            </a:r>
          </a:p>
        </p:txBody>
      </p:sp>
      <p:cxnSp>
        <p:nvCxnSpPr>
          <p:cNvPr id="18" name="Straight Arrow Connector 17"/>
          <p:cNvCxnSpPr>
            <a:stCxn id="15" idx="1"/>
          </p:cNvCxnSpPr>
          <p:nvPr/>
        </p:nvCxnSpPr>
        <p:spPr>
          <a:xfrm flipH="1" flipV="1">
            <a:off x="2230850" y="1627094"/>
            <a:ext cx="959488" cy="641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437529" y="1947856"/>
            <a:ext cx="882618" cy="2983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184776" y="1967935"/>
            <a:ext cx="2646356" cy="738664"/>
          </a:xfrm>
          <a:prstGeom prst="rect">
            <a:avLst/>
          </a:prstGeom>
          <a:noFill/>
        </p:spPr>
        <p:txBody>
          <a:bodyPr wrap="square" rtlCol="0">
            <a:spAutoFit/>
          </a:bodyPr>
          <a:lstStyle/>
          <a:p>
            <a:pPr algn="ctr" defTabSz="457200"/>
            <a:r>
              <a:rPr lang="sv-SE" sz="1400" b="1" dirty="0">
                <a:solidFill>
                  <a:prstClr val="black"/>
                </a:solidFill>
                <a:latin typeface="Calibri Light"/>
              </a:rPr>
              <a:t>Milind Mahadik</a:t>
            </a:r>
          </a:p>
          <a:p>
            <a:pPr algn="ctr" defTabSz="457200"/>
            <a:endParaRPr lang="sv-SE" sz="1400" dirty="0">
              <a:solidFill>
                <a:prstClr val="black"/>
              </a:solidFill>
              <a:latin typeface="Calibri Light"/>
            </a:endParaRPr>
          </a:p>
          <a:p>
            <a:pPr algn="ctr" defTabSz="457200"/>
            <a:r>
              <a:rPr lang="sv-SE" sz="1400" dirty="0">
                <a:solidFill>
                  <a:prstClr val="black"/>
                </a:solidFill>
                <a:latin typeface="Calibri Light"/>
              </a:rPr>
              <a:t>Data Science | Architecture </a:t>
            </a:r>
          </a:p>
        </p:txBody>
      </p:sp>
      <p:sp>
        <p:nvSpPr>
          <p:cNvPr id="24" name="Rectangle 23"/>
          <p:cNvSpPr/>
          <p:nvPr/>
        </p:nvSpPr>
        <p:spPr>
          <a:xfrm>
            <a:off x="8380380" y="2936921"/>
            <a:ext cx="2998694" cy="4185761"/>
          </a:xfrm>
          <a:prstGeom prst="rect">
            <a:avLst/>
          </a:prstGeom>
        </p:spPr>
        <p:txBody>
          <a:bodyPr wrap="square">
            <a:spAutoFit/>
          </a:bodyPr>
          <a:lstStyle/>
          <a:p>
            <a:pPr defTabSz="457200"/>
            <a:r>
              <a:rPr lang="en-IN" sz="1400" dirty="0">
                <a:solidFill>
                  <a:prstClr val="black"/>
                </a:solidFill>
                <a:latin typeface="Calibri Light"/>
              </a:rPr>
              <a:t>Architect and data science professional with 15 years of experience working for organizations like AIG, </a:t>
            </a:r>
            <a:r>
              <a:rPr lang="en-IN" sz="1400" dirty="0" err="1">
                <a:solidFill>
                  <a:prstClr val="black"/>
                </a:solidFill>
                <a:latin typeface="Calibri Light"/>
              </a:rPr>
              <a:t>Fedex</a:t>
            </a:r>
            <a:r>
              <a:rPr lang="en-IN" sz="1400" dirty="0">
                <a:solidFill>
                  <a:prstClr val="black"/>
                </a:solidFill>
                <a:latin typeface="Calibri Light"/>
              </a:rPr>
              <a:t>, VMWare and Iron Mountain. </a:t>
            </a:r>
          </a:p>
          <a:p>
            <a:pPr defTabSz="457200"/>
            <a:endParaRPr lang="en-IN" sz="1400" dirty="0">
              <a:solidFill>
                <a:prstClr val="black"/>
              </a:solidFill>
              <a:latin typeface="Calibri Light"/>
            </a:endParaRPr>
          </a:p>
          <a:p>
            <a:pPr defTabSz="457200"/>
            <a:r>
              <a:rPr lang="en-IN" sz="1400" dirty="0">
                <a:solidFill>
                  <a:prstClr val="black"/>
                </a:solidFill>
                <a:latin typeface="Calibri Light"/>
              </a:rPr>
              <a:t>Proven track record in delivering new product in Marketing Analytics, Lead Generation, Stock Portfolio Analysis and Telecom Billing. Help establish two successful </a:t>
            </a:r>
            <a:r>
              <a:rPr lang="en-IN" sz="1400" dirty="0" err="1">
                <a:solidFill>
                  <a:prstClr val="black"/>
                </a:solidFill>
                <a:latin typeface="Calibri Light"/>
              </a:rPr>
              <a:t>startups</a:t>
            </a:r>
            <a:r>
              <a:rPr lang="en-IN" sz="1400" dirty="0">
                <a:solidFill>
                  <a:prstClr val="black"/>
                </a:solidFill>
                <a:latin typeface="Calibri Light"/>
              </a:rPr>
              <a:t> by delivering version 1.0 of their products.</a:t>
            </a:r>
          </a:p>
          <a:p>
            <a:pPr defTabSz="457200"/>
            <a:r>
              <a:rPr lang="en-IN" sz="1400" dirty="0" err="1">
                <a:solidFill>
                  <a:prstClr val="black"/>
                </a:solidFill>
                <a:latin typeface="Calibri Light"/>
              </a:rPr>
              <a:t>Milinds</a:t>
            </a:r>
            <a:r>
              <a:rPr lang="en-IN" sz="1400" dirty="0">
                <a:solidFill>
                  <a:prstClr val="black"/>
                </a:solidFill>
                <a:latin typeface="Calibri Light"/>
              </a:rPr>
              <a:t> work includes PDF Vectorization Platform, </a:t>
            </a:r>
          </a:p>
          <a:p>
            <a:pPr defTabSz="457200"/>
            <a:endParaRPr lang="en-IN" sz="1400" dirty="0">
              <a:solidFill>
                <a:prstClr val="black"/>
              </a:solidFill>
              <a:latin typeface="Calibri Light"/>
            </a:endParaRPr>
          </a:p>
          <a:p>
            <a:pPr defTabSz="457200"/>
            <a:r>
              <a:rPr lang="en-IN" sz="1400" dirty="0">
                <a:solidFill>
                  <a:prstClr val="black"/>
                </a:solidFill>
                <a:latin typeface="Calibri Light"/>
              </a:rPr>
              <a:t>Automated Sumyag Data Explorer Platform, Lead recommendation engine for marketing and sales for a successful </a:t>
            </a:r>
            <a:r>
              <a:rPr lang="en-IN" sz="1400" dirty="0" err="1">
                <a:solidFill>
                  <a:prstClr val="black"/>
                </a:solidFill>
                <a:latin typeface="Calibri Light"/>
              </a:rPr>
              <a:t>startup</a:t>
            </a:r>
            <a:r>
              <a:rPr lang="en-IN" sz="1400" dirty="0">
                <a:solidFill>
                  <a:prstClr val="black"/>
                </a:solidFill>
                <a:latin typeface="Calibri Light"/>
              </a:rPr>
              <a:t>, data science model operationalization platform at AIG</a:t>
            </a:r>
          </a:p>
        </p:txBody>
      </p:sp>
      <p:pic>
        <p:nvPicPr>
          <p:cNvPr id="26" name="Picture 25">
            <a:extLst>
              <a:ext uri="{FF2B5EF4-FFF2-40B4-BE49-F238E27FC236}">
                <a16:creationId xmlns:a16="http://schemas.microsoft.com/office/drawing/2014/main" id="{C73ED161-7819-4AE5-8063-95CE3C7AF037}"/>
              </a:ext>
            </a:extLst>
          </p:cNvPr>
          <p:cNvPicPr/>
          <p:nvPr/>
        </p:nvPicPr>
        <p:blipFill>
          <a:blip r:embed="rId8" cstate="print">
            <a:grayscl/>
            <a:extLst>
              <a:ext uri="{BEBA8EAE-BF5A-486C-A8C5-ECC9F3942E4B}">
                <a14:imgProps xmlns:a14="http://schemas.microsoft.com/office/drawing/2010/main">
                  <a14:imgLayer r:embed="rId9">
                    <a14:imgEffect>
                      <a14:artisticPencilGrayscale trans="40000" pencilSize="12"/>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8904638" y="666038"/>
            <a:ext cx="1206631" cy="1290279"/>
          </a:xfrm>
          <a:prstGeom prst="rect">
            <a:avLst/>
          </a:prstGeom>
        </p:spPr>
      </p:pic>
    </p:spTree>
    <p:extLst>
      <p:ext uri="{BB962C8B-B14F-4D97-AF65-F5344CB8AC3E}">
        <p14:creationId xmlns:p14="http://schemas.microsoft.com/office/powerpoint/2010/main" val="173878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80AB13-8C65-A443-B3F5-24BE38B151C5}" type="slidenum">
              <a:rPr lang="en-US" smtClean="0"/>
              <a:t>5</a:t>
            </a:fld>
            <a:endParaRPr lang="en-US"/>
          </a:p>
        </p:txBody>
      </p:sp>
      <p:sp>
        <p:nvSpPr>
          <p:cNvPr id="5" name="Footer Placeholder 4"/>
          <p:cNvSpPr>
            <a:spLocks noGrp="1"/>
          </p:cNvSpPr>
          <p:nvPr>
            <p:ph type="ftr" sz="quarter" idx="3"/>
          </p:nvPr>
        </p:nvSpPr>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17065562"/>
              </p:ext>
            </p:extLst>
          </p:nvPr>
        </p:nvGraphicFramePr>
        <p:xfrm>
          <a:off x="609600" y="932720"/>
          <a:ext cx="10744200" cy="5513494"/>
        </p:xfrm>
        <a:graphic>
          <a:graphicData uri="http://schemas.openxmlformats.org/drawingml/2006/table">
            <a:tbl>
              <a:tblPr>
                <a:tableStyleId>{5C22544A-7EE6-4342-B048-85BDC9FD1C3A}</a:tableStyleId>
              </a:tblPr>
              <a:tblGrid>
                <a:gridCol w="3693333">
                  <a:extLst>
                    <a:ext uri="{9D8B030D-6E8A-4147-A177-3AD203B41FA5}">
                      <a16:colId xmlns:a16="http://schemas.microsoft.com/office/drawing/2014/main" val="20000"/>
                    </a:ext>
                  </a:extLst>
                </a:gridCol>
                <a:gridCol w="3469467">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2736427">
                <a:tc>
                  <a:txBody>
                    <a:bodyPr/>
                    <a:lstStyle/>
                    <a:p>
                      <a:pPr algn="ctr">
                        <a:spcBef>
                          <a:spcPts val="200"/>
                        </a:spcBef>
                        <a:spcAft>
                          <a:spcPts val="200"/>
                        </a:spcAft>
                      </a:pPr>
                      <a:endParaRPr lang="en-US" sz="1400" kern="1200" dirty="0">
                        <a:solidFill>
                          <a:schemeClr val="dk1"/>
                        </a:solidFill>
                        <a:latin typeface="+mj-lt"/>
                        <a:ea typeface="+mn-ea"/>
                        <a:cs typeface="+mn-cs"/>
                      </a:endParaRPr>
                    </a:p>
                  </a:txBody>
                  <a:tcPr marL="96000" marR="48000" marT="60960" marB="6096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spcBef>
                          <a:spcPts val="200"/>
                        </a:spcBef>
                        <a:spcAft>
                          <a:spcPts val="200"/>
                        </a:spcAft>
                      </a:pPr>
                      <a:r>
                        <a:rPr lang="en-US" sz="1600" b="1" dirty="0">
                          <a:latin typeface="+mj-lt"/>
                        </a:rPr>
                        <a:t>Manish [ Org Change]</a:t>
                      </a:r>
                    </a:p>
                    <a:p>
                      <a:pPr algn="l">
                        <a:spcBef>
                          <a:spcPts val="200"/>
                        </a:spcBef>
                        <a:spcAft>
                          <a:spcPts val="200"/>
                        </a:spcAft>
                      </a:pPr>
                      <a:r>
                        <a:rPr lang="en-US" sz="1300" dirty="0">
                          <a:latin typeface="+mj-lt"/>
                        </a:rPr>
                        <a:t>Manish brings 20+ years of experience in Agile, Lean transformation having worked with WIPRO and other organizations. </a:t>
                      </a:r>
                    </a:p>
                    <a:p>
                      <a:pPr algn="l">
                        <a:spcBef>
                          <a:spcPts val="200"/>
                        </a:spcBef>
                        <a:spcAft>
                          <a:spcPts val="200"/>
                        </a:spcAft>
                      </a:pPr>
                      <a:r>
                        <a:rPr lang="en-US" sz="1300" dirty="0">
                          <a:latin typeface="+mj-lt"/>
                        </a:rPr>
                        <a:t>Consults on Self Development workshops, Change Management, Disruptive innovation</a:t>
                      </a:r>
                      <a:endParaRPr lang="en-US" sz="1400" dirty="0">
                        <a:latin typeface="+mj-lt"/>
                      </a:endParaRPr>
                    </a:p>
                  </a:txBody>
                  <a:tcPr marL="96000" marR="48000" marT="60960" marB="6096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spcBef>
                          <a:spcPts val="200"/>
                        </a:spcBef>
                        <a:spcAft>
                          <a:spcPts val="200"/>
                        </a:spcAft>
                      </a:pPr>
                      <a:r>
                        <a:rPr lang="en-US" sz="1600" b="1" dirty="0">
                          <a:latin typeface="+mj-lt"/>
                        </a:rPr>
                        <a:t>Sudip [Digital – Java]</a:t>
                      </a:r>
                    </a:p>
                    <a:p>
                      <a:pPr algn="l">
                        <a:spcBef>
                          <a:spcPts val="200"/>
                        </a:spcBef>
                        <a:spcAft>
                          <a:spcPts val="200"/>
                        </a:spcAft>
                      </a:pPr>
                      <a:r>
                        <a:rPr lang="en-US" sz="1300" dirty="0">
                          <a:latin typeface="+mj-lt"/>
                        </a:rPr>
                        <a:t>21</a:t>
                      </a:r>
                      <a:r>
                        <a:rPr lang="en-US" sz="1300" baseline="0" dirty="0">
                          <a:latin typeface="+mj-lt"/>
                        </a:rPr>
                        <a:t> Yrs. Of experience in </a:t>
                      </a:r>
                      <a:r>
                        <a:rPr lang="en-US" sz="1300" dirty="0">
                          <a:latin typeface="+mj-lt"/>
                        </a:rPr>
                        <a:t>Management Consulting, Delivery and Innovation expertise. Proficiency in Retail, Airlines, Hospitality and Capital Markets.</a:t>
                      </a:r>
                      <a:r>
                        <a:rPr lang="en-US" sz="1300" baseline="0" dirty="0">
                          <a:latin typeface="+mj-lt"/>
                        </a:rPr>
                        <a:t> </a:t>
                      </a:r>
                    </a:p>
                    <a:p>
                      <a:pPr algn="l">
                        <a:spcBef>
                          <a:spcPts val="200"/>
                        </a:spcBef>
                        <a:spcAft>
                          <a:spcPts val="200"/>
                        </a:spcAft>
                      </a:pPr>
                      <a:r>
                        <a:rPr lang="en-US" sz="1300" dirty="0">
                          <a:latin typeface="+mj-lt"/>
                        </a:rPr>
                        <a:t>Consults Strategy, Optimizations, Product Management and Digital Transformation. Aims at bringing value driven innovation and transformation through Digital and emerging technologies.</a:t>
                      </a:r>
                      <a:endParaRPr lang="en-US" sz="1400" dirty="0">
                        <a:latin typeface="+mj-lt"/>
                      </a:endParaRPr>
                    </a:p>
                  </a:txBody>
                  <a:tcPr marL="96000" marR="48000" marT="60960" marB="6096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77067">
                <a:tc>
                  <a:txBody>
                    <a:bodyPr/>
                    <a:lstStyle/>
                    <a:p>
                      <a:pPr algn="ctr">
                        <a:spcBef>
                          <a:spcPts val="200"/>
                        </a:spcBef>
                        <a:spcAft>
                          <a:spcPts val="200"/>
                        </a:spcAft>
                      </a:pPr>
                      <a:r>
                        <a:rPr lang="en-US" sz="1600" b="1" dirty="0">
                          <a:latin typeface="+mj-lt"/>
                        </a:rPr>
                        <a:t>Sanjay [ Process Change]</a:t>
                      </a:r>
                    </a:p>
                    <a:p>
                      <a:pPr algn="l">
                        <a:spcBef>
                          <a:spcPts val="200"/>
                        </a:spcBef>
                        <a:spcAft>
                          <a:spcPts val="200"/>
                        </a:spcAft>
                      </a:pPr>
                      <a:r>
                        <a:rPr lang="en-US" sz="1300" dirty="0">
                          <a:latin typeface="+mj-lt"/>
                        </a:rPr>
                        <a:t>18 Yrs. of experience in IT consulting, ITIL implementation, program management, transition management, and quality assurance</a:t>
                      </a:r>
                      <a:r>
                        <a:rPr lang="en-US" sz="1400" baseline="0" dirty="0">
                          <a:latin typeface="+mj-lt"/>
                        </a:rPr>
                        <a:t>.</a:t>
                      </a:r>
                    </a:p>
                    <a:p>
                      <a:pPr algn="l">
                        <a:spcBef>
                          <a:spcPts val="200"/>
                        </a:spcBef>
                        <a:spcAft>
                          <a:spcPts val="200"/>
                        </a:spcAft>
                      </a:pPr>
                      <a:r>
                        <a:rPr lang="en-US" sz="1400" baseline="0" dirty="0">
                          <a:latin typeface="+mj-lt"/>
                        </a:rPr>
                        <a:t>Worked in Defense, BFSI, Auto, and Energy &amp; Climate Change areas.</a:t>
                      </a:r>
                    </a:p>
                    <a:p>
                      <a:pPr algn="l">
                        <a:spcBef>
                          <a:spcPts val="200"/>
                        </a:spcBef>
                        <a:spcAft>
                          <a:spcPts val="200"/>
                        </a:spcAft>
                      </a:pPr>
                      <a:r>
                        <a:rPr lang="en-US" sz="1400" dirty="0">
                          <a:latin typeface="+mj-lt"/>
                        </a:rPr>
                        <a:t>Consulted CIOs and CXOs on IT operations and business service management.</a:t>
                      </a:r>
                    </a:p>
                    <a:p>
                      <a:pPr algn="l">
                        <a:spcBef>
                          <a:spcPts val="200"/>
                        </a:spcBef>
                        <a:spcAft>
                          <a:spcPts val="200"/>
                        </a:spcAft>
                      </a:pPr>
                      <a:r>
                        <a:rPr lang="en-US" sz="1300" dirty="0">
                          <a:latin typeface="+mj-lt"/>
                        </a:rPr>
                        <a:t>Graduate in Mechanical Engineering.</a:t>
                      </a:r>
                    </a:p>
                  </a:txBody>
                  <a:tcPr marL="96000" marR="48000" marT="60960" marB="6096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spcBef>
                          <a:spcPts val="200"/>
                        </a:spcBef>
                        <a:spcAft>
                          <a:spcPts val="200"/>
                        </a:spcAft>
                      </a:pPr>
                      <a:r>
                        <a:rPr lang="en-US" sz="1600" b="1" dirty="0">
                          <a:latin typeface="+mj-lt"/>
                        </a:rPr>
                        <a:t>Sandeep [Process Change ]</a:t>
                      </a:r>
                    </a:p>
                    <a:p>
                      <a:pPr algn="l">
                        <a:spcBef>
                          <a:spcPts val="200"/>
                        </a:spcBef>
                        <a:spcAft>
                          <a:spcPts val="200"/>
                        </a:spcAft>
                      </a:pPr>
                      <a:r>
                        <a:rPr lang="en-US" sz="1300" dirty="0">
                          <a:latin typeface="+mj-lt"/>
                        </a:rPr>
                        <a:t>12 Yrs.</a:t>
                      </a:r>
                      <a:r>
                        <a:rPr lang="en-US" sz="1300" baseline="0" dirty="0">
                          <a:latin typeface="+mj-lt"/>
                        </a:rPr>
                        <a:t> of experience in developing and implementing value based strategic initiatives in various industries to improve human and process performance. Played COO role in e-commerce and IP licensing industries.</a:t>
                      </a:r>
                    </a:p>
                    <a:p>
                      <a:pPr marL="0" marR="0" lvl="0" indent="0" algn="l" defTabSz="457200" rtl="0" eaLnBrk="1" fontAlgn="auto" latinLnBrk="0" hangingPunct="1">
                        <a:lnSpc>
                          <a:spcPct val="100000"/>
                        </a:lnSpc>
                        <a:spcBef>
                          <a:spcPts val="200"/>
                        </a:spcBef>
                        <a:spcAft>
                          <a:spcPts val="200"/>
                        </a:spcAft>
                        <a:buClrTx/>
                        <a:buSzTx/>
                        <a:buFontTx/>
                        <a:buNone/>
                        <a:tabLst/>
                        <a:defRPr/>
                      </a:pPr>
                      <a:r>
                        <a:rPr kumimoji="0" lang="en-IN" sz="1300" b="0" i="0" u="none" strike="noStrike" kern="1200" cap="none" spc="0" normalizeH="0" baseline="0" noProof="0" dirty="0">
                          <a:ln>
                            <a:noFill/>
                          </a:ln>
                          <a:solidFill>
                            <a:prstClr val="black"/>
                          </a:solidFill>
                          <a:effectLst/>
                          <a:uLnTx/>
                          <a:uFillTx/>
                          <a:latin typeface="+mj-lt"/>
                          <a:ea typeface="+mn-ea"/>
                          <a:cs typeface="+mn-cs"/>
                        </a:rPr>
                        <a:t>Post Graduate in Management with graduation in Engineering.</a:t>
                      </a:r>
                    </a:p>
                  </a:txBody>
                  <a:tcPr marL="96000" marR="48000" marT="60960" marB="6096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spcBef>
                          <a:spcPts val="200"/>
                        </a:spcBef>
                        <a:spcAft>
                          <a:spcPts val="200"/>
                        </a:spcAft>
                      </a:pPr>
                      <a:r>
                        <a:rPr lang="en-US" sz="1900" b="1" kern="1200" dirty="0">
                          <a:solidFill>
                            <a:schemeClr val="dk1"/>
                          </a:solidFill>
                          <a:latin typeface="+mj-lt"/>
                          <a:ea typeface="+mn-ea"/>
                          <a:cs typeface="+mn-cs"/>
                        </a:rPr>
                        <a:t>Venkat [ IO T – Firmware ] </a:t>
                      </a:r>
                    </a:p>
                    <a:p>
                      <a:pPr algn="l">
                        <a:spcBef>
                          <a:spcPts val="200"/>
                        </a:spcBef>
                        <a:spcAft>
                          <a:spcPts val="200"/>
                        </a:spcAft>
                      </a:pPr>
                      <a:r>
                        <a:rPr lang="en-US" sz="1300" kern="1200" dirty="0">
                          <a:solidFill>
                            <a:schemeClr val="dk1"/>
                          </a:solidFill>
                          <a:latin typeface="+mj-lt"/>
                          <a:ea typeface="+mn-ea"/>
                          <a:cs typeface="+mn-cs"/>
                        </a:rPr>
                        <a:t>21 years experience in deep embedded and firmware engineering for hardware and electronics solutions  for IOT and industrial purposes. Venkat has worked as the Lead product engineering at Ingersoll Rand for the past 13 years.</a:t>
                      </a:r>
                    </a:p>
                    <a:p>
                      <a:pPr algn="l">
                        <a:spcBef>
                          <a:spcPts val="200"/>
                        </a:spcBef>
                        <a:spcAft>
                          <a:spcPts val="200"/>
                        </a:spcAft>
                      </a:pPr>
                      <a:r>
                        <a:rPr lang="en-US" sz="1300" kern="1200" dirty="0">
                          <a:solidFill>
                            <a:schemeClr val="dk1"/>
                          </a:solidFill>
                          <a:latin typeface="+mj-lt"/>
                          <a:ea typeface="+mn-ea"/>
                          <a:cs typeface="+mn-cs"/>
                        </a:rPr>
                        <a:t>Venkat has been a technology evangelist and consults on Agile, Product Innovation, IoT – Technology Strategy, Coaching</a:t>
                      </a:r>
                      <a:endParaRPr lang="en-US" sz="1300" dirty="0">
                        <a:latin typeface="+mj-lt"/>
                      </a:endParaRPr>
                    </a:p>
                  </a:txBody>
                  <a:tcPr marL="96000" marR="48000" marT="60960" marB="6096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E7193457-96EE-4C87-8A7C-7F394EE21016}"/>
              </a:ext>
            </a:extLst>
          </p:cNvPr>
          <p:cNvSpPr txBox="1"/>
          <p:nvPr/>
        </p:nvSpPr>
        <p:spPr>
          <a:xfrm>
            <a:off x="4260961" y="323558"/>
            <a:ext cx="3582584" cy="523220"/>
          </a:xfrm>
          <a:prstGeom prst="rect">
            <a:avLst/>
          </a:prstGeom>
          <a:noFill/>
        </p:spPr>
        <p:txBody>
          <a:bodyPr wrap="none" rtlCol="0">
            <a:spAutoFit/>
          </a:bodyPr>
          <a:lstStyle/>
          <a:p>
            <a:pPr algn="ctr"/>
            <a:r>
              <a:rPr lang="en-US" sz="2800" dirty="0">
                <a:latin typeface="+mj-lt"/>
              </a:rPr>
              <a:t>Our Network of Experts</a:t>
            </a:r>
          </a:p>
        </p:txBody>
      </p:sp>
      <p:sp>
        <p:nvSpPr>
          <p:cNvPr id="9" name="Rectangle 8">
            <a:extLst>
              <a:ext uri="{FF2B5EF4-FFF2-40B4-BE49-F238E27FC236}">
                <a16:creationId xmlns:a16="http://schemas.microsoft.com/office/drawing/2014/main" id="{5141AAA7-D276-46A9-A4E2-9BB426F12AB9}"/>
              </a:ext>
            </a:extLst>
          </p:cNvPr>
          <p:cNvSpPr/>
          <p:nvPr/>
        </p:nvSpPr>
        <p:spPr>
          <a:xfrm>
            <a:off x="8668571" y="215836"/>
            <a:ext cx="2627258" cy="369332"/>
          </a:xfrm>
          <a:prstGeom prst="rect">
            <a:avLst/>
          </a:prstGeom>
        </p:spPr>
        <p:txBody>
          <a:bodyPr wrap="none">
            <a:spAutoFit/>
          </a:bodyPr>
          <a:lstStyle/>
          <a:p>
            <a:r>
              <a:rPr lang="en-US" dirty="0">
                <a:solidFill>
                  <a:srgbClr val="FF0000"/>
                </a:solidFill>
                <a:highlight>
                  <a:srgbClr val="FFFF00"/>
                </a:highlight>
              </a:rPr>
              <a:t>(after consent from them)</a:t>
            </a:r>
          </a:p>
        </p:txBody>
      </p:sp>
    </p:spTree>
    <p:extLst>
      <p:ext uri="{BB962C8B-B14F-4D97-AF65-F5344CB8AC3E}">
        <p14:creationId xmlns:p14="http://schemas.microsoft.com/office/powerpoint/2010/main" val="1793659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7670" y="323558"/>
            <a:ext cx="2809167" cy="523220"/>
          </a:xfrm>
          <a:prstGeom prst="rect">
            <a:avLst/>
          </a:prstGeom>
          <a:noFill/>
        </p:spPr>
        <p:txBody>
          <a:bodyPr wrap="none" rtlCol="0">
            <a:spAutoFit/>
          </a:bodyPr>
          <a:lstStyle/>
          <a:p>
            <a:pPr algn="ctr"/>
            <a:r>
              <a:rPr lang="en-US" sz="2800" dirty="0">
                <a:latin typeface="+mj-lt"/>
              </a:rPr>
              <a:t>Other Information</a:t>
            </a:r>
          </a:p>
        </p:txBody>
      </p:sp>
      <p:sp>
        <p:nvSpPr>
          <p:cNvPr id="3" name="Rectangle 2"/>
          <p:cNvSpPr/>
          <p:nvPr/>
        </p:nvSpPr>
        <p:spPr>
          <a:xfrm>
            <a:off x="406797" y="987213"/>
            <a:ext cx="4804017" cy="34906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solidFill>
                  <a:schemeClr val="tx2"/>
                </a:solidFill>
              </a:rPr>
              <a:t>Linkedin</a:t>
            </a:r>
            <a:r>
              <a:rPr lang="en-US" dirty="0">
                <a:solidFill>
                  <a:schemeClr val="tx2"/>
                </a:solidFill>
              </a:rPr>
              <a:t> Page of Unmithy:</a:t>
            </a:r>
          </a:p>
          <a:p>
            <a:r>
              <a:rPr lang="en-US" dirty="0">
                <a:solidFill>
                  <a:schemeClr val="tx2"/>
                </a:solidFill>
                <a:hlinkClick r:id="rId2"/>
              </a:rPr>
              <a:t>https://www.linkedin.com/company/13287353/</a:t>
            </a:r>
            <a:endParaRPr lang="en-US" dirty="0">
              <a:solidFill>
                <a:schemeClr val="tx2"/>
              </a:solidFill>
            </a:endParaRPr>
          </a:p>
          <a:p>
            <a:endParaRPr lang="en-US" dirty="0">
              <a:solidFill>
                <a:schemeClr val="tx2"/>
              </a:solidFill>
            </a:endParaRPr>
          </a:p>
          <a:p>
            <a:r>
              <a:rPr lang="en-US" dirty="0">
                <a:solidFill>
                  <a:schemeClr val="tx2"/>
                </a:solidFill>
              </a:rPr>
              <a:t>Twitter:</a:t>
            </a:r>
          </a:p>
          <a:p>
            <a:r>
              <a:rPr lang="en-US" dirty="0">
                <a:solidFill>
                  <a:schemeClr val="tx2"/>
                </a:solidFill>
                <a:hlinkClick r:id="rId3"/>
              </a:rPr>
              <a:t>https://twitter.com/unmithy</a:t>
            </a:r>
            <a:endParaRPr lang="en-US" dirty="0">
              <a:solidFill>
                <a:schemeClr val="tx2"/>
              </a:solidFill>
            </a:endParaRPr>
          </a:p>
          <a:p>
            <a:endParaRPr lang="en-US" dirty="0">
              <a:solidFill>
                <a:schemeClr val="tx2"/>
              </a:solidFill>
            </a:endParaRPr>
          </a:p>
          <a:p>
            <a:r>
              <a:rPr lang="en-US" dirty="0">
                <a:solidFill>
                  <a:schemeClr val="tx2"/>
                </a:solidFill>
              </a:rPr>
              <a:t>Email address for contact us:</a:t>
            </a:r>
          </a:p>
          <a:p>
            <a:r>
              <a:rPr lang="en-US" dirty="0">
                <a:solidFill>
                  <a:schemeClr val="tx2"/>
                </a:solidFill>
                <a:hlinkClick r:id="rId4"/>
              </a:rPr>
              <a:t>Info@unmithy.com</a:t>
            </a:r>
            <a:endParaRPr lang="en-US" dirty="0">
              <a:solidFill>
                <a:schemeClr val="tx2"/>
              </a:solidFill>
            </a:endParaRPr>
          </a:p>
          <a:p>
            <a:endParaRPr lang="en-US" dirty="0">
              <a:solidFill>
                <a:schemeClr val="tx2"/>
              </a:solidFill>
            </a:endParaRPr>
          </a:p>
        </p:txBody>
      </p:sp>
      <p:sp>
        <p:nvSpPr>
          <p:cNvPr id="4" name="Rectangle 3"/>
          <p:cNvSpPr/>
          <p:nvPr/>
        </p:nvSpPr>
        <p:spPr>
          <a:xfrm>
            <a:off x="573741" y="5459071"/>
            <a:ext cx="11447930" cy="369332"/>
          </a:xfrm>
          <a:prstGeom prst="rect">
            <a:avLst/>
          </a:prstGeom>
        </p:spPr>
        <p:txBody>
          <a:bodyPr wrap="square">
            <a:spAutoFit/>
          </a:bodyPr>
          <a:lstStyle/>
          <a:p>
            <a:r>
              <a:rPr lang="en-IN" dirty="0"/>
              <a:t>© 2017 Unmithy </a:t>
            </a:r>
            <a:r>
              <a:rPr lang="en-IN" dirty="0" err="1"/>
              <a:t>Innoservices</a:t>
            </a:r>
            <a:r>
              <a:rPr lang="en-IN" dirty="0"/>
              <a:t>, All Rights Reserved  |  Terms  |  Privacy Policy</a:t>
            </a:r>
            <a:endParaRPr lang="en-US" dirty="0"/>
          </a:p>
        </p:txBody>
      </p:sp>
    </p:spTree>
    <p:extLst>
      <p:ext uri="{BB962C8B-B14F-4D97-AF65-F5344CB8AC3E}">
        <p14:creationId xmlns:p14="http://schemas.microsoft.com/office/powerpoint/2010/main" val="3179279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915</Words>
  <Application>Microsoft Office PowerPoint</Application>
  <PresentationFormat>Widescreen</PresentationFormat>
  <Paragraphs>122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 Kallakuri</dc:creator>
  <cp:lastModifiedBy>vishwanath ramdas</cp:lastModifiedBy>
  <cp:revision>16</cp:revision>
  <dcterms:created xsi:type="dcterms:W3CDTF">2017-10-10T14:13:55Z</dcterms:created>
  <dcterms:modified xsi:type="dcterms:W3CDTF">2017-10-11T03:43:13Z</dcterms:modified>
</cp:coreProperties>
</file>