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7" r:id="rId2"/>
    <p:sldId id="258" r:id="rId3"/>
    <p:sldId id="288" r:id="rId4"/>
    <p:sldId id="291" r:id="rId5"/>
    <p:sldId id="292" r:id="rId6"/>
    <p:sldId id="290" r:id="rId7"/>
    <p:sldId id="289" r:id="rId8"/>
    <p:sldId id="294" r:id="rId9"/>
    <p:sldId id="259" r:id="rId10"/>
    <p:sldId id="293"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0" autoAdjust="0"/>
    <p:restoredTop sz="86402" autoAdjust="0"/>
  </p:normalViewPr>
  <p:slideViewPr>
    <p:cSldViewPr snapToGrid="0" snapToObjects="1">
      <p:cViewPr varScale="1">
        <p:scale>
          <a:sx n="123" d="100"/>
          <a:sy n="123" d="100"/>
        </p:scale>
        <p:origin x="2088" y="184"/>
      </p:cViewPr>
      <p:guideLst>
        <p:guide orient="horz" pos="2160"/>
        <p:guide pos="2880"/>
      </p:guideLst>
    </p:cSldViewPr>
  </p:slideViewPr>
  <p:outlineViewPr>
    <p:cViewPr>
      <p:scale>
        <a:sx n="33" d="100"/>
        <a:sy n="33" d="100"/>
      </p:scale>
      <p:origin x="0" y="-456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72D1C-A719-6047-9773-FCD833771B4D}" type="datetimeFigureOut">
              <a:rPr lang="en-US" smtClean="0"/>
              <a:t>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14547-3ED3-7C43-B0F2-8326F9ED5B8A}" type="slidenum">
              <a:rPr lang="en-US" smtClean="0"/>
              <a:t>‹#›</a:t>
            </a:fld>
            <a:endParaRPr lang="en-US"/>
          </a:p>
        </p:txBody>
      </p:sp>
    </p:spTree>
    <p:extLst>
      <p:ext uri="{BB962C8B-B14F-4D97-AF65-F5344CB8AC3E}">
        <p14:creationId xmlns:p14="http://schemas.microsoft.com/office/powerpoint/2010/main" val="403854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207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ED55C3-1219-1F41-8B2C-93DA034B45A1}"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207271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D55C3-1219-1F41-8B2C-93DA034B45A1}"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185414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D55C3-1219-1F41-8B2C-93DA034B45A1}"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87270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ED55C3-1219-1F41-8B2C-93DA034B45A1}"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426631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ED55C3-1219-1F41-8B2C-93DA034B45A1}" type="datetimeFigureOut">
              <a:rPr lang="en-US" smtClean="0"/>
              <a:t>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1017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ED55C3-1219-1F41-8B2C-93DA034B45A1}"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49694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ED55C3-1219-1F41-8B2C-93DA034B45A1}" type="datetimeFigureOut">
              <a:rPr lang="en-US" smtClean="0"/>
              <a:t>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178619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ED55C3-1219-1F41-8B2C-93DA034B45A1}" type="datetimeFigureOut">
              <a:rPr lang="en-US" smtClean="0"/>
              <a:t>10/5/16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228684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D55C3-1219-1F41-8B2C-93DA034B45A1}" type="datetimeFigureOut">
              <a:rPr lang="en-US" smtClean="0"/>
              <a:t>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16713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D55C3-1219-1F41-8B2C-93DA034B45A1}"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213233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D55C3-1219-1F41-8B2C-93DA034B45A1}" type="datetimeFigureOut">
              <a:rPr lang="en-US" smtClean="0"/>
              <a:t>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5607D-239E-0746-B77E-9967E4DBBD0E}" type="slidenum">
              <a:rPr lang="en-US" smtClean="0"/>
              <a:t>‹#›</a:t>
            </a:fld>
            <a:endParaRPr lang="en-US"/>
          </a:p>
        </p:txBody>
      </p:sp>
    </p:spTree>
    <p:extLst>
      <p:ext uri="{BB962C8B-B14F-4D97-AF65-F5344CB8AC3E}">
        <p14:creationId xmlns:p14="http://schemas.microsoft.com/office/powerpoint/2010/main" val="739445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368300" sx="56000" sy="75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D55C3-1219-1F41-8B2C-93DA034B45A1}" type="datetimeFigureOut">
              <a:rPr lang="en-US" smtClean="0"/>
              <a:t>10/5/16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5607D-239E-0746-B77E-9967E4DBBD0E}" type="slidenum">
              <a:rPr lang="en-US" smtClean="0"/>
              <a:t>‹#›</a:t>
            </a:fld>
            <a:endParaRPr lang="en-US"/>
          </a:p>
        </p:txBody>
      </p:sp>
    </p:spTree>
    <p:extLst>
      <p:ext uri="{BB962C8B-B14F-4D97-AF65-F5344CB8AC3E}">
        <p14:creationId xmlns:p14="http://schemas.microsoft.com/office/powerpoint/2010/main" val="147093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645305"/>
            <a:ext cx="9144000" cy="7810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FFC000"/>
                </a:solidFill>
                <a:latin typeface="Arial" charset="0"/>
                <a:ea typeface="Arial" charset="0"/>
                <a:cs typeface="Arial" charset="0"/>
              </a:rPr>
              <a:t>Linux Memory Management</a:t>
            </a:r>
            <a:endParaRPr lang="en-US" sz="4000" b="1" dirty="0">
              <a:solidFill>
                <a:srgbClr val="FFC000"/>
              </a:solidFill>
              <a:latin typeface="Arial" charset="0"/>
              <a:ea typeface="Arial" charset="0"/>
              <a:cs typeface="Arial" charset="0"/>
            </a:endParaRPr>
          </a:p>
        </p:txBody>
      </p:sp>
    </p:spTree>
    <p:extLst>
      <p:ext uri="{BB962C8B-B14F-4D97-AF65-F5344CB8AC3E}">
        <p14:creationId xmlns:p14="http://schemas.microsoft.com/office/powerpoint/2010/main" val="2894828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C000"/>
                </a:solidFill>
                <a:latin typeface="Arial" charset="0"/>
                <a:ea typeface="Arial" charset="0"/>
                <a:cs typeface="Arial" charset="0"/>
              </a:rPr>
              <a:t>Physical Memory vs. Virtual Memory</a:t>
            </a:r>
            <a:endParaRPr lang="en-US" sz="3600" dirty="0">
              <a:solidFill>
                <a:srgbClr val="FFC000"/>
              </a:solidFill>
              <a:latin typeface="Arial" charset="0"/>
              <a:ea typeface="Arial" charset="0"/>
              <a:cs typeface="Arial" charset="0"/>
            </a:endParaRPr>
          </a:p>
        </p:txBody>
      </p:sp>
      <p:sp>
        <p:nvSpPr>
          <p:cNvPr id="6" name="Rectangle 5"/>
          <p:cNvSpPr/>
          <p:nvPr/>
        </p:nvSpPr>
        <p:spPr>
          <a:xfrm>
            <a:off x="2731756" y="1417638"/>
            <a:ext cx="3396238" cy="4997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class_2-Virtual_memo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054" y="1597432"/>
            <a:ext cx="3048000" cy="4817364"/>
          </a:xfrm>
          <a:prstGeom prst="rect">
            <a:avLst/>
          </a:prstGeom>
        </p:spPr>
      </p:pic>
    </p:spTree>
    <p:extLst>
      <p:ext uri="{BB962C8B-B14F-4D97-AF65-F5344CB8AC3E}">
        <p14:creationId xmlns:p14="http://schemas.microsoft.com/office/powerpoint/2010/main" val="211388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Paging</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FFFFFF"/>
                </a:solidFill>
                <a:latin typeface="Arial" charset="0"/>
                <a:ea typeface="Arial" charset="0"/>
                <a:cs typeface="Arial" charset="0"/>
              </a:rPr>
              <a:t>Paging is the movement of pages into and out of the main memory</a:t>
            </a:r>
          </a:p>
          <a:p>
            <a:r>
              <a:rPr lang="en-US" dirty="0" smtClean="0">
                <a:solidFill>
                  <a:srgbClr val="FFFFFF"/>
                </a:solidFill>
                <a:latin typeface="Arial" charset="0"/>
                <a:ea typeface="Arial" charset="0"/>
                <a:cs typeface="Arial" charset="0"/>
              </a:rPr>
              <a:t>Allows partially loaded programs to execute</a:t>
            </a:r>
          </a:p>
          <a:p>
            <a:r>
              <a:rPr lang="en-US" dirty="0" smtClean="0">
                <a:solidFill>
                  <a:srgbClr val="FFFFFF"/>
                </a:solidFill>
                <a:latin typeface="Arial" charset="0"/>
                <a:ea typeface="Arial" charset="0"/>
                <a:cs typeface="Arial" charset="0"/>
              </a:rPr>
              <a:t>Allows programs larger than main memory to execute</a:t>
            </a:r>
          </a:p>
          <a:p>
            <a:r>
              <a:rPr lang="en-US" dirty="0" smtClean="0">
                <a:solidFill>
                  <a:srgbClr val="FFFFFF"/>
                </a:solidFill>
                <a:latin typeface="Arial" charset="0"/>
                <a:ea typeface="Arial" charset="0"/>
                <a:cs typeface="Arial" charset="0"/>
              </a:rPr>
              <a:t>Efficient movement of programs between main memory and storage</a:t>
            </a:r>
          </a:p>
          <a:p>
            <a:r>
              <a:rPr lang="en-US" dirty="0" smtClean="0">
                <a:solidFill>
                  <a:srgbClr val="FFFFFF"/>
                </a:solidFill>
                <a:latin typeface="Arial" charset="0"/>
                <a:ea typeface="Arial" charset="0"/>
                <a:cs typeface="Arial" charset="0"/>
              </a:rPr>
              <a:t>Fine grained, unlike swapping – swapping moves entire programs in/out, paging only moves pages, which can be relatively small, e.g. 4KB</a:t>
            </a:r>
          </a:p>
          <a:p>
            <a:r>
              <a:rPr lang="en-US" dirty="0" smtClean="0">
                <a:solidFill>
                  <a:srgbClr val="FFFFFF"/>
                </a:solidFill>
                <a:latin typeface="Arial" charset="0"/>
                <a:ea typeface="Arial" charset="0"/>
                <a:cs typeface="Arial" charset="0"/>
              </a:rPr>
              <a:t>Multiple types of paging – File System Paging and Anonymous Paging</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84662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File System Paging</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FFFF"/>
                </a:solidFill>
                <a:latin typeface="Arial" charset="0"/>
                <a:ea typeface="Arial" charset="0"/>
                <a:cs typeface="Arial" charset="0"/>
              </a:rPr>
              <a:t>Reading/writing of pages in memory mapped files (</a:t>
            </a:r>
            <a:r>
              <a:rPr lang="en-US" dirty="0" err="1" smtClean="0">
                <a:solidFill>
                  <a:srgbClr val="FFFFFF"/>
                </a:solidFill>
                <a:latin typeface="Arial" charset="0"/>
                <a:ea typeface="Arial" charset="0"/>
                <a:cs typeface="Arial" charset="0"/>
              </a:rPr>
              <a:t>mmap</a:t>
            </a:r>
            <a:r>
              <a:rPr lang="en-US" dirty="0" smtClean="0">
                <a:solidFill>
                  <a:srgbClr val="FFFFFF"/>
                </a:solidFill>
                <a:latin typeface="Arial" charset="0"/>
                <a:ea typeface="Arial" charset="0"/>
                <a:cs typeface="Arial" charset="0"/>
              </a:rPr>
              <a:t>()) and on file systems that use page cache</a:t>
            </a:r>
          </a:p>
          <a:p>
            <a:r>
              <a:rPr lang="en-US" dirty="0" smtClean="0">
                <a:solidFill>
                  <a:srgbClr val="FFFFFF"/>
                </a:solidFill>
                <a:latin typeface="Arial" charset="0"/>
                <a:ea typeface="Arial" charset="0"/>
                <a:cs typeface="Arial" charset="0"/>
              </a:rPr>
              <a:t>“Good” Paging</a:t>
            </a:r>
          </a:p>
          <a:p>
            <a:r>
              <a:rPr lang="en-US" dirty="0" smtClean="0">
                <a:solidFill>
                  <a:srgbClr val="FFFFFF"/>
                </a:solidFill>
                <a:latin typeface="Arial" charset="0"/>
                <a:ea typeface="Arial" charset="0"/>
                <a:cs typeface="Arial" charset="0"/>
              </a:rPr>
              <a:t>Kernel can free memory by paging</a:t>
            </a:r>
          </a:p>
          <a:p>
            <a:r>
              <a:rPr lang="en-US" dirty="0" smtClean="0">
                <a:solidFill>
                  <a:srgbClr val="FFFFFF"/>
                </a:solidFill>
                <a:latin typeface="Arial" charset="0"/>
                <a:ea typeface="Arial" charset="0"/>
                <a:cs typeface="Arial" charset="0"/>
              </a:rPr>
              <a:t>If file system page has been modified in main memory, is a “dirty” page, and requires write to disk</a:t>
            </a:r>
          </a:p>
          <a:p>
            <a:r>
              <a:rPr lang="en-US" dirty="0" smtClean="0">
                <a:solidFill>
                  <a:srgbClr val="FFFFFF"/>
                </a:solidFill>
                <a:latin typeface="Arial" charset="0"/>
                <a:ea typeface="Arial" charset="0"/>
                <a:cs typeface="Arial" charset="0"/>
              </a:rPr>
              <a:t>If not modified, or “clean” page, the page out just frees the memory immediately</a:t>
            </a:r>
          </a:p>
          <a:p>
            <a:r>
              <a:rPr lang="en-US" dirty="0" smtClean="0">
                <a:solidFill>
                  <a:srgbClr val="FFFFFF"/>
                </a:solidFill>
                <a:latin typeface="Arial" charset="0"/>
                <a:ea typeface="Arial" charset="0"/>
                <a:cs typeface="Arial" charset="0"/>
              </a:rPr>
              <a:t>Therefore, term “Page Out” just means that the page has been moved out of memory, but this operation could have also included writing the page to a storage device</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4211481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Anonymous Paging</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FFFFFF"/>
                </a:solidFill>
                <a:latin typeface="Arial" charset="0"/>
                <a:ea typeface="Arial" charset="0"/>
                <a:cs typeface="Arial" charset="0"/>
              </a:rPr>
              <a:t>Anonymous pages are private to processes – process heaps and stacks</a:t>
            </a:r>
          </a:p>
          <a:p>
            <a:r>
              <a:rPr lang="en-US" dirty="0" smtClean="0">
                <a:solidFill>
                  <a:srgbClr val="FFFFFF"/>
                </a:solidFill>
                <a:latin typeface="Arial" charset="0"/>
                <a:ea typeface="Arial" charset="0"/>
                <a:cs typeface="Arial" charset="0"/>
              </a:rPr>
              <a:t>Called anonymous due to lack of a named location in the operating system, such as a file system path</a:t>
            </a:r>
          </a:p>
          <a:p>
            <a:r>
              <a:rPr lang="en-US" dirty="0" smtClean="0">
                <a:solidFill>
                  <a:srgbClr val="FFFFFF"/>
                </a:solidFill>
                <a:latin typeface="Arial" charset="0"/>
                <a:ea typeface="Arial" charset="0"/>
                <a:cs typeface="Arial" charset="0"/>
              </a:rPr>
              <a:t>Anonymous page outs require the data be moved to physical swap devices or swap files – ‘swapping’</a:t>
            </a:r>
          </a:p>
          <a:p>
            <a:r>
              <a:rPr lang="en-US" dirty="0" smtClean="0">
                <a:solidFill>
                  <a:srgbClr val="FFFFFF"/>
                </a:solidFill>
                <a:latin typeface="Arial" charset="0"/>
                <a:ea typeface="Arial" charset="0"/>
                <a:cs typeface="Arial" charset="0"/>
              </a:rPr>
              <a:t>Anonymous paging, or swapping, hurts performance, and is thus “bad” paging</a:t>
            </a:r>
          </a:p>
          <a:p>
            <a:r>
              <a:rPr lang="en-US" dirty="0" smtClean="0">
                <a:solidFill>
                  <a:srgbClr val="FFFFFF"/>
                </a:solidFill>
                <a:latin typeface="Arial" charset="0"/>
                <a:ea typeface="Arial" charset="0"/>
                <a:cs typeface="Arial" charset="0"/>
              </a:rPr>
              <a:t>Applications requiring access to anonymous pages that have been paged out require anonymous page in, which is a blocking I/O call to the disk.</a:t>
            </a:r>
          </a:p>
          <a:p>
            <a:r>
              <a:rPr lang="en-US" dirty="0" smtClean="0">
                <a:solidFill>
                  <a:srgbClr val="FFFFFF"/>
                </a:solidFill>
                <a:latin typeface="Arial" charset="0"/>
                <a:ea typeface="Arial" charset="0"/>
                <a:cs typeface="Arial" charset="0"/>
              </a:rPr>
              <a:t>Page outs themselves may not negatively affect performance as they can be done asynchronously, while page ins are synchronous</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94461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On Demand Paging</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FFFF"/>
                </a:solidFill>
                <a:latin typeface="Arial" charset="0"/>
                <a:ea typeface="Arial" charset="0"/>
                <a:cs typeface="Arial" charset="0"/>
              </a:rPr>
              <a:t>On demand paging is the act of mapping pages of virtual memory to main memory on demand. Defers CPU overhead of creating mapping until they are needed and accessed, instead of when memory is first allocated</a:t>
            </a:r>
          </a:p>
          <a:p>
            <a:r>
              <a:rPr lang="en-US" dirty="0" smtClean="0">
                <a:solidFill>
                  <a:srgbClr val="FFFFFF"/>
                </a:solidFill>
                <a:latin typeface="Arial" charset="0"/>
                <a:ea typeface="Arial" charset="0"/>
                <a:cs typeface="Arial" charset="0"/>
              </a:rPr>
              <a:t>A page fault occurs when a page is accessed that has no page mapping from virtual memory to main memory</a:t>
            </a:r>
          </a:p>
          <a:p>
            <a:r>
              <a:rPr lang="en-US" dirty="0" smtClean="0">
                <a:solidFill>
                  <a:srgbClr val="FFFFFF"/>
                </a:solidFill>
                <a:latin typeface="Arial" charset="0"/>
                <a:ea typeface="Arial" charset="0"/>
                <a:cs typeface="Arial" charset="0"/>
              </a:rPr>
              <a:t>If the mapping can be satisfied from another page in memory, it is called a minor fault – may occur for mapping a new page from available memory. Can also occur when mapping to an existing page, such as reading a page from a shared library</a:t>
            </a:r>
          </a:p>
          <a:p>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54227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On Demand Paging, contd.</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FFFF"/>
                </a:solidFill>
                <a:latin typeface="Arial" charset="0"/>
                <a:ea typeface="Arial" charset="0"/>
                <a:cs typeface="Arial" charset="0"/>
              </a:rPr>
              <a:t>The UNIX virtual memory model has 4 states for a page</a:t>
            </a:r>
          </a:p>
          <a:p>
            <a:pPr lvl="1"/>
            <a:r>
              <a:rPr lang="en-US" sz="2000" dirty="0" smtClean="0">
                <a:solidFill>
                  <a:srgbClr val="FFFFFF"/>
                </a:solidFill>
                <a:latin typeface="Arial" charset="0"/>
                <a:ea typeface="Arial" charset="0"/>
                <a:cs typeface="Arial" charset="0"/>
              </a:rPr>
              <a:t>1. Unallocated</a:t>
            </a:r>
          </a:p>
          <a:p>
            <a:pPr lvl="1"/>
            <a:r>
              <a:rPr lang="en-US" sz="2000" dirty="0" smtClean="0">
                <a:solidFill>
                  <a:srgbClr val="FFFFFF"/>
                </a:solidFill>
                <a:latin typeface="Arial" charset="0"/>
                <a:ea typeface="Arial" charset="0"/>
                <a:cs typeface="Arial" charset="0"/>
              </a:rPr>
              <a:t>2. Allocated, unmapped (Unpopulated and not yet faulted)</a:t>
            </a:r>
          </a:p>
          <a:p>
            <a:pPr lvl="1"/>
            <a:r>
              <a:rPr lang="en-US" sz="2000" dirty="0" smtClean="0">
                <a:solidFill>
                  <a:srgbClr val="FFFFFF"/>
                </a:solidFill>
                <a:latin typeface="Arial" charset="0"/>
                <a:ea typeface="Arial" charset="0"/>
                <a:cs typeface="Arial" charset="0"/>
              </a:rPr>
              <a:t>3. Allocated, mapped to main memory</a:t>
            </a:r>
          </a:p>
          <a:p>
            <a:pPr lvl="1"/>
            <a:r>
              <a:rPr lang="en-US" sz="2000" dirty="0" smtClean="0">
                <a:solidFill>
                  <a:srgbClr val="FFFFFF"/>
                </a:solidFill>
                <a:latin typeface="Arial" charset="0"/>
                <a:ea typeface="Arial" charset="0"/>
                <a:cs typeface="Arial" charset="0"/>
              </a:rPr>
              <a:t>4. Allocated</a:t>
            </a:r>
            <a:r>
              <a:rPr lang="en-US" sz="2000" dirty="0">
                <a:solidFill>
                  <a:srgbClr val="FFFFFF"/>
                </a:solidFill>
                <a:latin typeface="Arial" charset="0"/>
                <a:ea typeface="Arial" charset="0"/>
                <a:cs typeface="Arial" charset="0"/>
              </a:rPr>
              <a:t>, mapped to swap </a:t>
            </a:r>
            <a:r>
              <a:rPr lang="en-US" sz="2000" dirty="0" smtClean="0">
                <a:solidFill>
                  <a:srgbClr val="FFFFFF"/>
                </a:solidFill>
                <a:latin typeface="Arial" charset="0"/>
                <a:ea typeface="Arial" charset="0"/>
                <a:cs typeface="Arial" charset="0"/>
              </a:rPr>
              <a:t>device</a:t>
            </a:r>
          </a:p>
          <a:p>
            <a:r>
              <a:rPr lang="en-US" dirty="0" smtClean="0">
                <a:solidFill>
                  <a:srgbClr val="FFFFFF"/>
                </a:solidFill>
                <a:latin typeface="Arial" charset="0"/>
                <a:ea typeface="Arial" charset="0"/>
                <a:cs typeface="Arial" charset="0"/>
              </a:rPr>
              <a:t>2 is the default state we initially care about – transition to 3 is a page fault. If it requires disk IO, is a major page fault, otherwise minor</a:t>
            </a:r>
          </a:p>
          <a:p>
            <a:r>
              <a:rPr lang="en-US" dirty="0" smtClean="0">
                <a:solidFill>
                  <a:srgbClr val="FFFFFF"/>
                </a:solidFill>
                <a:latin typeface="Arial" charset="0"/>
                <a:ea typeface="Arial" charset="0"/>
                <a:cs typeface="Arial" charset="0"/>
              </a:rPr>
              <a:t>4 is reached if the page is paged out due to system memory pressure</a:t>
            </a:r>
          </a:p>
          <a:p>
            <a:r>
              <a:rPr lang="en-US" dirty="0" smtClean="0">
                <a:solidFill>
                  <a:srgbClr val="FFFFFF"/>
                </a:solidFill>
                <a:latin typeface="Arial" charset="0"/>
                <a:ea typeface="Arial" charset="0"/>
                <a:cs typeface="Arial" charset="0"/>
              </a:rPr>
              <a:t>Can define two memory sets from these states:</a:t>
            </a:r>
          </a:p>
          <a:p>
            <a:pPr lvl="1"/>
            <a:r>
              <a:rPr lang="en-US" sz="2000" dirty="0" smtClean="0">
                <a:solidFill>
                  <a:srgbClr val="FFFFFF"/>
                </a:solidFill>
                <a:latin typeface="Arial" charset="0"/>
                <a:ea typeface="Arial" charset="0"/>
                <a:cs typeface="Arial" charset="0"/>
              </a:rPr>
              <a:t>Resident Set Size, or RSS – size of allocated main memory pages (3)</a:t>
            </a:r>
          </a:p>
          <a:p>
            <a:pPr lvl="1"/>
            <a:r>
              <a:rPr lang="en-US" sz="2000" dirty="0" smtClean="0">
                <a:solidFill>
                  <a:srgbClr val="FFFFFF"/>
                </a:solidFill>
                <a:latin typeface="Arial" charset="0"/>
                <a:ea typeface="Arial" charset="0"/>
                <a:cs typeface="Arial" charset="0"/>
              </a:rPr>
              <a:t>Virtual Memory Size – size of all allocated pages (2+3+4)</a:t>
            </a:r>
          </a:p>
        </p:txBody>
      </p:sp>
    </p:spTree>
    <p:extLst>
      <p:ext uri="{BB962C8B-B14F-4D97-AF65-F5344CB8AC3E}">
        <p14:creationId xmlns:p14="http://schemas.microsoft.com/office/powerpoint/2010/main" val="3453736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Overcommit</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FFFFFF"/>
                </a:solidFill>
                <a:latin typeface="Arial" charset="0"/>
                <a:ea typeface="Arial" charset="0"/>
                <a:cs typeface="Arial" charset="0"/>
              </a:rPr>
              <a:t>Allows more memory to be allocated than physical exists – more than the main memory + swap. Dependent on on-demand paging and applications not using more than a minority of allocated memory</a:t>
            </a:r>
          </a:p>
          <a:p>
            <a:r>
              <a:rPr lang="en-US" dirty="0" smtClean="0">
                <a:solidFill>
                  <a:srgbClr val="FFFFFF"/>
                </a:solidFill>
                <a:latin typeface="Arial" charset="0"/>
                <a:ea typeface="Arial" charset="0"/>
                <a:cs typeface="Arial" charset="0"/>
              </a:rPr>
              <a:t>Allows for </a:t>
            </a:r>
            <a:r>
              <a:rPr lang="en-US" dirty="0" err="1" smtClean="0">
                <a:solidFill>
                  <a:srgbClr val="FFFFFF"/>
                </a:solidFill>
                <a:latin typeface="Arial" charset="0"/>
                <a:ea typeface="Arial" charset="0"/>
                <a:cs typeface="Arial" charset="0"/>
              </a:rPr>
              <a:t>malloc</a:t>
            </a:r>
            <a:r>
              <a:rPr lang="en-US" dirty="0" smtClean="0">
                <a:solidFill>
                  <a:srgbClr val="FFFFFF"/>
                </a:solidFill>
                <a:latin typeface="Arial" charset="0"/>
                <a:ea typeface="Arial" charset="0"/>
                <a:cs typeface="Arial" charset="0"/>
              </a:rPr>
              <a:t>() requests to succeed instead of failing – system will rarely decline requests for virtual memory</a:t>
            </a:r>
          </a:p>
          <a:p>
            <a:r>
              <a:rPr lang="en-US" dirty="0" smtClean="0">
                <a:solidFill>
                  <a:srgbClr val="FFFFFF"/>
                </a:solidFill>
                <a:latin typeface="Arial" charset="0"/>
                <a:ea typeface="Arial" charset="0"/>
                <a:cs typeface="Arial" charset="0"/>
              </a:rPr>
              <a:t>Consequences of overcommit depend on </a:t>
            </a:r>
            <a:r>
              <a:rPr lang="en-US" dirty="0" err="1" smtClean="0">
                <a:solidFill>
                  <a:srgbClr val="FFFFFF"/>
                </a:solidFill>
                <a:latin typeface="Arial" charset="0"/>
                <a:ea typeface="Arial" charset="0"/>
                <a:cs typeface="Arial" charset="0"/>
              </a:rPr>
              <a:t>tunables</a:t>
            </a:r>
            <a:r>
              <a:rPr lang="en-US" dirty="0" smtClean="0">
                <a:solidFill>
                  <a:srgbClr val="FFFFFF"/>
                </a:solidFill>
                <a:latin typeface="Arial" charset="0"/>
                <a:ea typeface="Arial" charset="0"/>
                <a:cs typeface="Arial" charset="0"/>
              </a:rPr>
              <a:t> and how kernel manages memory pressure – most frequently you see OOM Killer (Out of Memory Killer) – further details later on.</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382813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Swapping</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5089811"/>
          </a:xfrm>
        </p:spPr>
        <p:txBody>
          <a:bodyPr>
            <a:normAutofit fontScale="70000" lnSpcReduction="20000"/>
          </a:bodyPr>
          <a:lstStyle/>
          <a:p>
            <a:r>
              <a:rPr lang="en-US" dirty="0" smtClean="0">
                <a:solidFill>
                  <a:srgbClr val="FFFFFF"/>
                </a:solidFill>
                <a:latin typeface="Arial" charset="0"/>
                <a:ea typeface="Arial" charset="0"/>
                <a:cs typeface="Arial" charset="0"/>
              </a:rPr>
              <a:t>As previously noted, swapping is act of moving entire process between main memory and the swap device or file</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Thread structures, heap, stack, must be swapped. Data from file systems that is unmodified can be dropped</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Processes that are swapped out are still known by the kernel – metadata is still resident in kernel memory</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Kernel prioritizes swapping in based on various factors – thread priority, wait time, size of process. The longer it has been waiting and the smaller it is, the higher in the queue</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Modern Linux does not perform traditional swapping at all – uses paging operation on a swap device or file instead. Some UNIX systems still perform actual swapping</a:t>
            </a:r>
          </a:p>
          <a:p>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726535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File System Cache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4986434"/>
          </a:xfrm>
        </p:spPr>
        <p:txBody>
          <a:bodyPr>
            <a:normAutofit fontScale="70000" lnSpcReduction="20000"/>
          </a:bodyPr>
          <a:lstStyle/>
          <a:p>
            <a:r>
              <a:rPr lang="en-US" dirty="0" smtClean="0">
                <a:solidFill>
                  <a:srgbClr val="FFFFFF"/>
                </a:solidFill>
                <a:latin typeface="Arial" charset="0"/>
                <a:ea typeface="Arial" charset="0"/>
                <a:cs typeface="Arial" charset="0"/>
              </a:rPr>
              <a:t>Often the cause of people thinking they are low on memory when they really are not – truly free memory is not useful and does nothing, so the OS will attempt to utilize spare memory to cache file system </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Kernel is able to quickly free memory from file system cache</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Transparent for applications – logical I/O latency is much lower, as requests are being served from main memory</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Cache grows over time – “free” memory shrinks.</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Regular caching used to improve read performance</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Buffering inside the cache for improving write performance</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2124266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Page Cache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5089811"/>
          </a:xfrm>
        </p:spPr>
        <p:txBody>
          <a:bodyPr>
            <a:normAutofit fontScale="70000" lnSpcReduction="20000"/>
          </a:bodyPr>
          <a:lstStyle/>
          <a:p>
            <a:r>
              <a:rPr lang="en-US" dirty="0" smtClean="0">
                <a:solidFill>
                  <a:srgbClr val="FFFFFF"/>
                </a:solidFill>
                <a:latin typeface="Arial" charset="0"/>
                <a:ea typeface="Arial" charset="0"/>
                <a:cs typeface="Arial" charset="0"/>
              </a:rPr>
              <a:t>Buffer cache is stored in the page cache in modern Linux – used for disk I/O to buffer writes</a:t>
            </a:r>
          </a:p>
          <a:p>
            <a:r>
              <a:rPr lang="en-US" dirty="0" smtClean="0">
                <a:solidFill>
                  <a:srgbClr val="FFFFFF"/>
                </a:solidFill>
                <a:latin typeface="Arial" charset="0"/>
                <a:ea typeface="Arial" charset="0"/>
                <a:cs typeface="Arial" charset="0"/>
              </a:rPr>
              <a:t>Dynamic – current size can be checked in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a:t>
            </a:r>
            <a:r>
              <a:rPr lang="en-US" dirty="0" err="1" smtClean="0">
                <a:solidFill>
                  <a:srgbClr val="FFFFFF"/>
                </a:solidFill>
                <a:latin typeface="Arial" charset="0"/>
                <a:ea typeface="Arial" charset="0"/>
                <a:cs typeface="Arial" charset="0"/>
              </a:rPr>
              <a:t>meminfo</a:t>
            </a:r>
            <a:endParaRPr lang="en-US" dirty="0" smtClean="0">
              <a:solidFill>
                <a:srgbClr val="FFFFFF"/>
              </a:solidFill>
              <a:latin typeface="Arial" charset="0"/>
              <a:ea typeface="Arial" charset="0"/>
              <a:cs typeface="Arial" charset="0"/>
            </a:endParaRP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Page cache is used to increase directory and file I/O – virtual memory pages and file system pages are stored in it. </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Dirty file system pages are flushed by flusher threads (flush), per device processes. Happens after:</a:t>
            </a:r>
          </a:p>
          <a:p>
            <a:pPr lvl="1"/>
            <a:r>
              <a:rPr lang="en-US" dirty="0" smtClean="0">
                <a:solidFill>
                  <a:srgbClr val="FFFFFF"/>
                </a:solidFill>
                <a:latin typeface="Arial" charset="0"/>
                <a:ea typeface="Arial" charset="0"/>
                <a:cs typeface="Arial" charset="0"/>
              </a:rPr>
              <a:t>An interval (default 30s)</a:t>
            </a:r>
          </a:p>
          <a:p>
            <a:pPr lvl="1"/>
            <a:r>
              <a:rPr lang="en-US" dirty="0" smtClean="0">
                <a:solidFill>
                  <a:srgbClr val="FFFFFF"/>
                </a:solidFill>
                <a:latin typeface="Arial" charset="0"/>
                <a:ea typeface="Arial" charset="0"/>
                <a:cs typeface="Arial" charset="0"/>
              </a:rPr>
              <a:t>Sync(), </a:t>
            </a:r>
            <a:r>
              <a:rPr lang="en-US" dirty="0" err="1" smtClean="0">
                <a:solidFill>
                  <a:srgbClr val="FFFFFF"/>
                </a:solidFill>
                <a:latin typeface="Arial" charset="0"/>
                <a:ea typeface="Arial" charset="0"/>
                <a:cs typeface="Arial" charset="0"/>
              </a:rPr>
              <a:t>fsync</a:t>
            </a:r>
            <a:r>
              <a:rPr lang="en-US" dirty="0" smtClean="0">
                <a:solidFill>
                  <a:srgbClr val="FFFFFF"/>
                </a:solidFill>
                <a:latin typeface="Arial" charset="0"/>
                <a:ea typeface="Arial" charset="0"/>
                <a:cs typeface="Arial" charset="0"/>
              </a:rPr>
              <a:t>(), </a:t>
            </a:r>
            <a:r>
              <a:rPr lang="en-US" dirty="0" err="1" smtClean="0">
                <a:solidFill>
                  <a:srgbClr val="FFFFFF"/>
                </a:solidFill>
                <a:latin typeface="Arial" charset="0"/>
                <a:ea typeface="Arial" charset="0"/>
                <a:cs typeface="Arial" charset="0"/>
              </a:rPr>
              <a:t>msync</a:t>
            </a:r>
            <a:r>
              <a:rPr lang="en-US" dirty="0" smtClean="0">
                <a:solidFill>
                  <a:srgbClr val="FFFFFF"/>
                </a:solidFill>
                <a:latin typeface="Arial" charset="0"/>
                <a:ea typeface="Arial" charset="0"/>
                <a:cs typeface="Arial" charset="0"/>
              </a:rPr>
              <a:t>() system calls</a:t>
            </a:r>
          </a:p>
          <a:p>
            <a:pPr lvl="1"/>
            <a:r>
              <a:rPr lang="en-US" dirty="0" smtClean="0">
                <a:solidFill>
                  <a:srgbClr val="FFFFFF"/>
                </a:solidFill>
                <a:latin typeface="Arial" charset="0"/>
                <a:ea typeface="Arial" charset="0"/>
                <a:cs typeface="Arial" charset="0"/>
              </a:rPr>
              <a:t>Too many dirty pages (</a:t>
            </a:r>
            <a:r>
              <a:rPr lang="en-US" dirty="0" err="1" smtClean="0">
                <a:solidFill>
                  <a:srgbClr val="FFFFFF"/>
                </a:solidFill>
                <a:latin typeface="Arial" charset="0"/>
                <a:ea typeface="Arial" charset="0"/>
                <a:cs typeface="Arial" charset="0"/>
              </a:rPr>
              <a:t>dirty_ratio</a:t>
            </a:r>
            <a:r>
              <a:rPr lang="en-US" dirty="0" smtClean="0">
                <a:solidFill>
                  <a:srgbClr val="FFFFFF"/>
                </a:solidFill>
                <a:latin typeface="Arial" charset="0"/>
                <a:ea typeface="Arial" charset="0"/>
                <a:cs typeface="Arial" charset="0"/>
              </a:rPr>
              <a:t>)</a:t>
            </a:r>
          </a:p>
          <a:p>
            <a:pPr lvl="1"/>
            <a:r>
              <a:rPr lang="en-US" dirty="0" smtClean="0">
                <a:solidFill>
                  <a:srgbClr val="FFFFFF"/>
                </a:solidFill>
                <a:latin typeface="Arial" charset="0"/>
                <a:ea typeface="Arial" charset="0"/>
                <a:cs typeface="Arial" charset="0"/>
              </a:rPr>
              <a:t>No available page cache pages</a:t>
            </a:r>
          </a:p>
          <a:p>
            <a:pPr lvl="1"/>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If there is a system memory deficit, </a:t>
            </a:r>
            <a:r>
              <a:rPr lang="en-US" dirty="0" err="1" smtClean="0">
                <a:solidFill>
                  <a:srgbClr val="FFFFFF"/>
                </a:solidFill>
                <a:latin typeface="Arial" charset="0"/>
                <a:ea typeface="Arial" charset="0"/>
                <a:cs typeface="Arial" charset="0"/>
              </a:rPr>
              <a:t>kswapd</a:t>
            </a:r>
            <a:r>
              <a:rPr lang="en-US" dirty="0">
                <a:solidFill>
                  <a:srgbClr val="FFFFFF"/>
                </a:solidFill>
                <a:latin typeface="Arial" charset="0"/>
                <a:ea typeface="Arial" charset="0"/>
                <a:cs typeface="Arial" charset="0"/>
              </a:rPr>
              <a:t> </a:t>
            </a:r>
            <a:r>
              <a:rPr lang="en-US" dirty="0" smtClean="0">
                <a:solidFill>
                  <a:srgbClr val="FFFFFF"/>
                </a:solidFill>
                <a:latin typeface="Arial" charset="0"/>
                <a:ea typeface="Arial" charset="0"/>
                <a:cs typeface="Arial" charset="0"/>
              </a:rPr>
              <a:t>will look for dirty pages to be written to disk</a:t>
            </a:r>
          </a:p>
        </p:txBody>
      </p:sp>
    </p:spTree>
    <p:extLst>
      <p:ext uri="{BB962C8B-B14F-4D97-AF65-F5344CB8AC3E}">
        <p14:creationId xmlns:p14="http://schemas.microsoft.com/office/powerpoint/2010/main" val="9613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What is memory?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417638"/>
            <a:ext cx="8229600" cy="5124691"/>
          </a:xfrm>
        </p:spPr>
        <p:txBody>
          <a:bodyPr>
            <a:normAutofit/>
          </a:bodyPr>
          <a:lstStyle/>
          <a:p>
            <a:r>
              <a:rPr lang="en-US" sz="2400" dirty="0" smtClean="0">
                <a:solidFill>
                  <a:srgbClr val="FFFFFF"/>
                </a:solidFill>
                <a:latin typeface="Arial" charset="0"/>
                <a:ea typeface="Arial" charset="0"/>
                <a:cs typeface="Arial" charset="0"/>
              </a:rPr>
              <a:t>Fundamentally, memory is just a form of storage</a:t>
            </a:r>
          </a:p>
          <a:p>
            <a:endParaRPr lang="en-US" sz="2400" dirty="0" smtClean="0">
              <a:solidFill>
                <a:srgbClr val="FFFFFF"/>
              </a:solidFill>
              <a:latin typeface="Arial" charset="0"/>
              <a:ea typeface="Arial" charset="0"/>
              <a:cs typeface="Arial" charset="0"/>
            </a:endParaRPr>
          </a:p>
          <a:p>
            <a:r>
              <a:rPr lang="en-US" sz="2400" dirty="0" smtClean="0">
                <a:solidFill>
                  <a:srgbClr val="FFFFFF"/>
                </a:solidFill>
                <a:latin typeface="Arial" charset="0"/>
                <a:ea typeface="Arial" charset="0"/>
                <a:cs typeface="Arial" charset="0"/>
              </a:rPr>
              <a:t>Computers have many layers of memory – CPU registers, CPU cache, RAM, Disk</a:t>
            </a:r>
          </a:p>
          <a:p>
            <a:endParaRPr lang="en-US" sz="2400" dirty="0" smtClean="0">
              <a:solidFill>
                <a:srgbClr val="FFFFFF"/>
              </a:solidFill>
              <a:latin typeface="Arial" charset="0"/>
              <a:ea typeface="Arial" charset="0"/>
              <a:cs typeface="Arial" charset="0"/>
            </a:endParaRPr>
          </a:p>
          <a:p>
            <a:r>
              <a:rPr lang="en-US" sz="2400" dirty="0" smtClean="0">
                <a:solidFill>
                  <a:srgbClr val="FFFFFF"/>
                </a:solidFill>
                <a:latin typeface="Arial" charset="0"/>
                <a:ea typeface="Arial" charset="0"/>
                <a:cs typeface="Arial" charset="0"/>
              </a:rPr>
              <a:t>The higher up you go, the longer things take:</a:t>
            </a:r>
          </a:p>
          <a:p>
            <a:pPr lvl="1"/>
            <a:r>
              <a:rPr lang="en-US" sz="2000" dirty="0" smtClean="0">
                <a:solidFill>
                  <a:srgbClr val="FFFFFF"/>
                </a:solidFill>
                <a:latin typeface="Arial" charset="0"/>
                <a:ea typeface="Arial" charset="0"/>
                <a:cs typeface="Arial" charset="0"/>
              </a:rPr>
              <a:t>CPU </a:t>
            </a:r>
            <a:r>
              <a:rPr lang="en-US" sz="2000" dirty="0">
                <a:solidFill>
                  <a:srgbClr val="FFFFFF"/>
                </a:solidFill>
                <a:latin typeface="Arial" charset="0"/>
                <a:ea typeface="Arial" charset="0"/>
                <a:cs typeface="Arial" charset="0"/>
              </a:rPr>
              <a:t>r</a:t>
            </a:r>
            <a:r>
              <a:rPr lang="en-US" sz="2000" dirty="0" smtClean="0">
                <a:solidFill>
                  <a:srgbClr val="FFFFFF"/>
                </a:solidFill>
                <a:latin typeface="Arial" charset="0"/>
                <a:ea typeface="Arial" charset="0"/>
                <a:cs typeface="Arial" charset="0"/>
              </a:rPr>
              <a:t>egisters? 		</a:t>
            </a:r>
            <a:r>
              <a:rPr lang="en-US" sz="2000" dirty="0" smtClean="0">
                <a:solidFill>
                  <a:srgbClr val="FFFFFF"/>
                </a:solidFill>
                <a:latin typeface="Arial" charset="0"/>
                <a:ea typeface="Arial" charset="0"/>
                <a:cs typeface="Arial" charset="0"/>
              </a:rPr>
              <a:t>	1 </a:t>
            </a:r>
            <a:r>
              <a:rPr lang="en-US" sz="2000" dirty="0" smtClean="0">
                <a:solidFill>
                  <a:srgbClr val="FFFFFF"/>
                </a:solidFill>
                <a:latin typeface="Arial" charset="0"/>
                <a:ea typeface="Arial" charset="0"/>
                <a:cs typeface="Arial" charset="0"/>
              </a:rPr>
              <a:t>CPU cycle</a:t>
            </a:r>
          </a:p>
          <a:p>
            <a:pPr lvl="1"/>
            <a:r>
              <a:rPr lang="en-US" sz="2000" dirty="0" smtClean="0">
                <a:solidFill>
                  <a:srgbClr val="FFFFFF"/>
                </a:solidFill>
                <a:latin typeface="Arial" charset="0"/>
                <a:ea typeface="Arial" charset="0"/>
                <a:cs typeface="Arial" charset="0"/>
              </a:rPr>
              <a:t>L1 cache? 				3 CPU cycles</a:t>
            </a:r>
          </a:p>
          <a:p>
            <a:pPr lvl="1"/>
            <a:r>
              <a:rPr lang="en-US" sz="2000" dirty="0" smtClean="0">
                <a:solidFill>
                  <a:srgbClr val="FFFFFF"/>
                </a:solidFill>
                <a:latin typeface="Arial" charset="0"/>
                <a:ea typeface="Arial" charset="0"/>
                <a:cs typeface="Arial" charset="0"/>
              </a:rPr>
              <a:t>L2 cache? 				9 </a:t>
            </a:r>
            <a:r>
              <a:rPr lang="en-US" sz="2000" dirty="0">
                <a:solidFill>
                  <a:srgbClr val="FFFFFF"/>
                </a:solidFill>
                <a:latin typeface="Arial" charset="0"/>
                <a:ea typeface="Arial" charset="0"/>
                <a:cs typeface="Arial" charset="0"/>
              </a:rPr>
              <a:t>CPU </a:t>
            </a:r>
            <a:r>
              <a:rPr lang="en-US" sz="2000" dirty="0" smtClean="0">
                <a:solidFill>
                  <a:srgbClr val="FFFFFF"/>
                </a:solidFill>
                <a:latin typeface="Arial" charset="0"/>
                <a:ea typeface="Arial" charset="0"/>
                <a:cs typeface="Arial" charset="0"/>
              </a:rPr>
              <a:t>cycles</a:t>
            </a:r>
          </a:p>
          <a:p>
            <a:pPr lvl="1"/>
            <a:r>
              <a:rPr lang="en-US" sz="2000" dirty="0" smtClean="0">
                <a:solidFill>
                  <a:srgbClr val="FFFFFF"/>
                </a:solidFill>
                <a:latin typeface="Arial" charset="0"/>
                <a:ea typeface="Arial" charset="0"/>
                <a:cs typeface="Arial" charset="0"/>
              </a:rPr>
              <a:t>L3 cache?				36 CPU cycles</a:t>
            </a:r>
          </a:p>
          <a:p>
            <a:pPr lvl="1"/>
            <a:r>
              <a:rPr lang="en-US" sz="2000" dirty="0" smtClean="0">
                <a:solidFill>
                  <a:srgbClr val="FFFFFF"/>
                </a:solidFill>
                <a:latin typeface="Arial" charset="0"/>
                <a:ea typeface="Arial" charset="0"/>
                <a:cs typeface="Arial" charset="0"/>
              </a:rPr>
              <a:t>RAM (main memory)?	150-400 CPU cycles</a:t>
            </a:r>
          </a:p>
          <a:p>
            <a:pPr lvl="1"/>
            <a:r>
              <a:rPr lang="en-US" sz="2000" dirty="0" smtClean="0">
                <a:solidFill>
                  <a:srgbClr val="FFFFFF"/>
                </a:solidFill>
                <a:latin typeface="Arial" charset="0"/>
                <a:ea typeface="Arial" charset="0"/>
                <a:cs typeface="Arial" charset="0"/>
              </a:rPr>
              <a:t> Disk?  				</a:t>
            </a:r>
            <a:r>
              <a:rPr lang="en-US" sz="2000" dirty="0" smtClean="0">
                <a:solidFill>
                  <a:srgbClr val="FFFFFF"/>
                </a:solidFill>
                <a:latin typeface="Arial" charset="0"/>
                <a:ea typeface="Arial" charset="0"/>
                <a:cs typeface="Arial" charset="0"/>
              </a:rPr>
              <a:t>	40 </a:t>
            </a:r>
            <a:r>
              <a:rPr lang="en-US" sz="2000" b="1" i="1" u="sng" dirty="0" smtClean="0">
                <a:solidFill>
                  <a:srgbClr val="FFFFFF"/>
                </a:solidFill>
                <a:latin typeface="Arial" charset="0"/>
                <a:ea typeface="Arial" charset="0"/>
                <a:cs typeface="Arial" charset="0"/>
              </a:rPr>
              <a:t>million</a:t>
            </a:r>
            <a:r>
              <a:rPr lang="en-US" sz="2000" dirty="0" smtClean="0">
                <a:solidFill>
                  <a:srgbClr val="FFFFFF"/>
                </a:solidFill>
                <a:latin typeface="Arial" charset="0"/>
                <a:ea typeface="Arial" charset="0"/>
                <a:cs typeface="Arial" charset="0"/>
              </a:rPr>
              <a:t> CPU cycles</a:t>
            </a:r>
          </a:p>
          <a:p>
            <a:pPr lvl="1"/>
            <a:endParaRPr lang="en-US" sz="2000" dirty="0" smtClean="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475183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Page </a:t>
            </a:r>
            <a:r>
              <a:rPr lang="en-US" dirty="0" smtClean="0">
                <a:solidFill>
                  <a:srgbClr val="FFC000"/>
                </a:solidFill>
                <a:latin typeface="Arial" charset="0"/>
                <a:ea typeface="Arial" charset="0"/>
                <a:cs typeface="Arial" charset="0"/>
              </a:rPr>
              <a:t>Cache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a:solidFill>
                  <a:srgbClr val="FFFFFF"/>
                </a:solidFill>
                <a:latin typeface="Arial" charset="0"/>
                <a:ea typeface="Arial" charset="0"/>
                <a:cs typeface="Arial" charset="0"/>
              </a:rPr>
              <a:t>All I/O goes through the page cache unless explicitly set not to do so – Direct I/</a:t>
            </a:r>
            <a:r>
              <a:rPr lang="en-US" dirty="0" smtClean="0">
                <a:solidFill>
                  <a:srgbClr val="FFFFFF"/>
                </a:solidFill>
                <a:latin typeface="Arial" charset="0"/>
                <a:ea typeface="Arial" charset="0"/>
                <a:cs typeface="Arial" charset="0"/>
              </a:rPr>
              <a:t>O</a:t>
            </a:r>
          </a:p>
          <a:p>
            <a:endParaRPr lang="en-US" dirty="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This can result in all writes being blocked if the page cache has completely filled.</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There </a:t>
            </a:r>
            <a:r>
              <a:rPr lang="hu-HU" dirty="0" smtClean="0">
                <a:solidFill>
                  <a:srgbClr val="FFFFFF"/>
                </a:solidFill>
                <a:latin typeface="Arial" charset="0"/>
                <a:ea typeface="Arial" charset="0"/>
                <a:cs typeface="Arial" charset="0"/>
              </a:rPr>
              <a:t>is a certain amount of page cache available, and will begin writing to disk at a certain background ratio. If it continues to fill, there is eventually a point where it will prevent all other writes from occurring.</a:t>
            </a:r>
          </a:p>
          <a:p>
            <a:endParaRPr lang="hu-HU" dirty="0" smtClean="0">
              <a:solidFill>
                <a:srgbClr val="FFFFFF"/>
              </a:solidFill>
              <a:latin typeface="Arial" charset="0"/>
              <a:ea typeface="Arial" charset="0"/>
              <a:cs typeface="Arial" charset="0"/>
            </a:endParaRPr>
          </a:p>
          <a:p>
            <a:r>
              <a:rPr lang="hu-HU" dirty="0" smtClean="0">
                <a:solidFill>
                  <a:srgbClr val="FFFFFF"/>
                </a:solidFill>
                <a:latin typeface="Arial" charset="0"/>
                <a:ea typeface="Arial" charset="0"/>
                <a:cs typeface="Arial" charset="0"/>
              </a:rPr>
              <a:t>When all writes are blocked, operating systems have a tendancy to stop  </a:t>
            </a:r>
            <a:endParaRPr lang="en-US" dirty="0" smtClean="0">
              <a:solidFill>
                <a:srgbClr val="FFFFFF"/>
              </a:solidFill>
              <a:latin typeface="Arial" charset="0"/>
              <a:ea typeface="Arial" charset="0"/>
              <a:cs typeface="Arial" charset="0"/>
            </a:endParaRPr>
          </a:p>
          <a:p>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2111963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346"/>
            <a:ext cx="8229600" cy="877285"/>
          </a:xfrm>
        </p:spPr>
        <p:txBody>
          <a:bodyPr/>
          <a:lstStyle/>
          <a:p>
            <a:r>
              <a:rPr lang="en-US" dirty="0" smtClean="0">
                <a:solidFill>
                  <a:srgbClr val="FFC000"/>
                </a:solidFill>
                <a:latin typeface="Arial" charset="0"/>
                <a:ea typeface="Arial" charset="0"/>
                <a:cs typeface="Arial" charset="0"/>
              </a:rPr>
              <a:t>File System </a:t>
            </a:r>
            <a:r>
              <a:rPr lang="en-US" dirty="0" smtClean="0">
                <a:solidFill>
                  <a:srgbClr val="FFC000"/>
                </a:solidFill>
                <a:latin typeface="Arial" charset="0"/>
                <a:ea typeface="Arial" charset="0"/>
                <a:cs typeface="Arial" charset="0"/>
              </a:rPr>
              <a:t>Cache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915632"/>
            <a:ext cx="8229600" cy="5730076"/>
          </a:xfrm>
        </p:spPr>
        <p:txBody>
          <a:bodyPr>
            <a:noAutofit/>
          </a:bodyPr>
          <a:lstStyle/>
          <a:p>
            <a:r>
              <a:rPr lang="en-US" sz="1800" dirty="0" err="1" smtClean="0">
                <a:solidFill>
                  <a:srgbClr val="FFFFFF"/>
                </a:solidFill>
                <a:latin typeface="Arial" charset="0"/>
                <a:ea typeface="Arial" charset="0"/>
                <a:cs typeface="Arial" charset="0"/>
              </a:rPr>
              <a:t>Dentry</a:t>
            </a:r>
            <a:r>
              <a:rPr lang="en-US" sz="1800" dirty="0" smtClean="0">
                <a:solidFill>
                  <a:srgbClr val="FFFFFF"/>
                </a:solidFill>
                <a:latin typeface="Arial" charset="0"/>
                <a:ea typeface="Arial" charset="0"/>
                <a:cs typeface="Arial" charset="0"/>
              </a:rPr>
              <a:t> cache remembers mappings from a directory entry to the VFS </a:t>
            </a:r>
            <a:r>
              <a:rPr lang="en-US" sz="1800" dirty="0" err="1" smtClean="0">
                <a:solidFill>
                  <a:srgbClr val="FFFFFF"/>
                </a:solidFill>
                <a:latin typeface="Arial" charset="0"/>
                <a:ea typeface="Arial" charset="0"/>
                <a:cs typeface="Arial" charset="0"/>
              </a:rPr>
              <a:t>inode</a:t>
            </a:r>
            <a:r>
              <a:rPr lang="en-US" sz="1800" dirty="0" smtClean="0">
                <a:solidFill>
                  <a:srgbClr val="FFFFFF"/>
                </a:solidFill>
                <a:latin typeface="Arial" charset="0"/>
                <a:ea typeface="Arial" charset="0"/>
                <a:cs typeface="Arial" charset="0"/>
              </a:rPr>
              <a:t>. This increase path name lookup performance</a:t>
            </a:r>
          </a:p>
          <a:p>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Allows you to get the exact </a:t>
            </a:r>
            <a:r>
              <a:rPr lang="en-US" sz="1800" dirty="0" err="1" smtClean="0">
                <a:solidFill>
                  <a:srgbClr val="FFFFFF"/>
                </a:solidFill>
                <a:latin typeface="Arial" charset="0"/>
                <a:ea typeface="Arial" charset="0"/>
                <a:cs typeface="Arial" charset="0"/>
              </a:rPr>
              <a:t>inode</a:t>
            </a:r>
            <a:r>
              <a:rPr lang="en-US" sz="1800" dirty="0" smtClean="0">
                <a:solidFill>
                  <a:srgbClr val="FFFFFF"/>
                </a:solidFill>
                <a:latin typeface="Arial" charset="0"/>
                <a:ea typeface="Arial" charset="0"/>
                <a:cs typeface="Arial" charset="0"/>
              </a:rPr>
              <a:t>, rather than stepping through directory contents</a:t>
            </a:r>
          </a:p>
          <a:p>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Also performs negative caching, remembering lookups for non existent entries</a:t>
            </a:r>
          </a:p>
          <a:p>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As with other caches, grows dynamically, with data on size exposed by /</a:t>
            </a:r>
            <a:r>
              <a:rPr lang="en-US" sz="1800" dirty="0" err="1" smtClean="0">
                <a:solidFill>
                  <a:srgbClr val="FFFFFF"/>
                </a:solidFill>
                <a:latin typeface="Arial" charset="0"/>
                <a:ea typeface="Arial" charset="0"/>
                <a:cs typeface="Arial" charset="0"/>
              </a:rPr>
              <a:t>proc</a:t>
            </a:r>
            <a:endParaRPr lang="en-US" sz="1800" dirty="0">
              <a:solidFill>
                <a:srgbClr val="FFFFFF"/>
              </a:solidFill>
              <a:latin typeface="Arial" charset="0"/>
              <a:ea typeface="Arial" charset="0"/>
              <a:cs typeface="Arial" charset="0"/>
            </a:endParaRPr>
          </a:p>
          <a:p>
            <a:endParaRPr lang="en-US" sz="1800" dirty="0">
              <a:solidFill>
                <a:srgbClr val="FFFFFF"/>
              </a:solidFill>
              <a:latin typeface="Arial" charset="0"/>
              <a:ea typeface="Arial" charset="0"/>
              <a:cs typeface="Arial" charset="0"/>
            </a:endParaRPr>
          </a:p>
          <a:p>
            <a:r>
              <a:rPr lang="en-US" sz="1800" dirty="0" err="1" smtClean="0">
                <a:solidFill>
                  <a:srgbClr val="FFFFFF"/>
                </a:solidFill>
                <a:latin typeface="Arial" charset="0"/>
                <a:ea typeface="Arial" charset="0"/>
                <a:cs typeface="Arial" charset="0"/>
              </a:rPr>
              <a:t>Inode</a:t>
            </a:r>
            <a:r>
              <a:rPr lang="en-US" sz="1800" dirty="0" smtClean="0">
                <a:solidFill>
                  <a:srgbClr val="FFFFFF"/>
                </a:solidFill>
                <a:latin typeface="Arial" charset="0"/>
                <a:ea typeface="Arial" charset="0"/>
                <a:cs typeface="Arial" charset="0"/>
              </a:rPr>
              <a:t> cache contains VFS </a:t>
            </a:r>
            <a:r>
              <a:rPr lang="en-US" sz="1800" dirty="0" err="1" smtClean="0">
                <a:solidFill>
                  <a:srgbClr val="FFFFFF"/>
                </a:solidFill>
                <a:latin typeface="Arial" charset="0"/>
                <a:ea typeface="Arial" charset="0"/>
                <a:cs typeface="Arial" charset="0"/>
              </a:rPr>
              <a:t>inodes</a:t>
            </a:r>
            <a:r>
              <a:rPr lang="en-US" sz="1800" dirty="0" smtClean="0">
                <a:solidFill>
                  <a:srgbClr val="FFFFFF"/>
                </a:solidFill>
                <a:latin typeface="Arial" charset="0"/>
                <a:ea typeface="Arial" charset="0"/>
                <a:cs typeface="Arial" charset="0"/>
              </a:rPr>
              <a:t>, with the properties of file system objects, such as described by stat()</a:t>
            </a:r>
          </a:p>
          <a:p>
            <a:pPr lvl="1"/>
            <a:r>
              <a:rPr lang="en-US" sz="1800" dirty="0" smtClean="0">
                <a:solidFill>
                  <a:srgbClr val="FFFFFF"/>
                </a:solidFill>
                <a:latin typeface="Arial" charset="0"/>
                <a:ea typeface="Arial" charset="0"/>
                <a:cs typeface="Arial" charset="0"/>
              </a:rPr>
              <a:t>VFS = Virtual File System, abstraction that allows OS to interact uniformly with different actual file systems</a:t>
            </a:r>
          </a:p>
          <a:p>
            <a:pPr lvl="1"/>
            <a:endParaRPr lang="en-US" sz="1800" dirty="0" smtClean="0">
              <a:solidFill>
                <a:srgbClr val="FFFFFF"/>
              </a:solidFill>
              <a:latin typeface="Arial" charset="0"/>
              <a:ea typeface="Arial" charset="0"/>
              <a:cs typeface="Arial" charset="0"/>
            </a:endParaRPr>
          </a:p>
          <a:p>
            <a:r>
              <a:rPr lang="en-US" sz="1800" dirty="0" err="1" smtClean="0">
                <a:solidFill>
                  <a:srgbClr val="FFFFFF"/>
                </a:solidFill>
                <a:latin typeface="Arial" charset="0"/>
                <a:ea typeface="Arial" charset="0"/>
                <a:cs typeface="Arial" charset="0"/>
              </a:rPr>
              <a:t>Inode</a:t>
            </a:r>
            <a:r>
              <a:rPr lang="en-US" sz="1800" dirty="0" smtClean="0">
                <a:solidFill>
                  <a:srgbClr val="FFFFFF"/>
                </a:solidFill>
                <a:latin typeface="Arial" charset="0"/>
                <a:ea typeface="Arial" charset="0"/>
                <a:cs typeface="Arial" charset="0"/>
              </a:rPr>
              <a:t> cache will always include at the very least the </a:t>
            </a:r>
            <a:r>
              <a:rPr lang="en-US" sz="1800" dirty="0" err="1" smtClean="0">
                <a:solidFill>
                  <a:srgbClr val="FFFFFF"/>
                </a:solidFill>
                <a:latin typeface="Arial" charset="0"/>
                <a:ea typeface="Arial" charset="0"/>
                <a:cs typeface="Arial" charset="0"/>
              </a:rPr>
              <a:t>inodes</a:t>
            </a:r>
            <a:r>
              <a:rPr lang="en-US" sz="1800" dirty="0" smtClean="0">
                <a:solidFill>
                  <a:srgbClr val="FFFFFF"/>
                </a:solidFill>
                <a:latin typeface="Arial" charset="0"/>
                <a:ea typeface="Arial" charset="0"/>
                <a:cs typeface="Arial" charset="0"/>
              </a:rPr>
              <a:t> mapped by the </a:t>
            </a:r>
            <a:r>
              <a:rPr lang="en-US" sz="1800" dirty="0" err="1" smtClean="0">
                <a:solidFill>
                  <a:srgbClr val="FFFFFF"/>
                </a:solidFill>
                <a:latin typeface="Arial" charset="0"/>
                <a:ea typeface="Arial" charset="0"/>
                <a:cs typeface="Arial" charset="0"/>
              </a:rPr>
              <a:t>dentry</a:t>
            </a:r>
            <a:r>
              <a:rPr lang="en-US" sz="1800" dirty="0" smtClean="0">
                <a:solidFill>
                  <a:srgbClr val="FFFFFF"/>
                </a:solidFill>
                <a:latin typeface="Arial" charset="0"/>
                <a:ea typeface="Arial" charset="0"/>
                <a:cs typeface="Arial" charset="0"/>
              </a:rPr>
              <a:t> cache</a:t>
            </a:r>
          </a:p>
          <a:p>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Size shrinks under memory pressure, size details once again exposed by /</a:t>
            </a:r>
            <a:r>
              <a:rPr lang="en-US" sz="1800" dirty="0" err="1" smtClean="0">
                <a:solidFill>
                  <a:srgbClr val="FFFFFF"/>
                </a:solidFill>
                <a:latin typeface="Arial" charset="0"/>
                <a:ea typeface="Arial" charset="0"/>
                <a:cs typeface="Arial" charset="0"/>
              </a:rPr>
              <a:t>proc</a:t>
            </a:r>
            <a:endParaRPr lang="en-US" sz="18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611866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OOM </a:t>
            </a:r>
            <a:r>
              <a:rPr lang="en-US" dirty="0" smtClean="0">
                <a:solidFill>
                  <a:srgbClr val="FFC000"/>
                </a:solidFill>
                <a:latin typeface="Arial" charset="0"/>
                <a:ea typeface="Arial" charset="0"/>
                <a:cs typeface="Arial" charset="0"/>
              </a:rPr>
              <a:t>Killer:</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55000" lnSpcReduction="20000"/>
          </a:bodyPr>
          <a:lstStyle/>
          <a:p>
            <a:r>
              <a:rPr lang="en-US" dirty="0" smtClean="0">
                <a:solidFill>
                  <a:srgbClr val="FFFFFF"/>
                </a:solidFill>
                <a:latin typeface="Arial" charset="0"/>
                <a:ea typeface="Arial" charset="0"/>
                <a:cs typeface="Arial" charset="0"/>
              </a:rPr>
              <a:t>As we’ve discussed, the system has quite a few methods to manage memory – paging, shrinking caches, removing things from caches, and so </a:t>
            </a:r>
            <a:r>
              <a:rPr lang="en-US" dirty="0" smtClean="0">
                <a:solidFill>
                  <a:srgbClr val="FFFFFF"/>
                </a:solidFill>
                <a:latin typeface="Arial" charset="0"/>
                <a:ea typeface="Arial" charset="0"/>
                <a:cs typeface="Arial" charset="0"/>
              </a:rPr>
              <a:t>on</a:t>
            </a:r>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Sometimes this isn’t enough – enter OOM </a:t>
            </a:r>
            <a:r>
              <a:rPr lang="en-US" dirty="0" smtClean="0">
                <a:solidFill>
                  <a:srgbClr val="FFFFFF"/>
                </a:solidFill>
                <a:latin typeface="Arial" charset="0"/>
                <a:ea typeface="Arial" charset="0"/>
                <a:cs typeface="Arial" charset="0"/>
              </a:rPr>
              <a:t>Killer</a:t>
            </a:r>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OOM Killer will sacrifice processes to keep the system online – this also kills any processes that share the </a:t>
            </a:r>
            <a:r>
              <a:rPr lang="en-US" dirty="0" err="1" smtClean="0">
                <a:solidFill>
                  <a:srgbClr val="FFFFFF"/>
                </a:solidFill>
                <a:latin typeface="Arial" charset="0"/>
                <a:ea typeface="Arial" charset="0"/>
                <a:cs typeface="Arial" charset="0"/>
              </a:rPr>
              <a:t>mm_struct</a:t>
            </a:r>
            <a:r>
              <a:rPr lang="en-US" dirty="0" smtClean="0">
                <a:solidFill>
                  <a:srgbClr val="FFFFFF"/>
                </a:solidFill>
                <a:latin typeface="Arial" charset="0"/>
                <a:ea typeface="Arial" charset="0"/>
                <a:cs typeface="Arial" charset="0"/>
              </a:rPr>
              <a:t> as the selected process</a:t>
            </a:r>
          </a:p>
          <a:p>
            <a:r>
              <a:rPr lang="en-US" dirty="0" smtClean="0">
                <a:solidFill>
                  <a:srgbClr val="FFFFFF"/>
                </a:solidFill>
                <a:latin typeface="Arial" charset="0"/>
                <a:ea typeface="Arial" charset="0"/>
                <a:cs typeface="Arial" charset="0"/>
              </a:rPr>
              <a:t>Can make things immune by adjusting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/&lt;</a:t>
            </a:r>
            <a:r>
              <a:rPr lang="en-US" dirty="0" err="1" smtClean="0">
                <a:solidFill>
                  <a:srgbClr val="FFFFFF"/>
                </a:solidFill>
                <a:latin typeface="Arial" charset="0"/>
                <a:ea typeface="Arial" charset="0"/>
                <a:cs typeface="Arial" charset="0"/>
              </a:rPr>
              <a:t>pid</a:t>
            </a:r>
            <a:r>
              <a:rPr lang="en-US" dirty="0" smtClean="0">
                <a:solidFill>
                  <a:srgbClr val="FFFFFF"/>
                </a:solidFill>
                <a:latin typeface="Arial" charset="0"/>
                <a:ea typeface="Arial" charset="0"/>
                <a:cs typeface="Arial" charset="0"/>
              </a:rPr>
              <a:t>&gt;/</a:t>
            </a:r>
            <a:r>
              <a:rPr lang="en-US" dirty="0" err="1" smtClean="0">
                <a:solidFill>
                  <a:srgbClr val="FFFFFF"/>
                </a:solidFill>
                <a:latin typeface="Arial" charset="0"/>
                <a:ea typeface="Arial" charset="0"/>
                <a:cs typeface="Arial" charset="0"/>
              </a:rPr>
              <a:t>oom_score_adj</a:t>
            </a:r>
            <a:r>
              <a:rPr lang="en-US" dirty="0" smtClean="0">
                <a:solidFill>
                  <a:srgbClr val="FFFFFF"/>
                </a:solidFill>
                <a:latin typeface="Arial" charset="0"/>
                <a:ea typeface="Arial" charset="0"/>
                <a:cs typeface="Arial" charset="0"/>
              </a:rPr>
              <a:t> to -1000 (+1000 puts a target on the processes’ head)</a:t>
            </a:r>
          </a:p>
          <a:p>
            <a:r>
              <a:rPr lang="en-US" dirty="0" smtClean="0">
                <a:solidFill>
                  <a:srgbClr val="FFFFFF"/>
                </a:solidFill>
                <a:latin typeface="Arial" charset="0"/>
                <a:ea typeface="Arial" charset="0"/>
                <a:cs typeface="Arial" charset="0"/>
              </a:rPr>
              <a:t>Process with the highest OOM score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/&lt;</a:t>
            </a:r>
            <a:r>
              <a:rPr lang="en-US" dirty="0" err="1" smtClean="0">
                <a:solidFill>
                  <a:srgbClr val="FFFFFF"/>
                </a:solidFill>
                <a:latin typeface="Arial" charset="0"/>
                <a:ea typeface="Arial" charset="0"/>
                <a:cs typeface="Arial" charset="0"/>
              </a:rPr>
              <a:t>pid</a:t>
            </a:r>
            <a:r>
              <a:rPr lang="en-US" dirty="0" smtClean="0">
                <a:solidFill>
                  <a:srgbClr val="FFFFFF"/>
                </a:solidFill>
                <a:latin typeface="Arial" charset="0"/>
                <a:ea typeface="Arial" charset="0"/>
                <a:cs typeface="Arial" charset="0"/>
              </a:rPr>
              <a:t>&gt;/</a:t>
            </a:r>
            <a:r>
              <a:rPr lang="en-US" dirty="0" err="1" smtClean="0">
                <a:solidFill>
                  <a:srgbClr val="FFFFFF"/>
                </a:solidFill>
                <a:latin typeface="Arial" charset="0"/>
                <a:ea typeface="Arial" charset="0"/>
                <a:cs typeface="Arial" charset="0"/>
              </a:rPr>
              <a:t>oom_score</a:t>
            </a:r>
            <a:r>
              <a:rPr lang="en-US" dirty="0" smtClean="0">
                <a:solidFill>
                  <a:srgbClr val="FFFFFF"/>
                </a:solidFill>
                <a:latin typeface="Arial" charset="0"/>
                <a:ea typeface="Arial" charset="0"/>
                <a:cs typeface="Arial" charset="0"/>
              </a:rPr>
              <a:t>) is sacrificed</a:t>
            </a:r>
          </a:p>
          <a:p>
            <a:r>
              <a:rPr lang="en-US" dirty="0" smtClean="0">
                <a:solidFill>
                  <a:srgbClr val="FFFFFF"/>
                </a:solidFill>
                <a:latin typeface="Arial" charset="0"/>
                <a:ea typeface="Arial" charset="0"/>
                <a:cs typeface="Arial" charset="0"/>
              </a:rPr>
              <a:t>OOM score calculation is basically ‘How much of the available memory to the process is actually in use?’ – 100% would result in a score of 1000</a:t>
            </a:r>
          </a:p>
          <a:p>
            <a:r>
              <a:rPr lang="en-US" dirty="0" smtClean="0">
                <a:solidFill>
                  <a:srgbClr val="FFFFFF"/>
                </a:solidFill>
                <a:latin typeface="Arial" charset="0"/>
                <a:ea typeface="Arial" charset="0"/>
                <a:cs typeface="Arial" charset="0"/>
              </a:rPr>
              <a:t>Root owned processes get a slight handicap – 30 is subtracted from the OOM score</a:t>
            </a:r>
          </a:p>
          <a:p>
            <a:r>
              <a:rPr lang="en-US" dirty="0" smtClean="0">
                <a:solidFill>
                  <a:srgbClr val="FFFFFF"/>
                </a:solidFill>
                <a:latin typeface="Arial" charset="0"/>
                <a:ea typeface="Arial" charset="0"/>
                <a:cs typeface="Arial" charset="0"/>
              </a:rPr>
              <a:t>Only triggers for low order allocations, e.g. 2^3 or less</a:t>
            </a:r>
          </a:p>
          <a:p>
            <a:pPr lvl="1"/>
            <a:r>
              <a:rPr lang="en-US" sz="2900" dirty="0" smtClean="0">
                <a:solidFill>
                  <a:srgbClr val="FFFFFF"/>
                </a:solidFill>
                <a:latin typeface="Arial" charset="0"/>
                <a:ea typeface="Arial" charset="0"/>
                <a:cs typeface="Arial" charset="0"/>
              </a:rPr>
              <a:t>Pages are allocated in powers of 2 – so a 3</a:t>
            </a:r>
            <a:r>
              <a:rPr lang="en-US" sz="2900" baseline="30000" dirty="0" smtClean="0">
                <a:solidFill>
                  <a:srgbClr val="FFFFFF"/>
                </a:solidFill>
                <a:latin typeface="Arial" charset="0"/>
                <a:ea typeface="Arial" charset="0"/>
                <a:cs typeface="Arial" charset="0"/>
              </a:rPr>
              <a:t>rd</a:t>
            </a:r>
            <a:r>
              <a:rPr lang="en-US" sz="2900" dirty="0" smtClean="0">
                <a:solidFill>
                  <a:srgbClr val="FFFFFF"/>
                </a:solidFill>
                <a:latin typeface="Arial" charset="0"/>
                <a:ea typeface="Arial" charset="0"/>
                <a:cs typeface="Arial" charset="0"/>
              </a:rPr>
              <a:t> order allocation would be 2^3 (8) pages, with the total size being determined by your page size </a:t>
            </a:r>
            <a:endParaRPr lang="en-US" sz="29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747108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OOM </a:t>
            </a:r>
            <a:r>
              <a:rPr lang="en-US" dirty="0" smtClean="0">
                <a:solidFill>
                  <a:srgbClr val="FFC000"/>
                </a:solidFill>
                <a:latin typeface="Arial" charset="0"/>
                <a:ea typeface="Arial" charset="0"/>
                <a:cs typeface="Arial" charset="0"/>
              </a:rPr>
              <a:t>Killer:</a:t>
            </a:r>
            <a:endParaRPr lang="en-US" dirty="0">
              <a:solidFill>
                <a:srgbClr val="FFC000"/>
              </a:solidFill>
              <a:latin typeface="Arial" charset="0"/>
              <a:ea typeface="Arial" charset="0"/>
              <a:cs typeface="Arial" charset="0"/>
            </a:endParaRPr>
          </a:p>
        </p:txBody>
      </p:sp>
      <p:pic>
        <p:nvPicPr>
          <p:cNvPr id="4" name="Content Placeholder 3"/>
          <p:cNvPicPr>
            <a:picLocks noGrp="1" noChangeAspect="1"/>
          </p:cNvPicPr>
          <p:nvPr>
            <p:ph idx="1"/>
          </p:nvPr>
        </p:nvPicPr>
        <p:blipFill>
          <a:blip r:embed="rId2"/>
          <a:srcRect t="11226" b="11226"/>
          <a:stretch>
            <a:fillRect/>
          </a:stretch>
        </p:blipFill>
        <p:spPr/>
      </p:pic>
    </p:spTree>
    <p:extLst>
      <p:ext uri="{BB962C8B-B14F-4D97-AF65-F5344CB8AC3E}">
        <p14:creationId xmlns:p14="http://schemas.microsoft.com/office/powerpoint/2010/main" val="130165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OOM </a:t>
            </a:r>
            <a:r>
              <a:rPr lang="en-US" dirty="0" smtClean="0">
                <a:solidFill>
                  <a:srgbClr val="FFC000"/>
                </a:solidFill>
                <a:latin typeface="Arial" charset="0"/>
                <a:ea typeface="Arial" charset="0"/>
                <a:cs typeface="Arial" charset="0"/>
              </a:rPr>
              <a:t>Killer</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62500" lnSpcReduction="20000"/>
          </a:bodyPr>
          <a:lstStyle/>
          <a:p>
            <a:r>
              <a:rPr lang="en-US" dirty="0" smtClean="0">
                <a:solidFill>
                  <a:srgbClr val="FFFFFF"/>
                </a:solidFill>
                <a:latin typeface="Arial" charset="0"/>
                <a:ea typeface="Arial" charset="0"/>
                <a:cs typeface="Arial" charset="0"/>
              </a:rPr>
              <a:t>What causes this? Most often, the system really is out of memory. If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a:t>
            </a:r>
            <a:r>
              <a:rPr lang="en-US" dirty="0" err="1" smtClean="0">
                <a:solidFill>
                  <a:srgbClr val="FFFFFF"/>
                </a:solidFill>
                <a:latin typeface="Arial" charset="0"/>
                <a:ea typeface="Arial" charset="0"/>
                <a:cs typeface="Arial" charset="0"/>
              </a:rPr>
              <a:t>meminfo</a:t>
            </a:r>
            <a:r>
              <a:rPr lang="en-US" dirty="0" smtClean="0">
                <a:solidFill>
                  <a:srgbClr val="FFFFFF"/>
                </a:solidFill>
                <a:latin typeface="Arial" charset="0"/>
                <a:ea typeface="Arial" charset="0"/>
                <a:cs typeface="Arial" charset="0"/>
              </a:rPr>
              <a:t> is showing </a:t>
            </a:r>
            <a:r>
              <a:rPr lang="en-US" dirty="0" err="1" smtClean="0">
                <a:solidFill>
                  <a:srgbClr val="FFFFFF"/>
                </a:solidFill>
                <a:latin typeface="Arial" charset="0"/>
                <a:ea typeface="Arial" charset="0"/>
                <a:cs typeface="Arial" charset="0"/>
              </a:rPr>
              <a:t>SwapFree</a:t>
            </a:r>
            <a:r>
              <a:rPr lang="en-US" dirty="0" smtClean="0">
                <a:solidFill>
                  <a:srgbClr val="FFFFFF"/>
                </a:solidFill>
                <a:latin typeface="Arial" charset="0"/>
                <a:ea typeface="Arial" charset="0"/>
                <a:cs typeface="Arial" charset="0"/>
              </a:rPr>
              <a:t> and </a:t>
            </a:r>
            <a:r>
              <a:rPr lang="en-US" dirty="0" err="1" smtClean="0">
                <a:solidFill>
                  <a:srgbClr val="FFFFFF"/>
                </a:solidFill>
                <a:latin typeface="Arial" charset="0"/>
                <a:ea typeface="Arial" charset="0"/>
                <a:cs typeface="Arial" charset="0"/>
              </a:rPr>
              <a:t>MemFree</a:t>
            </a:r>
            <a:r>
              <a:rPr lang="en-US" dirty="0" smtClean="0">
                <a:solidFill>
                  <a:srgbClr val="FFFFFF"/>
                </a:solidFill>
                <a:latin typeface="Arial" charset="0"/>
                <a:ea typeface="Arial" charset="0"/>
                <a:cs typeface="Arial" charset="0"/>
              </a:rPr>
              <a:t> to be ~1% or lower, this is likely the case</a:t>
            </a:r>
          </a:p>
          <a:p>
            <a:r>
              <a:rPr lang="en-US" dirty="0" smtClean="0">
                <a:solidFill>
                  <a:srgbClr val="FFFFFF"/>
                </a:solidFill>
                <a:latin typeface="Arial" charset="0"/>
                <a:ea typeface="Arial" charset="0"/>
                <a:cs typeface="Arial" charset="0"/>
              </a:rPr>
              <a:t>(Much!) More rarely, kernel data structure or memory leak can be the culprit – check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a:t>
            </a:r>
            <a:r>
              <a:rPr lang="en-US" dirty="0" err="1" smtClean="0">
                <a:solidFill>
                  <a:srgbClr val="FFFFFF"/>
                </a:solidFill>
                <a:latin typeface="Arial" charset="0"/>
                <a:ea typeface="Arial" charset="0"/>
                <a:cs typeface="Arial" charset="0"/>
              </a:rPr>
              <a:t>meminfo</a:t>
            </a:r>
            <a:r>
              <a:rPr lang="en-US" dirty="0" smtClean="0">
                <a:solidFill>
                  <a:srgbClr val="FFFFFF"/>
                </a:solidFill>
                <a:latin typeface="Arial" charset="0"/>
                <a:ea typeface="Arial" charset="0"/>
                <a:cs typeface="Arial" charset="0"/>
              </a:rPr>
              <a:t> for </a:t>
            </a:r>
            <a:r>
              <a:rPr lang="en-US" dirty="0" err="1" smtClean="0">
                <a:solidFill>
                  <a:srgbClr val="FFFFFF"/>
                </a:solidFill>
                <a:latin typeface="Arial" charset="0"/>
                <a:ea typeface="Arial" charset="0"/>
                <a:cs typeface="Arial" charset="0"/>
              </a:rPr>
              <a:t>SwapFree</a:t>
            </a:r>
            <a:r>
              <a:rPr lang="en-US" dirty="0" smtClean="0">
                <a:solidFill>
                  <a:srgbClr val="FFFFFF"/>
                </a:solidFill>
                <a:latin typeface="Arial" charset="0"/>
                <a:ea typeface="Arial" charset="0"/>
                <a:cs typeface="Arial" charset="0"/>
              </a:rPr>
              <a:t> and </a:t>
            </a:r>
            <a:r>
              <a:rPr lang="en-US" dirty="0" err="1" smtClean="0">
                <a:solidFill>
                  <a:srgbClr val="FFFFFF"/>
                </a:solidFill>
                <a:latin typeface="Arial" charset="0"/>
                <a:ea typeface="Arial" charset="0"/>
                <a:cs typeface="Arial" charset="0"/>
              </a:rPr>
              <a:t>MemFree</a:t>
            </a:r>
            <a:r>
              <a:rPr lang="en-US" dirty="0" smtClean="0">
                <a:solidFill>
                  <a:srgbClr val="FFFFFF"/>
                </a:solidFill>
                <a:latin typeface="Arial" charset="0"/>
                <a:ea typeface="Arial" charset="0"/>
                <a:cs typeface="Arial" charset="0"/>
              </a:rPr>
              <a:t>, and then /</a:t>
            </a:r>
            <a:r>
              <a:rPr lang="en-US" dirty="0" err="1" smtClean="0">
                <a:solidFill>
                  <a:srgbClr val="FFFFFF"/>
                </a:solidFill>
                <a:latin typeface="Arial" charset="0"/>
                <a:ea typeface="Arial" charset="0"/>
                <a:cs typeface="Arial" charset="0"/>
              </a:rPr>
              <a:t>proc</a:t>
            </a:r>
            <a:r>
              <a:rPr lang="en-US" dirty="0" smtClean="0">
                <a:solidFill>
                  <a:srgbClr val="FFFFFF"/>
                </a:solidFill>
                <a:latin typeface="Arial" charset="0"/>
                <a:ea typeface="Arial" charset="0"/>
                <a:cs typeface="Arial" charset="0"/>
              </a:rPr>
              <a:t>/</a:t>
            </a:r>
            <a:r>
              <a:rPr lang="en-US" dirty="0" err="1" smtClean="0">
                <a:solidFill>
                  <a:srgbClr val="FFFFFF"/>
                </a:solidFill>
                <a:latin typeface="Arial" charset="0"/>
                <a:ea typeface="Arial" charset="0"/>
                <a:cs typeface="Arial" charset="0"/>
              </a:rPr>
              <a:t>slabinfo</a:t>
            </a:r>
            <a:r>
              <a:rPr lang="en-US" dirty="0" smtClean="0">
                <a:solidFill>
                  <a:srgbClr val="FFFFFF"/>
                </a:solidFill>
                <a:latin typeface="Arial" charset="0"/>
                <a:ea typeface="Arial" charset="0"/>
                <a:cs typeface="Arial" charset="0"/>
              </a:rPr>
              <a:t> – telltale signs can be </a:t>
            </a:r>
            <a:r>
              <a:rPr lang="en-US" dirty="0" err="1" smtClean="0">
                <a:solidFill>
                  <a:srgbClr val="FFFFFF"/>
                </a:solidFill>
                <a:latin typeface="Arial" charset="0"/>
                <a:ea typeface="Arial" charset="0"/>
                <a:cs typeface="Arial" charset="0"/>
              </a:rPr>
              <a:t>task_struct</a:t>
            </a:r>
            <a:r>
              <a:rPr lang="en-US" dirty="0" smtClean="0">
                <a:solidFill>
                  <a:srgbClr val="FFFFFF"/>
                </a:solidFill>
                <a:latin typeface="Arial" charset="0"/>
                <a:ea typeface="Arial" charset="0"/>
                <a:cs typeface="Arial" charset="0"/>
              </a:rPr>
              <a:t> objects being high could indicate the system forking so many processes it ran out of kernel memory. You can also see the object utilizing most of the memory</a:t>
            </a:r>
          </a:p>
          <a:p>
            <a:r>
              <a:rPr lang="en-US" dirty="0" err="1" smtClean="0">
                <a:solidFill>
                  <a:srgbClr val="FFFFFF"/>
                </a:solidFill>
                <a:latin typeface="Arial" charset="0"/>
                <a:ea typeface="Arial" charset="0"/>
                <a:cs typeface="Arial" charset="0"/>
              </a:rPr>
              <a:t>SwapFree</a:t>
            </a:r>
            <a:r>
              <a:rPr lang="en-US" dirty="0" smtClean="0">
                <a:solidFill>
                  <a:srgbClr val="FFFFFF"/>
                </a:solidFill>
                <a:latin typeface="Arial" charset="0"/>
                <a:ea typeface="Arial" charset="0"/>
                <a:cs typeface="Arial" charset="0"/>
              </a:rPr>
              <a:t> can be misleading when a program uses </a:t>
            </a:r>
            <a:r>
              <a:rPr lang="en-US" dirty="0" err="1" smtClean="0">
                <a:solidFill>
                  <a:srgbClr val="FFFFFF"/>
                </a:solidFill>
                <a:latin typeface="Arial" charset="0"/>
                <a:ea typeface="Arial" charset="0"/>
                <a:cs typeface="Arial" charset="0"/>
              </a:rPr>
              <a:t>mlock</a:t>
            </a:r>
            <a:r>
              <a:rPr lang="en-US" dirty="0" smtClean="0">
                <a:solidFill>
                  <a:srgbClr val="FFFFFF"/>
                </a:solidFill>
                <a:latin typeface="Arial" charset="0"/>
                <a:ea typeface="Arial" charset="0"/>
                <a:cs typeface="Arial" charset="0"/>
              </a:rPr>
              <a:t>() or </a:t>
            </a:r>
            <a:r>
              <a:rPr lang="en-US" dirty="0" err="1" smtClean="0">
                <a:solidFill>
                  <a:srgbClr val="FFFFFF"/>
                </a:solidFill>
                <a:latin typeface="Arial" charset="0"/>
                <a:ea typeface="Arial" charset="0"/>
                <a:cs typeface="Arial" charset="0"/>
              </a:rPr>
              <a:t>HugeTLB</a:t>
            </a:r>
            <a:r>
              <a:rPr lang="en-US" dirty="0" smtClean="0">
                <a:solidFill>
                  <a:srgbClr val="FFFFFF"/>
                </a:solidFill>
                <a:latin typeface="Arial" charset="0"/>
                <a:ea typeface="Arial" charset="0"/>
                <a:cs typeface="Arial" charset="0"/>
              </a:rPr>
              <a:t> – it cannot be swapped if these are in use</a:t>
            </a:r>
          </a:p>
          <a:p>
            <a:r>
              <a:rPr lang="en-US" dirty="0" err="1" smtClean="0">
                <a:solidFill>
                  <a:srgbClr val="FFFFFF"/>
                </a:solidFill>
                <a:latin typeface="Arial" charset="0"/>
                <a:ea typeface="Arial" charset="0"/>
                <a:cs typeface="Arial" charset="0"/>
              </a:rPr>
              <a:t>SwapFree</a:t>
            </a:r>
            <a:r>
              <a:rPr lang="en-US" dirty="0" smtClean="0">
                <a:solidFill>
                  <a:srgbClr val="FFFFFF"/>
                </a:solidFill>
                <a:latin typeface="Arial" charset="0"/>
                <a:ea typeface="Arial" charset="0"/>
                <a:cs typeface="Arial" charset="0"/>
              </a:rPr>
              <a:t> will not be relevant on most instances with default setups – very few have swap enabled</a:t>
            </a:r>
          </a:p>
          <a:p>
            <a:r>
              <a:rPr lang="en-US" dirty="0" smtClean="0">
                <a:solidFill>
                  <a:srgbClr val="FFFFFF"/>
                </a:solidFill>
                <a:latin typeface="Arial" charset="0"/>
                <a:ea typeface="Arial" charset="0"/>
                <a:cs typeface="Arial" charset="0"/>
              </a:rPr>
              <a:t>Again, most cases are the system actually running out of memory. Tracking process memory usage and finding the offender is important (more on tools later)</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552147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Segmentation Fault (</a:t>
            </a:r>
            <a:r>
              <a:rPr lang="en-US" dirty="0" err="1" smtClean="0">
                <a:solidFill>
                  <a:srgbClr val="FFC000"/>
                </a:solidFill>
                <a:latin typeface="Arial" charset="0"/>
                <a:ea typeface="Arial" charset="0"/>
                <a:cs typeface="Arial" charset="0"/>
              </a:rPr>
              <a:t>segfault</a:t>
            </a:r>
            <a:r>
              <a:rPr lang="en-US" dirty="0" smtClean="0">
                <a:solidFill>
                  <a:srgbClr val="FFC000"/>
                </a:solidFill>
                <a:latin typeface="Arial" charset="0"/>
                <a:ea typeface="Arial" charset="0"/>
                <a:cs typeface="Arial" charset="0"/>
              </a:rPr>
              <a:t>)</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0000" lnSpcReduction="20000"/>
          </a:bodyPr>
          <a:lstStyle/>
          <a:p>
            <a:r>
              <a:rPr lang="en-US" dirty="0" err="1" smtClean="0">
                <a:solidFill>
                  <a:srgbClr val="FFFFFF"/>
                </a:solidFill>
                <a:latin typeface="Arial" charset="0"/>
                <a:ea typeface="Arial" charset="0"/>
                <a:cs typeface="Arial" charset="0"/>
              </a:rPr>
              <a:t>Segfaults</a:t>
            </a:r>
            <a:r>
              <a:rPr lang="en-US" dirty="0" smtClean="0">
                <a:solidFill>
                  <a:srgbClr val="FFFFFF"/>
                </a:solidFill>
                <a:latin typeface="Arial" charset="0"/>
                <a:ea typeface="Arial" charset="0"/>
                <a:cs typeface="Arial" charset="0"/>
              </a:rPr>
              <a:t> </a:t>
            </a:r>
            <a:r>
              <a:rPr lang="en-US" dirty="0">
                <a:solidFill>
                  <a:srgbClr val="FFFFFF"/>
                </a:solidFill>
                <a:latin typeface="Arial" charset="0"/>
                <a:ea typeface="Arial" charset="0"/>
                <a:cs typeface="Arial" charset="0"/>
              </a:rPr>
              <a:t>are access violations. Hardware with memory protection will notify the OS that a memory access violation has occurred. This might be caused by trying to read a part of memory that the application is not allowed to access, or trying to use a section of memory in a way that is not allowed, such as trying to write to read-only </a:t>
            </a:r>
            <a:r>
              <a:rPr lang="en-US" dirty="0" smtClean="0">
                <a:solidFill>
                  <a:srgbClr val="FFFFFF"/>
                </a:solidFill>
                <a:latin typeface="Arial" charset="0"/>
                <a:ea typeface="Arial" charset="0"/>
                <a:cs typeface="Arial" charset="0"/>
              </a:rPr>
              <a:t>memory</a:t>
            </a:r>
          </a:p>
          <a:p>
            <a:r>
              <a:rPr lang="en-US" dirty="0" smtClean="0">
                <a:solidFill>
                  <a:srgbClr val="FFFFFF"/>
                </a:solidFill>
                <a:latin typeface="Arial" charset="0"/>
                <a:ea typeface="Arial" charset="0"/>
                <a:cs typeface="Arial" charset="0"/>
              </a:rPr>
              <a:t>Ultimately caused by software errors, most often seen in C programs where pointers reference a portion of virtual memory they are not allowed to access</a:t>
            </a:r>
          </a:p>
          <a:p>
            <a:r>
              <a:rPr lang="en-US" dirty="0" smtClean="0">
                <a:solidFill>
                  <a:srgbClr val="FFFFFF"/>
                </a:solidFill>
                <a:latin typeface="Arial" charset="0"/>
                <a:ea typeface="Arial" charset="0"/>
                <a:cs typeface="Arial" charset="0"/>
              </a:rPr>
              <a:t>Some programs have exception handling built in for </a:t>
            </a:r>
            <a:r>
              <a:rPr lang="en-US" dirty="0" err="1" smtClean="0">
                <a:solidFill>
                  <a:srgbClr val="FFFFFF"/>
                </a:solidFill>
                <a:latin typeface="Arial" charset="0"/>
                <a:ea typeface="Arial" charset="0"/>
                <a:cs typeface="Arial" charset="0"/>
              </a:rPr>
              <a:t>segfaults</a:t>
            </a:r>
            <a:r>
              <a:rPr lang="en-US" dirty="0" smtClean="0">
                <a:solidFill>
                  <a:srgbClr val="FFFFFF"/>
                </a:solidFill>
                <a:latin typeface="Arial" charset="0"/>
                <a:ea typeface="Arial" charset="0"/>
                <a:cs typeface="Arial" charset="0"/>
              </a:rPr>
              <a:t>, but more frequently do not, and a </a:t>
            </a:r>
            <a:r>
              <a:rPr lang="en-US" dirty="0" err="1" smtClean="0">
                <a:solidFill>
                  <a:srgbClr val="FFFFFF"/>
                </a:solidFill>
                <a:latin typeface="Arial" charset="0"/>
                <a:ea typeface="Arial" charset="0"/>
                <a:cs typeface="Arial" charset="0"/>
              </a:rPr>
              <a:t>segfault</a:t>
            </a:r>
            <a:r>
              <a:rPr lang="en-US" dirty="0" smtClean="0">
                <a:solidFill>
                  <a:srgbClr val="FFFFFF"/>
                </a:solidFill>
                <a:latin typeface="Arial" charset="0"/>
                <a:ea typeface="Arial" charset="0"/>
                <a:cs typeface="Arial" charset="0"/>
              </a:rPr>
              <a:t> will result in the process crashing and potentially generating a core dump</a:t>
            </a:r>
          </a:p>
          <a:p>
            <a:pPr lvl="1"/>
            <a:r>
              <a:rPr lang="en-US" sz="2100" dirty="0">
                <a:solidFill>
                  <a:srgbClr val="FFFFFF"/>
                </a:solidFill>
                <a:latin typeface="Arial" charset="0"/>
                <a:ea typeface="Arial" charset="0"/>
                <a:cs typeface="Arial" charset="0"/>
              </a:rPr>
              <a:t>Core </a:t>
            </a:r>
            <a:r>
              <a:rPr lang="en-US" sz="2100" dirty="0" smtClean="0">
                <a:solidFill>
                  <a:srgbClr val="FFFFFF"/>
                </a:solidFill>
                <a:latin typeface="Arial" charset="0"/>
                <a:ea typeface="Arial" charset="0"/>
                <a:cs typeface="Arial" charset="0"/>
              </a:rPr>
              <a:t>dumps are </a:t>
            </a:r>
            <a:r>
              <a:rPr lang="en-US" sz="2100" dirty="0">
                <a:solidFill>
                  <a:srgbClr val="FFFFFF"/>
                </a:solidFill>
                <a:latin typeface="Arial" charset="0"/>
                <a:ea typeface="Arial" charset="0"/>
                <a:cs typeface="Arial" charset="0"/>
              </a:rPr>
              <a:t>files containing a process's memory address space at a specific time - in this case, the time of the crash. In practice, you often see other pieces of the program state also dumped, such as processor registers, which often include the program counter and stack pointer, general memory management information, and other processor and operating system flags.</a:t>
            </a:r>
          </a:p>
        </p:txBody>
      </p:sp>
    </p:spTree>
    <p:extLst>
      <p:ext uri="{BB962C8B-B14F-4D97-AF65-F5344CB8AC3E}">
        <p14:creationId xmlns:p14="http://schemas.microsoft.com/office/powerpoint/2010/main" val="1389750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Page Allocation Failure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FFFFFF"/>
                </a:solidFill>
                <a:latin typeface="Arial" charset="0"/>
                <a:ea typeface="Arial" charset="0"/>
                <a:cs typeface="Arial" charset="0"/>
              </a:rPr>
              <a:t>Name is fairly self explanatory – system failed to allocate a page</a:t>
            </a:r>
          </a:p>
          <a:p>
            <a:r>
              <a:rPr lang="en-US" dirty="0" smtClean="0">
                <a:solidFill>
                  <a:srgbClr val="FFFFFF"/>
                </a:solidFill>
                <a:latin typeface="Arial" charset="0"/>
                <a:ea typeface="Arial" charset="0"/>
                <a:cs typeface="Arial" charset="0"/>
              </a:rPr>
              <a:t>Can be caused by memory segmentation – the available memory is so fragmented that there is not enough contiguous space to allocate pages that require contiguous space</a:t>
            </a:r>
          </a:p>
          <a:p>
            <a:r>
              <a:rPr lang="en-US" dirty="0" smtClean="0">
                <a:solidFill>
                  <a:srgbClr val="FFFFFF"/>
                </a:solidFill>
                <a:latin typeface="Arial" charset="0"/>
                <a:ea typeface="Arial" charset="0"/>
                <a:cs typeface="Arial" charset="0"/>
              </a:rPr>
              <a:t>Can also be caused by a general lack of memory – as we discussed earlier, OOM Killer doesn’t trigger on high order allocations. In such a case that you are trying to allocate a larger set of pages than would trigger OOM Killer when low on memory, you might see this instead</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517412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Null Pointer </a:t>
            </a:r>
            <a:r>
              <a:rPr lang="en-US" dirty="0">
                <a:solidFill>
                  <a:srgbClr val="FFC000"/>
                </a:solidFill>
                <a:latin typeface="Arial" charset="0"/>
                <a:ea typeface="Arial" charset="0"/>
                <a:cs typeface="Arial" charset="0"/>
              </a:rPr>
              <a:t>R</a:t>
            </a:r>
            <a:r>
              <a:rPr lang="en-US" dirty="0" smtClean="0">
                <a:solidFill>
                  <a:srgbClr val="FFC000"/>
                </a:solidFill>
                <a:latin typeface="Arial" charset="0"/>
                <a:ea typeface="Arial" charset="0"/>
                <a:cs typeface="Arial" charset="0"/>
              </a:rPr>
              <a:t>eference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FFFF"/>
                </a:solidFill>
                <a:latin typeface="Arial" charset="0"/>
                <a:ea typeface="Arial" charset="0"/>
                <a:cs typeface="Arial" charset="0"/>
              </a:rPr>
              <a:t>For background, </a:t>
            </a:r>
            <a:r>
              <a:rPr lang="en-US" dirty="0">
                <a:solidFill>
                  <a:srgbClr val="FFFFFF"/>
                </a:solidFill>
                <a:latin typeface="Arial" charset="0"/>
                <a:ea typeface="Arial" charset="0"/>
                <a:cs typeface="Arial" charset="0"/>
              </a:rPr>
              <a:t>a </a:t>
            </a:r>
            <a:r>
              <a:rPr lang="en-US" dirty="0" smtClean="0">
                <a:solidFill>
                  <a:srgbClr val="FFFFFF"/>
                </a:solidFill>
                <a:latin typeface="Arial" charset="0"/>
                <a:ea typeface="Arial" charset="0"/>
                <a:cs typeface="Arial" charset="0"/>
              </a:rPr>
              <a:t>pointer </a:t>
            </a:r>
            <a:r>
              <a:rPr lang="en-US" dirty="0">
                <a:solidFill>
                  <a:srgbClr val="FFFFFF"/>
                </a:solidFill>
                <a:latin typeface="Arial" charset="0"/>
                <a:ea typeface="Arial" charset="0"/>
                <a:cs typeface="Arial" charset="0"/>
              </a:rPr>
              <a:t>is a variable that contains another variable as the value - such as a memory </a:t>
            </a:r>
            <a:r>
              <a:rPr lang="en-US" dirty="0" smtClean="0">
                <a:solidFill>
                  <a:srgbClr val="FFFFFF"/>
                </a:solidFill>
                <a:latin typeface="Arial" charset="0"/>
                <a:ea typeface="Arial" charset="0"/>
                <a:cs typeface="Arial" charset="0"/>
              </a:rPr>
              <a:t>address</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Occurs when a pointer is used pointing at a NULL value, when the assumption is made that it is pointing at a valid memory address</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Almost always results in the process crashing, unless exception handling is built in, similar to with </a:t>
            </a:r>
            <a:r>
              <a:rPr lang="en-US" dirty="0" err="1" smtClean="0">
                <a:solidFill>
                  <a:srgbClr val="FFFFFF"/>
                </a:solidFill>
                <a:latin typeface="Arial" charset="0"/>
                <a:ea typeface="Arial" charset="0"/>
                <a:cs typeface="Arial" charset="0"/>
              </a:rPr>
              <a:t>segfaults</a:t>
            </a:r>
            <a:r>
              <a:rPr lang="en-US" dirty="0" smtClean="0">
                <a:solidFill>
                  <a:srgbClr val="FFFFFF"/>
                </a:solidFill>
                <a:latin typeface="Arial" charset="0"/>
                <a:ea typeface="Arial" charset="0"/>
                <a:cs typeface="Arial" charset="0"/>
              </a:rPr>
              <a:t>.</a:t>
            </a:r>
          </a:p>
          <a:p>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2925271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Machine Check Exceptions</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4838751"/>
          </a:xfrm>
        </p:spPr>
        <p:txBody>
          <a:bodyPr>
            <a:normAutofit fontScale="85000" lnSpcReduction="20000"/>
          </a:bodyPr>
          <a:lstStyle/>
          <a:p>
            <a:r>
              <a:rPr lang="en-US" dirty="0" smtClean="0">
                <a:solidFill>
                  <a:srgbClr val="FFFFFF"/>
                </a:solidFill>
                <a:latin typeface="Arial" charset="0"/>
                <a:ea typeface="Arial" charset="0"/>
                <a:cs typeface="Arial" charset="0"/>
              </a:rPr>
              <a:t>MCEs are a hardware error, thrown when the CPU detects a hardware problem</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Main potential causes are errors with the system bus, memory, and CPU cache</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Example:</a:t>
            </a:r>
          </a:p>
          <a:p>
            <a:pPr marL="0" indent="0">
              <a:buNone/>
            </a:pPr>
            <a:r>
              <a:rPr lang="fr-FR" sz="1800" b="1" dirty="0">
                <a:solidFill>
                  <a:srgbClr val="FFFFFF"/>
                </a:solidFill>
                <a:latin typeface="Arial" charset="0"/>
                <a:ea typeface="Arial" charset="0"/>
                <a:cs typeface="Arial" charset="0"/>
              </a:rPr>
              <a:t>CPU 0: Machine Check Exception: 0000000000000004</a:t>
            </a:r>
            <a:endParaRPr lang="fr-FR" sz="1800" dirty="0">
              <a:solidFill>
                <a:srgbClr val="FFFFFF"/>
              </a:solidFill>
              <a:latin typeface="Arial" charset="0"/>
              <a:ea typeface="Arial" charset="0"/>
              <a:cs typeface="Arial" charset="0"/>
            </a:endParaRPr>
          </a:p>
          <a:p>
            <a:pPr marL="0" indent="0">
              <a:buNone/>
            </a:pPr>
            <a:r>
              <a:rPr lang="fr-FR" sz="1800" dirty="0">
                <a:solidFill>
                  <a:srgbClr val="FFFFFF"/>
                </a:solidFill>
                <a:latin typeface="Arial" charset="0"/>
                <a:ea typeface="Arial" charset="0"/>
                <a:cs typeface="Arial" charset="0"/>
              </a:rPr>
              <a:t>Bank 2: f200200000000863</a:t>
            </a:r>
          </a:p>
          <a:p>
            <a:pPr marL="0" indent="0">
              <a:buNone/>
            </a:pPr>
            <a:r>
              <a:rPr lang="fr-FR" sz="1800" dirty="0" err="1">
                <a:solidFill>
                  <a:srgbClr val="FFFFFF"/>
                </a:solidFill>
                <a:latin typeface="Arial" charset="0"/>
                <a:ea typeface="Arial" charset="0"/>
                <a:cs typeface="Arial" charset="0"/>
              </a:rPr>
              <a:t>Kernel</a:t>
            </a:r>
            <a:r>
              <a:rPr lang="fr-FR" sz="1800" dirty="0">
                <a:solidFill>
                  <a:srgbClr val="FFFFFF"/>
                </a:solidFill>
                <a:latin typeface="Arial" charset="0"/>
                <a:ea typeface="Arial" charset="0"/>
                <a:cs typeface="Arial" charset="0"/>
              </a:rPr>
              <a:t> panic: CPU </a:t>
            </a:r>
            <a:r>
              <a:rPr lang="fr-FR" sz="1800" dirty="0" err="1">
                <a:solidFill>
                  <a:srgbClr val="FFFFFF"/>
                </a:solidFill>
                <a:latin typeface="Arial" charset="0"/>
                <a:ea typeface="Arial" charset="0"/>
                <a:cs typeface="Arial" charset="0"/>
              </a:rPr>
              <a:t>context</a:t>
            </a:r>
            <a:r>
              <a:rPr lang="fr-FR" sz="1800" dirty="0">
                <a:solidFill>
                  <a:srgbClr val="FFFFFF"/>
                </a:solidFill>
                <a:latin typeface="Arial" charset="0"/>
                <a:ea typeface="Arial" charset="0"/>
                <a:cs typeface="Arial" charset="0"/>
              </a:rPr>
              <a:t> </a:t>
            </a:r>
            <a:r>
              <a:rPr lang="fr-FR" sz="1800" dirty="0" err="1" smtClean="0">
                <a:solidFill>
                  <a:srgbClr val="FFFFFF"/>
                </a:solidFill>
                <a:latin typeface="Arial" charset="0"/>
                <a:ea typeface="Arial" charset="0"/>
                <a:cs typeface="Arial" charset="0"/>
              </a:rPr>
              <a:t>corrupt</a:t>
            </a:r>
            <a:endParaRPr lang="fr-FR" sz="1800" dirty="0" smtClean="0">
              <a:solidFill>
                <a:srgbClr val="FFFFFF"/>
              </a:solidFill>
              <a:latin typeface="Arial" charset="0"/>
              <a:ea typeface="Arial" charset="0"/>
              <a:cs typeface="Arial" charset="0"/>
            </a:endParaRPr>
          </a:p>
          <a:p>
            <a:pPr marL="0" indent="0">
              <a:buNone/>
            </a:pPr>
            <a:endParaRPr lang="fr-FR" sz="1800" dirty="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In OS, you will need tools to decode the error, such as </a:t>
            </a:r>
            <a:r>
              <a:rPr lang="en-US" dirty="0" err="1" smtClean="0">
                <a:solidFill>
                  <a:srgbClr val="FFFFFF"/>
                </a:solidFill>
                <a:latin typeface="Arial" charset="0"/>
                <a:ea typeface="Arial" charset="0"/>
                <a:cs typeface="Arial" charset="0"/>
              </a:rPr>
              <a:t>mcelog</a:t>
            </a:r>
            <a:r>
              <a:rPr lang="en-US" dirty="0" smtClean="0">
                <a:solidFill>
                  <a:srgbClr val="FFFFFF"/>
                </a:solidFill>
                <a:latin typeface="Arial" charset="0"/>
                <a:ea typeface="Arial" charset="0"/>
                <a:cs typeface="Arial" charset="0"/>
              </a:rPr>
              <a:t> – this will take the error and give you more useful information</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25395361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9546"/>
            <a:ext cx="8229600" cy="759139"/>
          </a:xfrm>
        </p:spPr>
        <p:txBody>
          <a:bodyPr>
            <a:noAutofit/>
          </a:bodyPr>
          <a:lstStyle/>
          <a:p>
            <a:r>
              <a:rPr lang="en-US" sz="3200" dirty="0" smtClean="0">
                <a:solidFill>
                  <a:srgbClr val="FFC000"/>
                </a:solidFill>
                <a:latin typeface="Arial" charset="0"/>
                <a:ea typeface="Arial" charset="0"/>
                <a:cs typeface="Arial" charset="0"/>
              </a:rPr>
              <a:t>Huge Pages &amp; Transparent Huge Pages</a:t>
            </a:r>
            <a:endParaRPr lang="en-US" sz="3200"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496291"/>
            <a:ext cx="8229600" cy="5105111"/>
          </a:xfrm>
        </p:spPr>
        <p:txBody>
          <a:bodyPr>
            <a:noAutofit/>
          </a:bodyPr>
          <a:lstStyle/>
          <a:p>
            <a:r>
              <a:rPr lang="en-US" sz="1600" dirty="0" smtClean="0">
                <a:solidFill>
                  <a:srgbClr val="FFFFFF"/>
                </a:solidFill>
                <a:latin typeface="Arial" charset="0"/>
                <a:ea typeface="Arial" charset="0"/>
                <a:cs typeface="Arial" charset="0"/>
              </a:rPr>
              <a:t>As discussed earlier, pages are generally 4KB in size, however, you can change this</a:t>
            </a:r>
          </a:p>
          <a:p>
            <a:endParaRPr lang="en-US" sz="1600" dirty="0" smtClean="0">
              <a:solidFill>
                <a:srgbClr val="FFFFFF"/>
              </a:solidFill>
              <a:latin typeface="Arial" charset="0"/>
              <a:ea typeface="Arial" charset="0"/>
              <a:cs typeface="Arial" charset="0"/>
            </a:endParaRPr>
          </a:p>
          <a:p>
            <a:r>
              <a:rPr lang="en-US" sz="1600" dirty="0" smtClean="0">
                <a:solidFill>
                  <a:srgbClr val="FFFFFF"/>
                </a:solidFill>
                <a:latin typeface="Arial" charset="0"/>
                <a:ea typeface="Arial" charset="0"/>
                <a:cs typeface="Arial" charset="0"/>
              </a:rPr>
              <a:t>Huge Pages allow for pages that are 2MB and 1GB in size</a:t>
            </a:r>
          </a:p>
          <a:p>
            <a:endParaRPr lang="en-US" sz="1600" dirty="0" smtClean="0">
              <a:solidFill>
                <a:srgbClr val="FFFFFF"/>
              </a:solidFill>
              <a:latin typeface="Arial" charset="0"/>
              <a:ea typeface="Arial" charset="0"/>
              <a:cs typeface="Arial" charset="0"/>
            </a:endParaRPr>
          </a:p>
          <a:p>
            <a:r>
              <a:rPr lang="en-US" sz="1600" dirty="0" smtClean="0">
                <a:solidFill>
                  <a:srgbClr val="FFFFFF"/>
                </a:solidFill>
                <a:latin typeface="Arial" charset="0"/>
                <a:ea typeface="Arial" charset="0"/>
                <a:cs typeface="Arial" charset="0"/>
              </a:rPr>
              <a:t>Performance win, as modern processors contain a limited set of page table entries – when you use larger pages, the processor can work with more memory, without falling back to the slower software memory management</a:t>
            </a:r>
          </a:p>
          <a:p>
            <a:endParaRPr lang="en-US" sz="1600" dirty="0" smtClean="0">
              <a:solidFill>
                <a:srgbClr val="FFFFFF"/>
              </a:solidFill>
              <a:latin typeface="Arial" charset="0"/>
              <a:ea typeface="Arial" charset="0"/>
              <a:cs typeface="Arial" charset="0"/>
            </a:endParaRPr>
          </a:p>
          <a:p>
            <a:r>
              <a:rPr lang="en-US" sz="1600" dirty="0" smtClean="0">
                <a:solidFill>
                  <a:srgbClr val="FFFFFF"/>
                </a:solidFill>
                <a:latin typeface="Arial" charset="0"/>
                <a:ea typeface="Arial" charset="0"/>
                <a:cs typeface="Arial" charset="0"/>
              </a:rPr>
              <a:t>Requires applications to be aware and coded to take advantage of them</a:t>
            </a:r>
          </a:p>
          <a:p>
            <a:endParaRPr lang="en-US" sz="1600" dirty="0" smtClean="0">
              <a:solidFill>
                <a:srgbClr val="FFFFFF"/>
              </a:solidFill>
              <a:latin typeface="Arial" charset="0"/>
              <a:ea typeface="Arial" charset="0"/>
              <a:cs typeface="Arial" charset="0"/>
            </a:endParaRPr>
          </a:p>
          <a:p>
            <a:r>
              <a:rPr lang="en-US" sz="1600" dirty="0" smtClean="0">
                <a:solidFill>
                  <a:srgbClr val="FFFFFF"/>
                </a:solidFill>
                <a:latin typeface="Arial" charset="0"/>
                <a:ea typeface="Arial" charset="0"/>
                <a:cs typeface="Arial" charset="0"/>
              </a:rPr>
              <a:t>Transparent Huge Pages are an attempt to abstract this so that everything can take advantage of Huge Pages – however, this can cause oddities in behavior on some applications, and some vendors such as Red Hat explicitly state that they are problematic in certain workloads such as databases</a:t>
            </a:r>
          </a:p>
          <a:p>
            <a:endParaRPr lang="en-US" sz="1600" dirty="0" smtClean="0">
              <a:solidFill>
                <a:srgbClr val="FFFFFF"/>
              </a:solidFill>
              <a:latin typeface="Arial" charset="0"/>
              <a:ea typeface="Arial" charset="0"/>
              <a:cs typeface="Arial" charset="0"/>
            </a:endParaRPr>
          </a:p>
          <a:p>
            <a:r>
              <a:rPr lang="en-US" sz="1600" dirty="0">
                <a:solidFill>
                  <a:srgbClr val="FFFFFF"/>
                </a:solidFill>
                <a:latin typeface="Arial" charset="0"/>
                <a:ea typeface="Arial" charset="0"/>
                <a:cs typeface="Arial" charset="0"/>
              </a:rPr>
              <a:t>Setting /sys/kernel/mm/</a:t>
            </a:r>
            <a:r>
              <a:rPr lang="en-US" sz="1600" dirty="0" err="1">
                <a:solidFill>
                  <a:srgbClr val="FFFFFF"/>
                </a:solidFill>
                <a:latin typeface="Arial" charset="0"/>
                <a:ea typeface="Arial" charset="0"/>
                <a:cs typeface="Arial" charset="0"/>
              </a:rPr>
              <a:t>transparent_hugepage</a:t>
            </a:r>
            <a:r>
              <a:rPr lang="en-US" sz="1600" dirty="0">
                <a:solidFill>
                  <a:srgbClr val="FFFFFF"/>
                </a:solidFill>
                <a:latin typeface="Arial" charset="0"/>
                <a:ea typeface="Arial" charset="0"/>
                <a:cs typeface="Arial" charset="0"/>
              </a:rPr>
              <a:t>/</a:t>
            </a:r>
            <a:r>
              <a:rPr lang="en-US" sz="1600" dirty="0" smtClean="0">
                <a:solidFill>
                  <a:srgbClr val="FFFFFF"/>
                </a:solidFill>
                <a:latin typeface="Arial" charset="0"/>
                <a:ea typeface="Arial" charset="0"/>
                <a:cs typeface="Arial" charset="0"/>
              </a:rPr>
              <a:t>enabled to never will disable them</a:t>
            </a:r>
            <a:endParaRPr lang="en-US" sz="16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474228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FF"/>
                </a:solidFill>
                <a:latin typeface="Arial" charset="0"/>
                <a:ea typeface="Arial" charset="0"/>
                <a:cs typeface="Arial" charset="0"/>
              </a:rPr>
              <a:t>What does “on CPU” memory look like?</a:t>
            </a:r>
            <a:endParaRPr lang="en-US" sz="3600" dirty="0">
              <a:solidFill>
                <a:srgbClr val="FFFFFF"/>
              </a:solidFill>
              <a:latin typeface="Arial" charset="0"/>
              <a:ea typeface="Arial" charset="0"/>
              <a:cs typeface="Arial" charset="0"/>
            </a:endParaRPr>
          </a:p>
        </p:txBody>
      </p:sp>
      <p:sp>
        <p:nvSpPr>
          <p:cNvPr id="6" name="TextBox 5"/>
          <p:cNvSpPr txBox="1"/>
          <p:nvPr/>
        </p:nvSpPr>
        <p:spPr>
          <a:xfrm>
            <a:off x="495301" y="6273224"/>
            <a:ext cx="8130540" cy="584776"/>
          </a:xfrm>
          <a:prstGeom prst="rect">
            <a:avLst/>
          </a:prstGeom>
          <a:noFill/>
        </p:spPr>
        <p:txBody>
          <a:bodyPr wrap="square" rtlCol="0">
            <a:spAutoFit/>
          </a:bodyPr>
          <a:lstStyle/>
          <a:p>
            <a:pPr algn="ctr"/>
            <a:r>
              <a:rPr lang="en-US" sz="3200" dirty="0" smtClean="0">
                <a:solidFill>
                  <a:srgbClr val="FFFFFF"/>
                </a:solidFill>
              </a:rPr>
              <a:t>Intel Core i7 CPU die map</a:t>
            </a:r>
            <a:endParaRPr lang="en-US" sz="3200" dirty="0">
              <a:solidFill>
                <a:srgbClr val="FFFFFF"/>
              </a:solidFill>
            </a:endParaRPr>
          </a:p>
        </p:txBody>
      </p:sp>
      <p:pic>
        <p:nvPicPr>
          <p:cNvPr id="7" name="Picture 6" descr="class-2_Core_i7_3960X_6-core-di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501" y="1417638"/>
            <a:ext cx="5429250" cy="4819650"/>
          </a:xfrm>
          <a:prstGeom prst="rect">
            <a:avLst/>
          </a:prstGeom>
        </p:spPr>
      </p:pic>
    </p:spTree>
    <p:extLst>
      <p:ext uri="{BB962C8B-B14F-4D97-AF65-F5344CB8AC3E}">
        <p14:creationId xmlns:p14="http://schemas.microsoft.com/office/powerpoint/2010/main" val="963627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Dropping Cache</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5134116"/>
          </a:xfrm>
        </p:spPr>
        <p:txBody>
          <a:bodyPr>
            <a:normAutofit fontScale="92500" lnSpcReduction="20000"/>
          </a:bodyPr>
          <a:lstStyle/>
          <a:p>
            <a:r>
              <a:rPr lang="en-US" dirty="0" smtClean="0">
                <a:solidFill>
                  <a:srgbClr val="FFFFFF"/>
                </a:solidFill>
                <a:latin typeface="Arial" charset="0"/>
                <a:ea typeface="Arial" charset="0"/>
                <a:cs typeface="Arial" charset="0"/>
              </a:rPr>
              <a:t>It is possible to drop the page, </a:t>
            </a:r>
            <a:r>
              <a:rPr lang="en-US" dirty="0" err="1" smtClean="0">
                <a:solidFill>
                  <a:srgbClr val="FFFFFF"/>
                </a:solidFill>
                <a:latin typeface="Arial" charset="0"/>
                <a:ea typeface="Arial" charset="0"/>
                <a:cs typeface="Arial" charset="0"/>
              </a:rPr>
              <a:t>dentry</a:t>
            </a:r>
            <a:r>
              <a:rPr lang="en-US" dirty="0" smtClean="0">
                <a:solidFill>
                  <a:srgbClr val="FFFFFF"/>
                </a:solidFill>
                <a:latin typeface="Arial" charset="0"/>
                <a:ea typeface="Arial" charset="0"/>
                <a:cs typeface="Arial" charset="0"/>
              </a:rPr>
              <a:t>, and </a:t>
            </a:r>
            <a:r>
              <a:rPr lang="en-US" dirty="0" err="1" smtClean="0">
                <a:solidFill>
                  <a:srgbClr val="FFFFFF"/>
                </a:solidFill>
                <a:latin typeface="Arial" charset="0"/>
                <a:ea typeface="Arial" charset="0"/>
                <a:cs typeface="Arial" charset="0"/>
              </a:rPr>
              <a:t>inode</a:t>
            </a:r>
            <a:r>
              <a:rPr lang="en-US" dirty="0" smtClean="0">
                <a:solidFill>
                  <a:srgbClr val="FFFFFF"/>
                </a:solidFill>
                <a:latin typeface="Arial" charset="0"/>
                <a:ea typeface="Arial" charset="0"/>
                <a:cs typeface="Arial" charset="0"/>
              </a:rPr>
              <a:t> caches in Linux, either to forcefully free up memory, or to test </a:t>
            </a:r>
            <a:r>
              <a:rPr lang="en-US" dirty="0" err="1" smtClean="0">
                <a:solidFill>
                  <a:srgbClr val="FFFFFF"/>
                </a:solidFill>
                <a:latin typeface="Arial" charset="0"/>
                <a:ea typeface="Arial" charset="0"/>
                <a:cs typeface="Arial" charset="0"/>
              </a:rPr>
              <a:t>filesystem</a:t>
            </a:r>
            <a:r>
              <a:rPr lang="en-US" dirty="0" smtClean="0">
                <a:solidFill>
                  <a:srgbClr val="FFFFFF"/>
                </a:solidFill>
                <a:latin typeface="Arial" charset="0"/>
                <a:ea typeface="Arial" charset="0"/>
                <a:cs typeface="Arial" charset="0"/>
              </a:rPr>
              <a:t> performance prior to anything being cached</a:t>
            </a:r>
          </a:p>
          <a:p>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To drop the page cache</a:t>
            </a:r>
          </a:p>
          <a:p>
            <a:pPr lvl="1"/>
            <a:r>
              <a:rPr lang="en-US" sz="2000" dirty="0">
                <a:solidFill>
                  <a:srgbClr val="FFFFFF"/>
                </a:solidFill>
                <a:latin typeface="Arial" charset="0"/>
                <a:ea typeface="Arial" charset="0"/>
                <a:cs typeface="Arial" charset="0"/>
              </a:rPr>
              <a:t>echo 1 &gt; /</a:t>
            </a:r>
            <a:r>
              <a:rPr lang="en-US" sz="2000" dirty="0" err="1">
                <a:solidFill>
                  <a:srgbClr val="FFFFFF"/>
                </a:solidFill>
                <a:latin typeface="Arial" charset="0"/>
                <a:ea typeface="Arial" charset="0"/>
                <a:cs typeface="Arial" charset="0"/>
              </a:rPr>
              <a:t>proc</a:t>
            </a:r>
            <a:r>
              <a:rPr lang="en-US" sz="2000" dirty="0">
                <a:solidFill>
                  <a:srgbClr val="FFFFFF"/>
                </a:solidFill>
                <a:latin typeface="Arial" charset="0"/>
                <a:ea typeface="Arial" charset="0"/>
                <a:cs typeface="Arial" charset="0"/>
              </a:rPr>
              <a:t>/sys/</a:t>
            </a:r>
            <a:r>
              <a:rPr lang="en-US" sz="2000" dirty="0" err="1">
                <a:solidFill>
                  <a:srgbClr val="FFFFFF"/>
                </a:solidFill>
                <a:latin typeface="Arial" charset="0"/>
                <a:ea typeface="Arial" charset="0"/>
                <a:cs typeface="Arial" charset="0"/>
              </a:rPr>
              <a:t>vm</a:t>
            </a:r>
            <a:r>
              <a:rPr lang="en-US" sz="2000" dirty="0">
                <a:solidFill>
                  <a:srgbClr val="FFFFFF"/>
                </a:solidFill>
                <a:latin typeface="Arial" charset="0"/>
                <a:ea typeface="Arial" charset="0"/>
                <a:cs typeface="Arial" charset="0"/>
              </a:rPr>
              <a:t>/</a:t>
            </a:r>
            <a:r>
              <a:rPr lang="en-US" sz="2000" dirty="0" err="1" smtClean="0">
                <a:solidFill>
                  <a:srgbClr val="FFFFFF"/>
                </a:solidFill>
                <a:latin typeface="Arial" charset="0"/>
                <a:ea typeface="Arial" charset="0"/>
                <a:cs typeface="Arial" charset="0"/>
              </a:rPr>
              <a:t>drop_caches</a:t>
            </a:r>
            <a:endParaRPr lang="en-US" sz="2000" dirty="0" smtClean="0">
              <a:solidFill>
                <a:srgbClr val="FFFFFF"/>
              </a:solidFill>
              <a:latin typeface="Arial" charset="0"/>
              <a:ea typeface="Arial" charset="0"/>
              <a:cs typeface="Arial" charset="0"/>
            </a:endParaRPr>
          </a:p>
          <a:p>
            <a:pPr lvl="1"/>
            <a:endParaRPr lang="en-US" sz="2000"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To drop </a:t>
            </a:r>
            <a:r>
              <a:rPr lang="en-US" dirty="0" err="1" smtClean="0">
                <a:solidFill>
                  <a:srgbClr val="FFFFFF"/>
                </a:solidFill>
                <a:latin typeface="Arial" charset="0"/>
                <a:ea typeface="Arial" charset="0"/>
                <a:cs typeface="Arial" charset="0"/>
              </a:rPr>
              <a:t>dentry</a:t>
            </a:r>
            <a:r>
              <a:rPr lang="en-US" dirty="0" smtClean="0">
                <a:solidFill>
                  <a:srgbClr val="FFFFFF"/>
                </a:solidFill>
                <a:latin typeface="Arial" charset="0"/>
                <a:ea typeface="Arial" charset="0"/>
                <a:cs typeface="Arial" charset="0"/>
              </a:rPr>
              <a:t> and </a:t>
            </a:r>
            <a:r>
              <a:rPr lang="en-US" dirty="0" err="1" smtClean="0">
                <a:solidFill>
                  <a:srgbClr val="FFFFFF"/>
                </a:solidFill>
                <a:latin typeface="Arial" charset="0"/>
                <a:ea typeface="Arial" charset="0"/>
                <a:cs typeface="Arial" charset="0"/>
              </a:rPr>
              <a:t>inode</a:t>
            </a:r>
            <a:r>
              <a:rPr lang="en-US" dirty="0" smtClean="0">
                <a:solidFill>
                  <a:srgbClr val="FFFFFF"/>
                </a:solidFill>
                <a:latin typeface="Arial" charset="0"/>
                <a:ea typeface="Arial" charset="0"/>
                <a:cs typeface="Arial" charset="0"/>
              </a:rPr>
              <a:t> caches:</a:t>
            </a:r>
          </a:p>
          <a:p>
            <a:pPr lvl="1"/>
            <a:r>
              <a:rPr lang="en-US" sz="2000" dirty="0">
                <a:solidFill>
                  <a:srgbClr val="FFFFFF"/>
                </a:solidFill>
                <a:latin typeface="Arial" charset="0"/>
                <a:ea typeface="Arial" charset="0"/>
                <a:cs typeface="Arial" charset="0"/>
              </a:rPr>
              <a:t>echo 2 &gt; /</a:t>
            </a:r>
            <a:r>
              <a:rPr lang="en-US" sz="2000" dirty="0" err="1">
                <a:solidFill>
                  <a:srgbClr val="FFFFFF"/>
                </a:solidFill>
                <a:latin typeface="Arial" charset="0"/>
                <a:ea typeface="Arial" charset="0"/>
                <a:cs typeface="Arial" charset="0"/>
              </a:rPr>
              <a:t>proc</a:t>
            </a:r>
            <a:r>
              <a:rPr lang="en-US" sz="2000" dirty="0">
                <a:solidFill>
                  <a:srgbClr val="FFFFFF"/>
                </a:solidFill>
                <a:latin typeface="Arial" charset="0"/>
                <a:ea typeface="Arial" charset="0"/>
                <a:cs typeface="Arial" charset="0"/>
              </a:rPr>
              <a:t>/sys/</a:t>
            </a:r>
            <a:r>
              <a:rPr lang="en-US" sz="2000" dirty="0" err="1">
                <a:solidFill>
                  <a:srgbClr val="FFFFFF"/>
                </a:solidFill>
                <a:latin typeface="Arial" charset="0"/>
                <a:ea typeface="Arial" charset="0"/>
                <a:cs typeface="Arial" charset="0"/>
              </a:rPr>
              <a:t>vm</a:t>
            </a:r>
            <a:r>
              <a:rPr lang="en-US" sz="2000" dirty="0">
                <a:solidFill>
                  <a:srgbClr val="FFFFFF"/>
                </a:solidFill>
                <a:latin typeface="Arial" charset="0"/>
                <a:ea typeface="Arial" charset="0"/>
                <a:cs typeface="Arial" charset="0"/>
              </a:rPr>
              <a:t>/</a:t>
            </a:r>
            <a:r>
              <a:rPr lang="en-US" sz="2000" dirty="0" err="1" smtClean="0">
                <a:solidFill>
                  <a:srgbClr val="FFFFFF"/>
                </a:solidFill>
                <a:latin typeface="Arial" charset="0"/>
                <a:ea typeface="Arial" charset="0"/>
                <a:cs typeface="Arial" charset="0"/>
              </a:rPr>
              <a:t>drop_caches</a:t>
            </a:r>
            <a:endParaRPr lang="en-US" sz="2000" dirty="0" smtClean="0">
              <a:solidFill>
                <a:srgbClr val="FFFFFF"/>
              </a:solidFill>
              <a:latin typeface="Arial" charset="0"/>
              <a:ea typeface="Arial" charset="0"/>
              <a:cs typeface="Arial" charset="0"/>
            </a:endParaRPr>
          </a:p>
          <a:p>
            <a:pPr lvl="1"/>
            <a:endParaRPr lang="en-US" sz="2000"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To drop both:</a:t>
            </a:r>
          </a:p>
          <a:p>
            <a:pPr lvl="1"/>
            <a:r>
              <a:rPr lang="en-US" sz="2000" dirty="0">
                <a:solidFill>
                  <a:srgbClr val="FFFFFF"/>
                </a:solidFill>
                <a:latin typeface="Arial" charset="0"/>
                <a:ea typeface="Arial" charset="0"/>
                <a:cs typeface="Arial" charset="0"/>
              </a:rPr>
              <a:t>echo 3 &gt; /</a:t>
            </a:r>
            <a:r>
              <a:rPr lang="en-US" sz="2000" dirty="0" err="1">
                <a:solidFill>
                  <a:srgbClr val="FFFFFF"/>
                </a:solidFill>
                <a:latin typeface="Arial" charset="0"/>
                <a:ea typeface="Arial" charset="0"/>
                <a:cs typeface="Arial" charset="0"/>
              </a:rPr>
              <a:t>proc</a:t>
            </a:r>
            <a:r>
              <a:rPr lang="en-US" sz="2000" dirty="0">
                <a:solidFill>
                  <a:srgbClr val="FFFFFF"/>
                </a:solidFill>
                <a:latin typeface="Arial" charset="0"/>
                <a:ea typeface="Arial" charset="0"/>
                <a:cs typeface="Arial" charset="0"/>
              </a:rPr>
              <a:t>/sys/</a:t>
            </a:r>
            <a:r>
              <a:rPr lang="en-US" sz="2000" dirty="0" err="1">
                <a:solidFill>
                  <a:srgbClr val="FFFFFF"/>
                </a:solidFill>
                <a:latin typeface="Arial" charset="0"/>
                <a:ea typeface="Arial" charset="0"/>
                <a:cs typeface="Arial" charset="0"/>
              </a:rPr>
              <a:t>vm</a:t>
            </a:r>
            <a:r>
              <a:rPr lang="en-US" sz="2000" dirty="0">
                <a:solidFill>
                  <a:srgbClr val="FFFFFF"/>
                </a:solidFill>
                <a:latin typeface="Arial" charset="0"/>
                <a:ea typeface="Arial" charset="0"/>
                <a:cs typeface="Arial" charset="0"/>
              </a:rPr>
              <a:t>/</a:t>
            </a:r>
            <a:r>
              <a:rPr lang="en-US" sz="2000" dirty="0" err="1">
                <a:solidFill>
                  <a:srgbClr val="FFFFFF"/>
                </a:solidFill>
                <a:latin typeface="Arial" charset="0"/>
                <a:ea typeface="Arial" charset="0"/>
                <a:cs typeface="Arial" charset="0"/>
              </a:rPr>
              <a:t>drop_caches</a:t>
            </a:r>
            <a:endParaRPr lang="en-US" sz="20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67012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Changing Overcommit Settings</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92500"/>
          </a:bodyPr>
          <a:lstStyle/>
          <a:p>
            <a:r>
              <a:rPr lang="en-US" dirty="0" smtClean="0">
                <a:solidFill>
                  <a:srgbClr val="FFFFFF"/>
                </a:solidFill>
                <a:latin typeface="Arial" charset="0"/>
                <a:ea typeface="Arial" charset="0"/>
                <a:cs typeface="Arial" charset="0"/>
              </a:rPr>
              <a:t>You generally do not want to do this, but you can modify the system overcommit behavior </a:t>
            </a:r>
            <a:r>
              <a:rPr lang="en-US" dirty="0">
                <a:solidFill>
                  <a:srgbClr val="FFFFFF"/>
                </a:solidFill>
                <a:latin typeface="Arial" charset="0"/>
                <a:ea typeface="Arial" charset="0"/>
                <a:cs typeface="Arial" charset="0"/>
              </a:rPr>
              <a:t>by modifying /</a:t>
            </a:r>
            <a:r>
              <a:rPr lang="en-US" dirty="0" err="1">
                <a:solidFill>
                  <a:srgbClr val="FFFFFF"/>
                </a:solidFill>
                <a:latin typeface="Arial" charset="0"/>
                <a:ea typeface="Arial" charset="0"/>
                <a:cs typeface="Arial" charset="0"/>
              </a:rPr>
              <a:t>proc</a:t>
            </a:r>
            <a:r>
              <a:rPr lang="en-US" dirty="0">
                <a:solidFill>
                  <a:srgbClr val="FFFFFF"/>
                </a:solidFill>
                <a:latin typeface="Arial" charset="0"/>
                <a:ea typeface="Arial" charset="0"/>
                <a:cs typeface="Arial" charset="0"/>
              </a:rPr>
              <a:t>/sys/</a:t>
            </a:r>
            <a:r>
              <a:rPr lang="en-US" dirty="0" err="1">
                <a:solidFill>
                  <a:srgbClr val="FFFFFF"/>
                </a:solidFill>
                <a:latin typeface="Arial" charset="0"/>
                <a:ea typeface="Arial" charset="0"/>
                <a:cs typeface="Arial" charset="0"/>
              </a:rPr>
              <a:t>vm</a:t>
            </a:r>
            <a:r>
              <a:rPr lang="en-US" dirty="0">
                <a:solidFill>
                  <a:srgbClr val="FFFFFF"/>
                </a:solidFill>
                <a:latin typeface="Arial" charset="0"/>
                <a:ea typeface="Arial" charset="0"/>
                <a:cs typeface="Arial" charset="0"/>
              </a:rPr>
              <a:t>/</a:t>
            </a:r>
            <a:r>
              <a:rPr lang="en-US" dirty="0" err="1" smtClean="0">
                <a:solidFill>
                  <a:srgbClr val="FFFFFF"/>
                </a:solidFill>
                <a:latin typeface="Arial" charset="0"/>
                <a:ea typeface="Arial" charset="0"/>
                <a:cs typeface="Arial" charset="0"/>
              </a:rPr>
              <a:t>overcommit_memory</a:t>
            </a:r>
            <a:endParaRPr lang="en-US" dirty="0" smtClean="0">
              <a:solidFill>
                <a:srgbClr val="FFFFFF"/>
              </a:solidFill>
              <a:latin typeface="Arial" charset="0"/>
              <a:ea typeface="Arial" charset="0"/>
              <a:cs typeface="Arial" charset="0"/>
            </a:endParaRPr>
          </a:p>
          <a:p>
            <a:endParaRPr lang="en-US" dirty="0" smtClean="0">
              <a:solidFill>
                <a:srgbClr val="FFFFFF"/>
              </a:solidFill>
              <a:latin typeface="Arial" charset="0"/>
              <a:ea typeface="Arial" charset="0"/>
              <a:cs typeface="Arial" charset="0"/>
            </a:endParaRPr>
          </a:p>
          <a:p>
            <a:pPr lvl="1"/>
            <a:r>
              <a:rPr lang="en-US" sz="2100" dirty="0">
                <a:solidFill>
                  <a:srgbClr val="FFFFFF"/>
                </a:solidFill>
                <a:latin typeface="Arial" charset="0"/>
                <a:ea typeface="Arial" charset="0"/>
                <a:cs typeface="Arial" charset="0"/>
              </a:rPr>
              <a:t>0: Heuristic </a:t>
            </a:r>
            <a:r>
              <a:rPr lang="en-US" sz="2100" dirty="0" smtClean="0">
                <a:solidFill>
                  <a:srgbClr val="FFFFFF"/>
                </a:solidFill>
                <a:latin typeface="Arial" charset="0"/>
                <a:ea typeface="Arial" charset="0"/>
                <a:cs typeface="Arial" charset="0"/>
              </a:rPr>
              <a:t>overcommitting</a:t>
            </a:r>
            <a:r>
              <a:rPr lang="en-US" sz="2100" dirty="0">
                <a:solidFill>
                  <a:srgbClr val="FFFFFF"/>
                </a:solidFill>
                <a:latin typeface="Arial" charset="0"/>
                <a:ea typeface="Arial" charset="0"/>
                <a:cs typeface="Arial" charset="0"/>
              </a:rPr>
              <a:t>. Ensures "crazy" allocations fail while allowing more normal over allocation. Default</a:t>
            </a:r>
            <a:r>
              <a:rPr lang="en-US" sz="2100" dirty="0" smtClean="0">
                <a:solidFill>
                  <a:srgbClr val="FFFFFF"/>
                </a:solidFill>
                <a:latin typeface="Arial" charset="0"/>
                <a:ea typeface="Arial" charset="0"/>
                <a:cs typeface="Arial" charset="0"/>
              </a:rPr>
              <a:t>.</a:t>
            </a:r>
          </a:p>
          <a:p>
            <a:pPr lvl="1"/>
            <a:r>
              <a:rPr lang="en-US" sz="2100" dirty="0" smtClean="0">
                <a:solidFill>
                  <a:srgbClr val="FFFFFF"/>
                </a:solidFill>
                <a:latin typeface="Arial" charset="0"/>
                <a:ea typeface="Arial" charset="0"/>
                <a:cs typeface="Arial" charset="0"/>
              </a:rPr>
              <a:t>1: Always allow overcommitting</a:t>
            </a:r>
          </a:p>
          <a:p>
            <a:pPr lvl="1"/>
            <a:r>
              <a:rPr lang="en-US" sz="2100" dirty="0" smtClean="0">
                <a:solidFill>
                  <a:srgbClr val="FFFFFF"/>
                </a:solidFill>
                <a:latin typeface="Arial" charset="0"/>
                <a:ea typeface="Arial" charset="0"/>
                <a:cs typeface="Arial" charset="0"/>
              </a:rPr>
              <a:t>2: Never allow overcommitting. Total address space is limited to swap + configurable percentage of physical ram. Percentage defaults to 50%, is set at /</a:t>
            </a:r>
            <a:r>
              <a:rPr lang="en-US" sz="2100" dirty="0" err="1">
                <a:solidFill>
                  <a:srgbClr val="FFFFFF"/>
                </a:solidFill>
                <a:latin typeface="Arial" charset="0"/>
                <a:ea typeface="Arial" charset="0"/>
                <a:cs typeface="Arial" charset="0"/>
              </a:rPr>
              <a:t>proc</a:t>
            </a:r>
            <a:r>
              <a:rPr lang="en-US" sz="2100" dirty="0">
                <a:solidFill>
                  <a:srgbClr val="FFFFFF"/>
                </a:solidFill>
                <a:latin typeface="Arial" charset="0"/>
                <a:ea typeface="Arial" charset="0"/>
                <a:cs typeface="Arial" charset="0"/>
              </a:rPr>
              <a:t>/sys/</a:t>
            </a:r>
            <a:r>
              <a:rPr lang="en-US" sz="2100" dirty="0" err="1">
                <a:solidFill>
                  <a:srgbClr val="FFFFFF"/>
                </a:solidFill>
                <a:latin typeface="Arial" charset="0"/>
                <a:ea typeface="Arial" charset="0"/>
                <a:cs typeface="Arial" charset="0"/>
              </a:rPr>
              <a:t>vm</a:t>
            </a:r>
            <a:r>
              <a:rPr lang="en-US" sz="2100" dirty="0">
                <a:solidFill>
                  <a:srgbClr val="FFFFFF"/>
                </a:solidFill>
                <a:latin typeface="Arial" charset="0"/>
                <a:ea typeface="Arial" charset="0"/>
                <a:cs typeface="Arial" charset="0"/>
              </a:rPr>
              <a:t>/</a:t>
            </a:r>
            <a:r>
              <a:rPr lang="en-US" sz="2100" dirty="0" err="1" smtClean="0">
                <a:solidFill>
                  <a:srgbClr val="FFFFFF"/>
                </a:solidFill>
                <a:latin typeface="Arial" charset="0"/>
                <a:ea typeface="Arial" charset="0"/>
                <a:cs typeface="Arial" charset="0"/>
              </a:rPr>
              <a:t>overcommit_ratio</a:t>
            </a:r>
            <a:endParaRPr lang="en-US" sz="2100" dirty="0">
              <a:solidFill>
                <a:srgbClr val="FFFFFF"/>
              </a:solidFill>
              <a:latin typeface="Arial" charset="0"/>
              <a:ea typeface="Arial" charset="0"/>
              <a:cs typeface="Arial" charset="0"/>
            </a:endParaRPr>
          </a:p>
          <a:p>
            <a:pPr lvl="1"/>
            <a:endParaRPr lang="en-US" dirty="0" smtClean="0">
              <a:solidFill>
                <a:srgbClr val="FFFFFF"/>
              </a:solidFill>
              <a:latin typeface="Arial" charset="0"/>
              <a:ea typeface="Arial" charset="0"/>
              <a:cs typeface="Arial" charset="0"/>
            </a:endParaRPr>
          </a:p>
          <a:p>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641230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C000"/>
                </a:solidFill>
                <a:latin typeface="Arial" charset="0"/>
                <a:ea typeface="Arial" charset="0"/>
                <a:cs typeface="Arial" charset="0"/>
              </a:rPr>
              <a:t>File System Repair and Memory Requirements</a:t>
            </a:r>
            <a:endParaRPr lang="en-US" sz="2800"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FFFF"/>
                </a:solidFill>
                <a:latin typeface="Arial" charset="0"/>
                <a:ea typeface="Arial" charset="0"/>
                <a:cs typeface="Arial" charset="0"/>
              </a:rPr>
              <a:t>When checking/repairing a file system, you can see fairly extreme requirements on memory, particularly when a large file system is involved. </a:t>
            </a:r>
          </a:p>
          <a:p>
            <a:r>
              <a:rPr lang="en-US" dirty="0" smtClean="0">
                <a:solidFill>
                  <a:srgbClr val="FFFFFF"/>
                </a:solidFill>
                <a:latin typeface="Arial" charset="0"/>
                <a:ea typeface="Arial" charset="0"/>
                <a:cs typeface="Arial" charset="0"/>
              </a:rPr>
              <a:t>Specifics vary, but XFS for example is particularly onerous – SGI recommends 2GB of RAM per TB of space, and 200MB of RAM per million </a:t>
            </a:r>
            <a:r>
              <a:rPr lang="en-US" dirty="0" err="1" smtClean="0">
                <a:solidFill>
                  <a:srgbClr val="FFFFFF"/>
                </a:solidFill>
                <a:latin typeface="Arial" charset="0"/>
                <a:ea typeface="Arial" charset="0"/>
                <a:cs typeface="Arial" charset="0"/>
              </a:rPr>
              <a:t>inodes</a:t>
            </a:r>
            <a:endParaRPr lang="en-US" dirty="0" smtClean="0">
              <a:solidFill>
                <a:srgbClr val="FFFFFF"/>
              </a:solidFill>
              <a:latin typeface="Arial" charset="0"/>
              <a:ea typeface="Arial" charset="0"/>
              <a:cs typeface="Arial" charset="0"/>
            </a:endParaRPr>
          </a:p>
          <a:p>
            <a:r>
              <a:rPr lang="en-US" dirty="0" smtClean="0">
                <a:solidFill>
                  <a:srgbClr val="FFFFFF"/>
                </a:solidFill>
                <a:latin typeface="Arial" charset="0"/>
                <a:ea typeface="Arial" charset="0"/>
                <a:cs typeface="Arial" charset="0"/>
              </a:rPr>
              <a:t>Can be worked around with using a large swap partition, or with </a:t>
            </a:r>
            <a:r>
              <a:rPr lang="en-US" dirty="0" err="1" smtClean="0">
                <a:solidFill>
                  <a:srgbClr val="FFFFFF"/>
                </a:solidFill>
                <a:latin typeface="Arial" charset="0"/>
                <a:ea typeface="Arial" charset="0"/>
                <a:cs typeface="Arial" charset="0"/>
              </a:rPr>
              <a:t>fsck</a:t>
            </a:r>
            <a:r>
              <a:rPr lang="en-US" dirty="0" smtClean="0">
                <a:solidFill>
                  <a:srgbClr val="FFFFFF"/>
                </a:solidFill>
                <a:latin typeface="Arial" charset="0"/>
                <a:ea typeface="Arial" charset="0"/>
                <a:cs typeface="Arial" charset="0"/>
              </a:rPr>
              <a:t>, a scratch file (Setting a scratch file can be done in /</a:t>
            </a:r>
            <a:r>
              <a:rPr lang="en-US" dirty="0" err="1" smtClean="0">
                <a:solidFill>
                  <a:srgbClr val="FFFFFF"/>
                </a:solidFill>
                <a:latin typeface="Arial" charset="0"/>
                <a:ea typeface="Arial" charset="0"/>
                <a:cs typeface="Arial" charset="0"/>
              </a:rPr>
              <a:t>etc</a:t>
            </a:r>
            <a:r>
              <a:rPr lang="en-US" dirty="0" smtClean="0">
                <a:solidFill>
                  <a:srgbClr val="FFFFFF"/>
                </a:solidFill>
                <a:latin typeface="Arial" charset="0"/>
                <a:ea typeface="Arial" charset="0"/>
                <a:cs typeface="Arial" charset="0"/>
              </a:rPr>
              <a:t>/e2fsck.conf)</a:t>
            </a:r>
          </a:p>
          <a:p>
            <a:r>
              <a:rPr lang="en-US" dirty="0" smtClean="0">
                <a:solidFill>
                  <a:srgbClr val="FFFFFF"/>
                </a:solidFill>
                <a:latin typeface="Arial" charset="0"/>
                <a:ea typeface="Arial" charset="0"/>
                <a:cs typeface="Arial" charset="0"/>
              </a:rPr>
              <a:t>When in doubt, it is safer to side with more RAM and swap – repairs failing due to a lack of memory can be damaging to the data you are trying to save.</a:t>
            </a:r>
            <a:endParaRPr lang="en-US"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4250462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latin typeface="Arial" charset="0"/>
                <a:ea typeface="Arial" charset="0"/>
                <a:cs typeface="Arial" charset="0"/>
              </a:rPr>
              <a:t>vmstat</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FFFF"/>
                </a:solidFill>
                <a:latin typeface="Arial" charset="0"/>
                <a:ea typeface="Arial" charset="0"/>
                <a:cs typeface="Arial" charset="0"/>
              </a:rPr>
              <a:t>Part of the </a:t>
            </a:r>
            <a:r>
              <a:rPr lang="en-US" dirty="0" err="1" smtClean="0">
                <a:solidFill>
                  <a:srgbClr val="FFFFFF"/>
                </a:solidFill>
                <a:latin typeface="Arial" charset="0"/>
                <a:ea typeface="Arial" charset="0"/>
                <a:cs typeface="Arial" charset="0"/>
              </a:rPr>
              <a:t>sysstat</a:t>
            </a:r>
            <a:r>
              <a:rPr lang="en-US" dirty="0" smtClean="0">
                <a:solidFill>
                  <a:srgbClr val="FFFFFF"/>
                </a:solidFill>
                <a:latin typeface="Arial" charset="0"/>
                <a:ea typeface="Arial" charset="0"/>
                <a:cs typeface="Arial" charset="0"/>
              </a:rPr>
              <a:t> </a:t>
            </a:r>
            <a:r>
              <a:rPr lang="en-US" dirty="0" smtClean="0">
                <a:solidFill>
                  <a:srgbClr val="FFFFFF"/>
                </a:solidFill>
                <a:latin typeface="Arial" charset="0"/>
                <a:ea typeface="Arial" charset="0"/>
                <a:cs typeface="Arial" charset="0"/>
              </a:rPr>
              <a:t>package</a:t>
            </a:r>
          </a:p>
          <a:p>
            <a:endParaRPr lang="en-US" dirty="0" smtClean="0">
              <a:solidFill>
                <a:srgbClr val="FFFFFF"/>
              </a:solidFill>
              <a:latin typeface="Arial" charset="0"/>
              <a:ea typeface="Arial" charset="0"/>
              <a:cs typeface="Arial" charset="0"/>
            </a:endParaRPr>
          </a:p>
          <a:p>
            <a:pPr marL="0" indent="0">
              <a:buNone/>
            </a:pPr>
            <a:r>
              <a:rPr lang="en-US" sz="1600" dirty="0">
                <a:solidFill>
                  <a:srgbClr val="FFFFFF"/>
                </a:solidFill>
                <a:latin typeface="Andale Mono" charset="0"/>
                <a:ea typeface="Andale Mono" charset="0"/>
                <a:cs typeface="Andale Mono" charset="0"/>
              </a:rPr>
              <a:t>[root@ip-172-16-0-192 ~]# </a:t>
            </a:r>
            <a:r>
              <a:rPr lang="en-US" sz="1600" dirty="0" err="1">
                <a:solidFill>
                  <a:srgbClr val="FFFFFF"/>
                </a:solidFill>
                <a:latin typeface="Andale Mono" charset="0"/>
                <a:ea typeface="Andale Mono" charset="0"/>
                <a:cs typeface="Andale Mono" charset="0"/>
              </a:rPr>
              <a:t>vmstat</a:t>
            </a:r>
            <a:r>
              <a:rPr lang="en-US" sz="1600" dirty="0">
                <a:solidFill>
                  <a:srgbClr val="FFFFFF"/>
                </a:solidFill>
                <a:latin typeface="Andale Mono" charset="0"/>
                <a:ea typeface="Andale Mono" charset="0"/>
                <a:cs typeface="Andale Mono" charset="0"/>
              </a:rPr>
              <a:t> -</a:t>
            </a:r>
            <a:r>
              <a:rPr lang="en-US" sz="1600" dirty="0" err="1">
                <a:solidFill>
                  <a:srgbClr val="FFFFFF"/>
                </a:solidFill>
                <a:latin typeface="Andale Mono" charset="0"/>
                <a:ea typeface="Andale Mono" charset="0"/>
                <a:cs typeface="Andale Mono" charset="0"/>
              </a:rPr>
              <a:t>Sm</a:t>
            </a:r>
            <a:r>
              <a:rPr lang="en-US" sz="1600" dirty="0">
                <a:solidFill>
                  <a:srgbClr val="FFFFFF"/>
                </a:solidFill>
                <a:latin typeface="Andale Mono" charset="0"/>
                <a:ea typeface="Andale Mono" charset="0"/>
                <a:cs typeface="Andale Mono" charset="0"/>
              </a:rPr>
              <a:t> 1</a:t>
            </a:r>
          </a:p>
          <a:p>
            <a:pPr marL="0" indent="0">
              <a:buNone/>
            </a:pPr>
            <a:r>
              <a:rPr lang="en-US" sz="1600" dirty="0" err="1">
                <a:solidFill>
                  <a:srgbClr val="FFFFFF"/>
                </a:solidFill>
                <a:latin typeface="Andale Mono" charset="0"/>
                <a:ea typeface="Andale Mono" charset="0"/>
                <a:cs typeface="Andale Mono" charset="0"/>
              </a:rPr>
              <a:t>procs</a:t>
            </a:r>
            <a:r>
              <a:rPr lang="en-US" sz="1600" dirty="0">
                <a:solidFill>
                  <a:srgbClr val="FFFFFF"/>
                </a:solidFill>
                <a:latin typeface="Andale Mono" charset="0"/>
                <a:ea typeface="Andale Mono" charset="0"/>
                <a:cs typeface="Andale Mono" charset="0"/>
              </a:rPr>
              <a:t> -----------memory---------- ---swap-- -----</a:t>
            </a:r>
            <a:r>
              <a:rPr lang="en-US" sz="1600" dirty="0" err="1">
                <a:solidFill>
                  <a:srgbClr val="FFFFFF"/>
                </a:solidFill>
                <a:latin typeface="Andale Mono" charset="0"/>
                <a:ea typeface="Andale Mono" charset="0"/>
                <a:cs typeface="Andale Mono" charset="0"/>
              </a:rPr>
              <a:t>io</a:t>
            </a:r>
            <a:r>
              <a:rPr lang="en-US" sz="1600" dirty="0">
                <a:solidFill>
                  <a:srgbClr val="FFFFFF"/>
                </a:solidFill>
                <a:latin typeface="Andale Mono" charset="0"/>
                <a:ea typeface="Andale Mono" charset="0"/>
                <a:cs typeface="Andale Mono" charset="0"/>
              </a:rPr>
              <a:t>---- --system-- -----</a:t>
            </a:r>
            <a:r>
              <a:rPr lang="en-US" sz="1600" dirty="0" err="1">
                <a:solidFill>
                  <a:srgbClr val="FFFFFF"/>
                </a:solidFill>
                <a:latin typeface="Andale Mono" charset="0"/>
                <a:ea typeface="Andale Mono" charset="0"/>
                <a:cs typeface="Andale Mono" charset="0"/>
              </a:rPr>
              <a:t>cpu</a:t>
            </a:r>
            <a:r>
              <a:rPr lang="en-US" sz="1600" dirty="0">
                <a:solidFill>
                  <a:srgbClr val="FFFFFF"/>
                </a:solidFill>
                <a:latin typeface="Andale Mono" charset="0"/>
                <a:ea typeface="Andale Mono" charset="0"/>
                <a:cs typeface="Andale Mono" charset="0"/>
              </a:rPr>
              <a:t>-----</a:t>
            </a:r>
          </a:p>
          <a:p>
            <a:pPr marL="0" indent="0">
              <a:buNone/>
            </a:pPr>
            <a:r>
              <a:rPr lang="en-US" sz="1600" dirty="0">
                <a:solidFill>
                  <a:srgbClr val="FFFFFF"/>
                </a:solidFill>
                <a:latin typeface="Andale Mono" charset="0"/>
                <a:ea typeface="Andale Mono" charset="0"/>
                <a:cs typeface="Andale Mono" charset="0"/>
              </a:rPr>
              <a:t> r  b   </a:t>
            </a:r>
            <a:r>
              <a:rPr lang="en-US" sz="1600" dirty="0" err="1">
                <a:solidFill>
                  <a:srgbClr val="FFFFFF"/>
                </a:solidFill>
                <a:latin typeface="Andale Mono" charset="0"/>
                <a:ea typeface="Andale Mono" charset="0"/>
                <a:cs typeface="Andale Mono" charset="0"/>
              </a:rPr>
              <a:t>swpd</a:t>
            </a:r>
            <a:r>
              <a:rPr lang="en-US" sz="1600" dirty="0">
                <a:solidFill>
                  <a:srgbClr val="FFFFFF"/>
                </a:solidFill>
                <a:latin typeface="Andale Mono" charset="0"/>
                <a:ea typeface="Andale Mono" charset="0"/>
                <a:cs typeface="Andale Mono" charset="0"/>
              </a:rPr>
              <a:t>   free   buff  cache   </a:t>
            </a:r>
            <a:r>
              <a:rPr lang="en-US" sz="1600" dirty="0" err="1">
                <a:solidFill>
                  <a:srgbClr val="FFFFFF"/>
                </a:solidFill>
                <a:latin typeface="Andale Mono" charset="0"/>
                <a:ea typeface="Andale Mono" charset="0"/>
                <a:cs typeface="Andale Mono" charset="0"/>
              </a:rPr>
              <a:t>si</a:t>
            </a:r>
            <a:r>
              <a:rPr lang="en-US" sz="1600" dirty="0">
                <a:solidFill>
                  <a:srgbClr val="FFFFFF"/>
                </a:solidFill>
                <a:latin typeface="Andale Mono" charset="0"/>
                <a:ea typeface="Andale Mono" charset="0"/>
                <a:cs typeface="Andale Mono" charset="0"/>
              </a:rPr>
              <a:t>   so    bi    </a:t>
            </a:r>
            <a:r>
              <a:rPr lang="en-US" sz="1600" dirty="0" err="1">
                <a:solidFill>
                  <a:srgbClr val="FFFFFF"/>
                </a:solidFill>
                <a:latin typeface="Andale Mono" charset="0"/>
                <a:ea typeface="Andale Mono" charset="0"/>
                <a:cs typeface="Andale Mono" charset="0"/>
              </a:rPr>
              <a:t>bo</a:t>
            </a:r>
            <a:r>
              <a:rPr lang="en-US" sz="1600" dirty="0">
                <a:solidFill>
                  <a:srgbClr val="FFFFFF"/>
                </a:solidFill>
                <a:latin typeface="Andale Mono" charset="0"/>
                <a:ea typeface="Andale Mono" charset="0"/>
                <a:cs typeface="Andale Mono" charset="0"/>
              </a:rPr>
              <a:t>   in   </a:t>
            </a:r>
            <a:r>
              <a:rPr lang="en-US" sz="1600" dirty="0" err="1">
                <a:solidFill>
                  <a:srgbClr val="FFFFFF"/>
                </a:solidFill>
                <a:latin typeface="Andale Mono" charset="0"/>
                <a:ea typeface="Andale Mono" charset="0"/>
                <a:cs typeface="Andale Mono" charset="0"/>
              </a:rPr>
              <a:t>cs</a:t>
            </a:r>
            <a:r>
              <a:rPr lang="en-US" sz="1600" dirty="0">
                <a:solidFill>
                  <a:srgbClr val="FFFFFF"/>
                </a:solidFill>
                <a:latin typeface="Andale Mono" charset="0"/>
                <a:ea typeface="Andale Mono" charset="0"/>
                <a:cs typeface="Andale Mono" charset="0"/>
              </a:rPr>
              <a:t> us </a:t>
            </a:r>
            <a:r>
              <a:rPr lang="en-US" sz="1600" dirty="0" err="1">
                <a:solidFill>
                  <a:srgbClr val="FFFFFF"/>
                </a:solidFill>
                <a:latin typeface="Andale Mono" charset="0"/>
                <a:ea typeface="Andale Mono" charset="0"/>
                <a:cs typeface="Andale Mono" charset="0"/>
              </a:rPr>
              <a:t>sy</a:t>
            </a:r>
            <a:r>
              <a:rPr lang="en-US" sz="1600" dirty="0">
                <a:solidFill>
                  <a:srgbClr val="FFFFFF"/>
                </a:solidFill>
                <a:latin typeface="Andale Mono" charset="0"/>
                <a:ea typeface="Andale Mono" charset="0"/>
                <a:cs typeface="Andale Mono" charset="0"/>
              </a:rPr>
              <a:t> id </a:t>
            </a:r>
            <a:r>
              <a:rPr lang="en-US" sz="1600" dirty="0" err="1">
                <a:solidFill>
                  <a:srgbClr val="FFFFFF"/>
                </a:solidFill>
                <a:latin typeface="Andale Mono" charset="0"/>
                <a:ea typeface="Andale Mono" charset="0"/>
                <a:cs typeface="Andale Mono" charset="0"/>
              </a:rPr>
              <a:t>wa</a:t>
            </a:r>
            <a:r>
              <a:rPr lang="en-US" sz="1600" dirty="0">
                <a:solidFill>
                  <a:srgbClr val="FFFFFF"/>
                </a:solidFill>
                <a:latin typeface="Andale Mono" charset="0"/>
                <a:ea typeface="Andale Mono" charset="0"/>
                <a:cs typeface="Andale Mono" charset="0"/>
              </a:rPr>
              <a:t> </a:t>
            </a:r>
            <a:r>
              <a:rPr lang="en-US" sz="1600" dirty="0" err="1">
                <a:solidFill>
                  <a:srgbClr val="FFFFFF"/>
                </a:solidFill>
                <a:latin typeface="Andale Mono" charset="0"/>
                <a:ea typeface="Andale Mono" charset="0"/>
                <a:cs typeface="Andale Mono" charset="0"/>
              </a:rPr>
              <a:t>st</a:t>
            </a:r>
            <a:endParaRPr lang="en-US" sz="1600" dirty="0">
              <a:solidFill>
                <a:srgbClr val="FFFFFF"/>
              </a:solidFill>
              <a:latin typeface="Andale Mono" charset="0"/>
              <a:ea typeface="Andale Mono" charset="0"/>
              <a:cs typeface="Andale Mono" charset="0"/>
            </a:endParaRPr>
          </a:p>
          <a:p>
            <a:pPr marL="0" indent="0">
              <a:buNone/>
            </a:pPr>
            <a:r>
              <a:rPr lang="en-US" sz="1600" dirty="0">
                <a:solidFill>
                  <a:srgbClr val="FFFFFF"/>
                </a:solidFill>
                <a:latin typeface="Andale Mono" charset="0"/>
                <a:ea typeface="Andale Mono" charset="0"/>
                <a:cs typeface="Andale Mono" charset="0"/>
              </a:rPr>
              <a:t> 0  0      0    765     60    148    0    0     2     3   13   27  0  0 100  0  0</a:t>
            </a:r>
          </a:p>
          <a:p>
            <a:pPr marL="0" indent="0">
              <a:buNone/>
            </a:pPr>
            <a:r>
              <a:rPr lang="en-US" sz="1600" dirty="0">
                <a:solidFill>
                  <a:srgbClr val="FFFFFF"/>
                </a:solidFill>
                <a:latin typeface="Andale Mono" charset="0"/>
                <a:ea typeface="Andale Mono" charset="0"/>
                <a:cs typeface="Andale Mono" charset="0"/>
              </a:rPr>
              <a:t> 0  0      0    765     60    148    0    0     0     0   16   15  0  0 100  0  0</a:t>
            </a:r>
          </a:p>
          <a:p>
            <a:pPr marL="0" indent="0">
              <a:buNone/>
            </a:pPr>
            <a:r>
              <a:rPr lang="en-US" sz="1600" dirty="0">
                <a:solidFill>
                  <a:srgbClr val="FFFFFF"/>
                </a:solidFill>
                <a:latin typeface="Andale Mono" charset="0"/>
                <a:ea typeface="Andale Mono" charset="0"/>
                <a:cs typeface="Andale Mono" charset="0"/>
              </a:rPr>
              <a:t> 0  0      0    765     60    148    0    0     0     0   12   15  0  0 100  0  0</a:t>
            </a:r>
          </a:p>
          <a:p>
            <a:pPr marL="0" indent="0">
              <a:buNone/>
            </a:pPr>
            <a:r>
              <a:rPr lang="en-US" sz="1600" dirty="0">
                <a:solidFill>
                  <a:srgbClr val="FFFFFF"/>
                </a:solidFill>
                <a:latin typeface="Andale Mono" charset="0"/>
                <a:ea typeface="Andale Mono" charset="0"/>
                <a:cs typeface="Andale Mono" charset="0"/>
              </a:rPr>
              <a:t> 0  0      0    765     60    148    0    0     0     0    7   10  0  0 100  0  </a:t>
            </a:r>
            <a:r>
              <a:rPr lang="en-US" sz="1600" dirty="0" smtClean="0">
                <a:solidFill>
                  <a:srgbClr val="FFFFFF"/>
                </a:solidFill>
                <a:latin typeface="Andale Mono" charset="0"/>
                <a:ea typeface="Andale Mono" charset="0"/>
                <a:cs typeface="Andale Mono" charset="0"/>
              </a:rPr>
              <a:t>0</a:t>
            </a:r>
          </a:p>
          <a:p>
            <a:pPr marL="0" indent="0">
              <a:buNone/>
            </a:pPr>
            <a:endParaRPr lang="en-US" sz="1600" dirty="0" smtClean="0">
              <a:solidFill>
                <a:srgbClr val="FFFFFF"/>
              </a:solidFill>
              <a:latin typeface="Andale Mono" charset="0"/>
              <a:ea typeface="Andale Mono" charset="0"/>
              <a:cs typeface="Andale Mono" charset="0"/>
            </a:endParaRPr>
          </a:p>
          <a:p>
            <a:r>
              <a:rPr lang="en-US" sz="2100" dirty="0" err="1" smtClean="0">
                <a:solidFill>
                  <a:srgbClr val="FFFFFF"/>
                </a:solidFill>
                <a:latin typeface="Arial" charset="0"/>
                <a:ea typeface="Arial" charset="0"/>
                <a:cs typeface="Arial" charset="0"/>
              </a:rPr>
              <a:t>Swpd</a:t>
            </a:r>
            <a:r>
              <a:rPr lang="en-US" sz="2100" dirty="0">
                <a:solidFill>
                  <a:srgbClr val="FFFFFF"/>
                </a:solidFill>
                <a:latin typeface="Arial" charset="0"/>
                <a:ea typeface="Arial" charset="0"/>
                <a:cs typeface="Arial" charset="0"/>
              </a:rPr>
              <a:t>: Amount of “swapped”-out </a:t>
            </a:r>
            <a:r>
              <a:rPr lang="en-US" sz="2100" dirty="0" smtClean="0">
                <a:solidFill>
                  <a:srgbClr val="FFFFFF"/>
                </a:solidFill>
                <a:latin typeface="Arial" charset="0"/>
                <a:ea typeface="Arial" charset="0"/>
                <a:cs typeface="Arial" charset="0"/>
              </a:rPr>
              <a:t>memory</a:t>
            </a:r>
          </a:p>
          <a:p>
            <a:r>
              <a:rPr lang="en-US" sz="2100" dirty="0">
                <a:solidFill>
                  <a:srgbClr val="FFFFFF"/>
                </a:solidFill>
                <a:latin typeface="Arial" charset="0"/>
                <a:ea typeface="Arial" charset="0"/>
                <a:cs typeface="Arial" charset="0"/>
              </a:rPr>
              <a:t>Free: Free available </a:t>
            </a:r>
            <a:r>
              <a:rPr lang="en-US" sz="2100" dirty="0" smtClean="0">
                <a:solidFill>
                  <a:srgbClr val="FFFFFF"/>
                </a:solidFill>
                <a:latin typeface="Arial" charset="0"/>
                <a:ea typeface="Arial" charset="0"/>
                <a:cs typeface="Arial" charset="0"/>
              </a:rPr>
              <a:t>memory</a:t>
            </a:r>
          </a:p>
          <a:p>
            <a:r>
              <a:rPr lang="en-US" sz="2100" dirty="0" smtClean="0">
                <a:solidFill>
                  <a:srgbClr val="FFFFFF"/>
                </a:solidFill>
                <a:latin typeface="Arial" charset="0"/>
                <a:ea typeface="Arial" charset="0"/>
                <a:cs typeface="Arial" charset="0"/>
              </a:rPr>
              <a:t>Buff: Memory in the buffer cache</a:t>
            </a:r>
          </a:p>
          <a:p>
            <a:r>
              <a:rPr lang="en-US" sz="2100" dirty="0" smtClean="0">
                <a:solidFill>
                  <a:srgbClr val="FFFFFF"/>
                </a:solidFill>
                <a:latin typeface="Arial" charset="0"/>
                <a:ea typeface="Arial" charset="0"/>
                <a:cs typeface="Arial" charset="0"/>
              </a:rPr>
              <a:t>Cache: Memory in the page cache</a:t>
            </a:r>
          </a:p>
          <a:p>
            <a:r>
              <a:rPr lang="en-US" sz="2100" dirty="0" smtClean="0">
                <a:solidFill>
                  <a:srgbClr val="FFFFFF"/>
                </a:solidFill>
                <a:latin typeface="Arial" charset="0"/>
                <a:ea typeface="Arial" charset="0"/>
                <a:cs typeface="Arial" charset="0"/>
              </a:rPr>
              <a:t>Si: Memory “swapped” in </a:t>
            </a:r>
          </a:p>
          <a:p>
            <a:r>
              <a:rPr lang="en-US" sz="2100" dirty="0" smtClean="0">
                <a:solidFill>
                  <a:srgbClr val="FFFFFF"/>
                </a:solidFill>
                <a:latin typeface="Arial" charset="0"/>
                <a:ea typeface="Arial" charset="0"/>
                <a:cs typeface="Arial" charset="0"/>
              </a:rPr>
              <a:t>So: Memory “swapped out”</a:t>
            </a:r>
          </a:p>
          <a:p>
            <a:r>
              <a:rPr lang="en-US" sz="2100" dirty="0" smtClean="0">
                <a:solidFill>
                  <a:srgbClr val="FFFFFF"/>
                </a:solidFill>
                <a:latin typeface="Arial" charset="0"/>
                <a:ea typeface="Arial" charset="0"/>
                <a:cs typeface="Arial" charset="0"/>
              </a:rPr>
              <a:t>(Remember: Linux swapping is actually paging, just to a swap device or file)</a:t>
            </a:r>
          </a:p>
          <a:p>
            <a:r>
              <a:rPr lang="en-US" sz="2100" dirty="0" smtClean="0">
                <a:solidFill>
                  <a:srgbClr val="FFFFFF"/>
                </a:solidFill>
                <a:latin typeface="Arial" charset="0"/>
                <a:ea typeface="Arial" charset="0"/>
                <a:cs typeface="Arial" charset="0"/>
              </a:rPr>
              <a:t>-</a:t>
            </a:r>
            <a:r>
              <a:rPr lang="en-US" sz="2100" dirty="0" err="1" smtClean="0">
                <a:solidFill>
                  <a:srgbClr val="FFFFFF"/>
                </a:solidFill>
                <a:latin typeface="Arial" charset="0"/>
                <a:ea typeface="Arial" charset="0"/>
                <a:cs typeface="Arial" charset="0"/>
              </a:rPr>
              <a:t>Sm</a:t>
            </a:r>
            <a:r>
              <a:rPr lang="en-US" sz="2100" dirty="0" smtClean="0">
                <a:solidFill>
                  <a:srgbClr val="FFFFFF"/>
                </a:solidFill>
                <a:latin typeface="Arial" charset="0"/>
                <a:ea typeface="Arial" charset="0"/>
                <a:cs typeface="Arial" charset="0"/>
              </a:rPr>
              <a:t> puts output in megabytes</a:t>
            </a:r>
          </a:p>
          <a:p>
            <a:r>
              <a:rPr lang="en-US" sz="2100" dirty="0" smtClean="0">
                <a:solidFill>
                  <a:srgbClr val="FFFFFF"/>
                </a:solidFill>
                <a:latin typeface="Arial" charset="0"/>
                <a:ea typeface="Arial" charset="0"/>
                <a:cs typeface="Arial" charset="0"/>
              </a:rPr>
              <a:t>1 is used for timer</a:t>
            </a:r>
          </a:p>
        </p:txBody>
      </p:sp>
    </p:spTree>
    <p:extLst>
      <p:ext uri="{BB962C8B-B14F-4D97-AF65-F5344CB8AC3E}">
        <p14:creationId xmlns:p14="http://schemas.microsoft.com/office/powerpoint/2010/main" val="917425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C000"/>
                </a:solidFill>
                <a:latin typeface="Arial" charset="0"/>
                <a:ea typeface="Arial" charset="0"/>
                <a:cs typeface="Arial" charset="0"/>
              </a:rPr>
              <a:t>ps</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FFFFFF"/>
                </a:solidFill>
                <a:latin typeface="Arial" charset="0"/>
                <a:ea typeface="Arial" charset="0"/>
                <a:cs typeface="Arial" charset="0"/>
              </a:rPr>
              <a:t>Built in to the system</a:t>
            </a:r>
          </a:p>
          <a:p>
            <a:pPr marL="0" indent="0">
              <a:buNone/>
            </a:pPr>
            <a:r>
              <a:rPr lang="nl-NL" sz="1600" dirty="0">
                <a:solidFill>
                  <a:srgbClr val="FFFFFF"/>
                </a:solidFill>
                <a:latin typeface="Andale Mono" charset="0"/>
                <a:ea typeface="Andale Mono" charset="0"/>
                <a:cs typeface="Andale Mono" charset="0"/>
              </a:rPr>
              <a:t>[root@ip-172-16-0-192 ~]# </a:t>
            </a:r>
            <a:r>
              <a:rPr lang="nl-NL" sz="1600" dirty="0" err="1">
                <a:solidFill>
                  <a:srgbClr val="FFFFFF"/>
                </a:solidFill>
                <a:latin typeface="Andale Mono" charset="0"/>
                <a:ea typeface="Andale Mono" charset="0"/>
                <a:cs typeface="Andale Mono" charset="0"/>
              </a:rPr>
              <a:t>ps</a:t>
            </a:r>
            <a:r>
              <a:rPr lang="nl-NL" sz="1600" dirty="0">
                <a:solidFill>
                  <a:srgbClr val="FFFFFF"/>
                </a:solidFill>
                <a:latin typeface="Andale Mono" charset="0"/>
                <a:ea typeface="Andale Mono" charset="0"/>
                <a:cs typeface="Andale Mono" charset="0"/>
              </a:rPr>
              <a:t> </a:t>
            </a:r>
            <a:r>
              <a:rPr lang="nl-NL" sz="1600" dirty="0" err="1">
                <a:solidFill>
                  <a:srgbClr val="FFFFFF"/>
                </a:solidFill>
                <a:latin typeface="Andale Mono" charset="0"/>
                <a:ea typeface="Andale Mono" charset="0"/>
                <a:cs typeface="Andale Mono" charset="0"/>
              </a:rPr>
              <a:t>aux</a:t>
            </a:r>
            <a:r>
              <a:rPr lang="nl-NL" sz="1600" dirty="0">
                <a:solidFill>
                  <a:srgbClr val="FFFFFF"/>
                </a:solidFill>
                <a:latin typeface="Andale Mono" charset="0"/>
                <a:ea typeface="Andale Mono" charset="0"/>
                <a:cs typeface="Andale Mono" charset="0"/>
              </a:rPr>
              <a:t> | </a:t>
            </a:r>
            <a:r>
              <a:rPr lang="nl-NL" sz="1600" dirty="0" err="1">
                <a:solidFill>
                  <a:srgbClr val="FFFFFF"/>
                </a:solidFill>
                <a:latin typeface="Andale Mono" charset="0"/>
                <a:ea typeface="Andale Mono" charset="0"/>
                <a:cs typeface="Andale Mono" charset="0"/>
              </a:rPr>
              <a:t>head</a:t>
            </a:r>
            <a:r>
              <a:rPr lang="nl-NL" sz="1600" dirty="0">
                <a:solidFill>
                  <a:srgbClr val="FFFFFF"/>
                </a:solidFill>
                <a:latin typeface="Andale Mono" charset="0"/>
                <a:ea typeface="Andale Mono" charset="0"/>
                <a:cs typeface="Andale Mono" charset="0"/>
              </a:rPr>
              <a:t> -n 5</a:t>
            </a:r>
          </a:p>
          <a:p>
            <a:pPr marL="0" indent="0">
              <a:buNone/>
            </a:pPr>
            <a:r>
              <a:rPr lang="nl-NL" sz="1600" dirty="0">
                <a:solidFill>
                  <a:srgbClr val="FFFFFF"/>
                </a:solidFill>
                <a:latin typeface="Andale Mono" charset="0"/>
                <a:ea typeface="Andale Mono" charset="0"/>
                <a:cs typeface="Andale Mono" charset="0"/>
              </a:rPr>
              <a:t>USER       PID %CPU %MEM    VSZ   RSS TTY      STAT START   TIME COMMAND</a:t>
            </a:r>
          </a:p>
          <a:p>
            <a:pPr marL="0" indent="0">
              <a:buNone/>
            </a:pPr>
            <a:r>
              <a:rPr lang="nl-NL" sz="1600" dirty="0">
                <a:solidFill>
                  <a:srgbClr val="FFFFFF"/>
                </a:solidFill>
                <a:latin typeface="Andale Mono" charset="0"/>
                <a:ea typeface="Andale Mono" charset="0"/>
                <a:cs typeface="Andale Mono" charset="0"/>
              </a:rPr>
              <a:t>root         1  0.0  0.1  19480  1596 ?        Ss   Feb25   0:01 /</a:t>
            </a:r>
            <a:r>
              <a:rPr lang="nl-NL" sz="1600" dirty="0" err="1">
                <a:solidFill>
                  <a:srgbClr val="FFFFFF"/>
                </a:solidFill>
                <a:latin typeface="Andale Mono" charset="0"/>
                <a:ea typeface="Andale Mono" charset="0"/>
                <a:cs typeface="Andale Mono" charset="0"/>
              </a:rPr>
              <a:t>sbin</a:t>
            </a:r>
            <a:r>
              <a:rPr lang="nl-NL" sz="1600" dirty="0">
                <a:solidFill>
                  <a:srgbClr val="FFFFFF"/>
                </a:solidFill>
                <a:latin typeface="Andale Mono" charset="0"/>
                <a:ea typeface="Andale Mono" charset="0"/>
                <a:cs typeface="Andale Mono" charset="0"/>
              </a:rPr>
              <a:t>/</a:t>
            </a:r>
            <a:r>
              <a:rPr lang="nl-NL" sz="1600" dirty="0" err="1">
                <a:solidFill>
                  <a:srgbClr val="FFFFFF"/>
                </a:solidFill>
                <a:latin typeface="Andale Mono" charset="0"/>
                <a:ea typeface="Andale Mono" charset="0"/>
                <a:cs typeface="Andale Mono" charset="0"/>
              </a:rPr>
              <a:t>init</a:t>
            </a:r>
            <a:endParaRPr lang="nl-NL" sz="1600" dirty="0">
              <a:solidFill>
                <a:srgbClr val="FFFFFF"/>
              </a:solidFill>
              <a:latin typeface="Andale Mono" charset="0"/>
              <a:ea typeface="Andale Mono" charset="0"/>
              <a:cs typeface="Andale Mono" charset="0"/>
            </a:endParaRPr>
          </a:p>
          <a:p>
            <a:pPr marL="0" indent="0">
              <a:buNone/>
            </a:pPr>
            <a:r>
              <a:rPr lang="nl-NL" sz="1600" dirty="0">
                <a:solidFill>
                  <a:srgbClr val="FFFFFF"/>
                </a:solidFill>
                <a:latin typeface="Andale Mono" charset="0"/>
                <a:ea typeface="Andale Mono" charset="0"/>
                <a:cs typeface="Andale Mono" charset="0"/>
              </a:rPr>
              <a:t>root         2  0.0  0.0      0     0 ?        S    Feb25   0:00 [</a:t>
            </a:r>
            <a:r>
              <a:rPr lang="nl-NL" sz="1600" dirty="0" err="1">
                <a:solidFill>
                  <a:srgbClr val="FFFFFF"/>
                </a:solidFill>
                <a:latin typeface="Andale Mono" charset="0"/>
                <a:ea typeface="Andale Mono" charset="0"/>
                <a:cs typeface="Andale Mono" charset="0"/>
              </a:rPr>
              <a:t>kthreadd</a:t>
            </a:r>
            <a:r>
              <a:rPr lang="nl-NL" sz="1600" dirty="0">
                <a:solidFill>
                  <a:srgbClr val="FFFFFF"/>
                </a:solidFill>
                <a:latin typeface="Andale Mono" charset="0"/>
                <a:ea typeface="Andale Mono" charset="0"/>
                <a:cs typeface="Andale Mono" charset="0"/>
              </a:rPr>
              <a:t>]</a:t>
            </a:r>
          </a:p>
          <a:p>
            <a:pPr marL="0" indent="0">
              <a:buNone/>
            </a:pPr>
            <a:r>
              <a:rPr lang="nl-NL" sz="1600" dirty="0">
                <a:solidFill>
                  <a:srgbClr val="FFFFFF"/>
                </a:solidFill>
                <a:latin typeface="Andale Mono" charset="0"/>
                <a:ea typeface="Andale Mono" charset="0"/>
                <a:cs typeface="Andale Mono" charset="0"/>
              </a:rPr>
              <a:t>root         3  0.0  0.0      0     0 ?        S    Feb25   0:00 [</a:t>
            </a:r>
            <a:r>
              <a:rPr lang="nl-NL" sz="1600" dirty="0" err="1">
                <a:solidFill>
                  <a:srgbClr val="FFFFFF"/>
                </a:solidFill>
                <a:latin typeface="Andale Mono" charset="0"/>
                <a:ea typeface="Andale Mono" charset="0"/>
                <a:cs typeface="Andale Mono" charset="0"/>
              </a:rPr>
              <a:t>ksoftirqd</a:t>
            </a:r>
            <a:r>
              <a:rPr lang="nl-NL" sz="1600" dirty="0">
                <a:solidFill>
                  <a:srgbClr val="FFFFFF"/>
                </a:solidFill>
                <a:latin typeface="Andale Mono" charset="0"/>
                <a:ea typeface="Andale Mono" charset="0"/>
                <a:cs typeface="Andale Mono" charset="0"/>
              </a:rPr>
              <a:t>/0]</a:t>
            </a:r>
          </a:p>
          <a:p>
            <a:pPr marL="0" indent="0">
              <a:buNone/>
            </a:pPr>
            <a:r>
              <a:rPr lang="nl-NL" sz="1600" dirty="0">
                <a:solidFill>
                  <a:srgbClr val="FFFFFF"/>
                </a:solidFill>
                <a:latin typeface="Andale Mono" charset="0"/>
                <a:ea typeface="Andale Mono" charset="0"/>
                <a:cs typeface="Andale Mono" charset="0"/>
              </a:rPr>
              <a:t>root         5  0.0  0.0      0     0 ?        S&lt;   Feb25   0:00 [</a:t>
            </a:r>
            <a:r>
              <a:rPr lang="nl-NL" sz="1600" dirty="0" err="1">
                <a:solidFill>
                  <a:srgbClr val="FFFFFF"/>
                </a:solidFill>
                <a:latin typeface="Andale Mono" charset="0"/>
                <a:ea typeface="Andale Mono" charset="0"/>
                <a:cs typeface="Andale Mono" charset="0"/>
              </a:rPr>
              <a:t>kworker</a:t>
            </a:r>
            <a:r>
              <a:rPr lang="nl-NL" sz="1600" dirty="0">
                <a:solidFill>
                  <a:srgbClr val="FFFFFF"/>
                </a:solidFill>
                <a:latin typeface="Andale Mono" charset="0"/>
                <a:ea typeface="Andale Mono" charset="0"/>
                <a:cs typeface="Andale Mono" charset="0"/>
              </a:rPr>
              <a:t>/0:0H</a:t>
            </a:r>
            <a:r>
              <a:rPr lang="nl-NL" sz="1600" dirty="0" smtClean="0">
                <a:solidFill>
                  <a:srgbClr val="FFFFFF"/>
                </a:solidFill>
                <a:latin typeface="Andale Mono" charset="0"/>
                <a:ea typeface="Andale Mono" charset="0"/>
                <a:cs typeface="Andale Mono" charset="0"/>
              </a:rPr>
              <a:t>]</a:t>
            </a:r>
          </a:p>
          <a:p>
            <a:r>
              <a:rPr lang="nl-NL" sz="2100" dirty="0" smtClean="0">
                <a:solidFill>
                  <a:srgbClr val="FFFFFF"/>
                </a:solidFill>
                <a:latin typeface="Arial" charset="0"/>
                <a:ea typeface="Arial" charset="0"/>
                <a:cs typeface="Arial" charset="0"/>
              </a:rPr>
              <a:t>%MEM: </a:t>
            </a:r>
            <a:r>
              <a:rPr lang="nl-NL" sz="2100" dirty="0" err="1" smtClean="0">
                <a:solidFill>
                  <a:srgbClr val="FFFFFF"/>
                </a:solidFill>
                <a:latin typeface="Arial" charset="0"/>
                <a:ea typeface="Arial" charset="0"/>
                <a:cs typeface="Arial" charset="0"/>
              </a:rPr>
              <a:t>Main</a:t>
            </a:r>
            <a:r>
              <a:rPr lang="nl-NL" sz="2100" dirty="0" smtClean="0">
                <a:solidFill>
                  <a:srgbClr val="FFFFFF"/>
                </a:solidFill>
                <a:latin typeface="Arial" charset="0"/>
                <a:ea typeface="Arial" charset="0"/>
                <a:cs typeface="Arial" charset="0"/>
              </a:rPr>
              <a:t> memory </a:t>
            </a:r>
            <a:r>
              <a:rPr lang="nl-NL" sz="2100" dirty="0" err="1" smtClean="0">
                <a:solidFill>
                  <a:srgbClr val="FFFFFF"/>
                </a:solidFill>
                <a:latin typeface="Arial" charset="0"/>
                <a:ea typeface="Arial" charset="0"/>
                <a:cs typeface="Arial" charset="0"/>
              </a:rPr>
              <a:t>usage</a:t>
            </a:r>
            <a:r>
              <a:rPr lang="nl-NL" sz="2100" dirty="0" smtClean="0">
                <a:solidFill>
                  <a:srgbClr val="FFFFFF"/>
                </a:solidFill>
                <a:latin typeface="Arial" charset="0"/>
                <a:ea typeface="Arial" charset="0"/>
                <a:cs typeface="Arial" charset="0"/>
              </a:rPr>
              <a:t> as a percentage of the </a:t>
            </a:r>
            <a:r>
              <a:rPr lang="nl-NL" sz="2100" dirty="0" err="1" smtClean="0">
                <a:solidFill>
                  <a:srgbClr val="FFFFFF"/>
                </a:solidFill>
                <a:latin typeface="Arial" charset="0"/>
                <a:ea typeface="Arial" charset="0"/>
                <a:cs typeface="Arial" charset="0"/>
              </a:rPr>
              <a:t>total</a:t>
            </a:r>
            <a:r>
              <a:rPr lang="nl-NL" sz="2100" dirty="0" smtClean="0">
                <a:solidFill>
                  <a:srgbClr val="FFFFFF"/>
                </a:solidFill>
                <a:latin typeface="Arial" charset="0"/>
                <a:ea typeface="Arial" charset="0"/>
                <a:cs typeface="Arial" charset="0"/>
              </a:rPr>
              <a:t> in the system</a:t>
            </a:r>
          </a:p>
          <a:p>
            <a:r>
              <a:rPr lang="nl-NL" sz="2100" dirty="0" smtClean="0">
                <a:solidFill>
                  <a:srgbClr val="FFFFFF"/>
                </a:solidFill>
                <a:latin typeface="Arial" charset="0"/>
                <a:ea typeface="Arial" charset="0"/>
                <a:cs typeface="Arial" charset="0"/>
              </a:rPr>
              <a:t>RSS: Resident set </a:t>
            </a:r>
            <a:r>
              <a:rPr lang="nl-NL" sz="2100" dirty="0" err="1" smtClean="0">
                <a:solidFill>
                  <a:srgbClr val="FFFFFF"/>
                </a:solidFill>
                <a:latin typeface="Arial" charset="0"/>
                <a:ea typeface="Arial" charset="0"/>
                <a:cs typeface="Arial" charset="0"/>
              </a:rPr>
              <a:t>size</a:t>
            </a:r>
            <a:r>
              <a:rPr lang="nl-NL" sz="2100" dirty="0" smtClean="0">
                <a:solidFill>
                  <a:srgbClr val="FFFFFF"/>
                </a:solidFill>
                <a:latin typeface="Arial" charset="0"/>
                <a:ea typeface="Arial" charset="0"/>
                <a:cs typeface="Arial" charset="0"/>
              </a:rPr>
              <a:t> in KB</a:t>
            </a:r>
          </a:p>
          <a:p>
            <a:r>
              <a:rPr lang="nl-NL" sz="2100" dirty="0" smtClean="0">
                <a:solidFill>
                  <a:srgbClr val="FFFFFF"/>
                </a:solidFill>
                <a:latin typeface="Arial" charset="0"/>
                <a:ea typeface="Arial" charset="0"/>
                <a:cs typeface="Arial" charset="0"/>
              </a:rPr>
              <a:t>VSZ: Virtual set </a:t>
            </a:r>
            <a:r>
              <a:rPr lang="nl-NL" sz="2100" dirty="0" err="1" smtClean="0">
                <a:solidFill>
                  <a:srgbClr val="FFFFFF"/>
                </a:solidFill>
                <a:latin typeface="Arial" charset="0"/>
                <a:ea typeface="Arial" charset="0"/>
                <a:cs typeface="Arial" charset="0"/>
              </a:rPr>
              <a:t>size</a:t>
            </a:r>
            <a:r>
              <a:rPr lang="nl-NL" sz="2100" dirty="0" smtClean="0">
                <a:solidFill>
                  <a:srgbClr val="FFFFFF"/>
                </a:solidFill>
                <a:latin typeface="Arial" charset="0"/>
                <a:ea typeface="Arial" charset="0"/>
                <a:cs typeface="Arial" charset="0"/>
              </a:rPr>
              <a:t> in KB</a:t>
            </a:r>
          </a:p>
          <a:p>
            <a:r>
              <a:rPr lang="nl-NL" sz="2100" dirty="0" smtClean="0">
                <a:solidFill>
                  <a:srgbClr val="FFFFFF"/>
                </a:solidFill>
                <a:latin typeface="Arial" charset="0"/>
                <a:ea typeface="Arial" charset="0"/>
                <a:cs typeface="Arial" charset="0"/>
              </a:rPr>
              <a:t>RSS </a:t>
            </a:r>
            <a:r>
              <a:rPr lang="nl-NL" sz="2100" dirty="0" err="1" smtClean="0">
                <a:solidFill>
                  <a:srgbClr val="FFFFFF"/>
                </a:solidFill>
                <a:latin typeface="Arial" charset="0"/>
                <a:ea typeface="Arial" charset="0"/>
                <a:cs typeface="Arial" charset="0"/>
              </a:rPr>
              <a:t>includes</a:t>
            </a:r>
            <a:r>
              <a:rPr lang="nl-NL" sz="2100" dirty="0" smtClean="0">
                <a:solidFill>
                  <a:srgbClr val="FFFFFF"/>
                </a:solidFill>
                <a:latin typeface="Arial" charset="0"/>
                <a:ea typeface="Arial" charset="0"/>
                <a:cs typeface="Arial" charset="0"/>
              </a:rPr>
              <a:t> shared </a:t>
            </a:r>
            <a:r>
              <a:rPr lang="nl-NL" sz="2100" dirty="0" err="1" smtClean="0">
                <a:solidFill>
                  <a:srgbClr val="FFFFFF"/>
                </a:solidFill>
                <a:latin typeface="Arial" charset="0"/>
                <a:ea typeface="Arial" charset="0"/>
                <a:cs typeface="Arial" charset="0"/>
              </a:rPr>
              <a:t>segments</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such</a:t>
            </a:r>
            <a:r>
              <a:rPr lang="nl-NL" sz="2100" dirty="0" smtClean="0">
                <a:solidFill>
                  <a:srgbClr val="FFFFFF"/>
                </a:solidFill>
                <a:latin typeface="Arial" charset="0"/>
                <a:ea typeface="Arial" charset="0"/>
                <a:cs typeface="Arial" charset="0"/>
              </a:rPr>
              <a:t> as </a:t>
            </a:r>
            <a:r>
              <a:rPr lang="nl-NL" sz="2100" dirty="0" err="1" smtClean="0">
                <a:solidFill>
                  <a:srgbClr val="FFFFFF"/>
                </a:solidFill>
                <a:latin typeface="Arial" charset="0"/>
                <a:ea typeface="Arial" charset="0"/>
                <a:cs typeface="Arial" charset="0"/>
              </a:rPr>
              <a:t>libraries</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which</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might</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be</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mapped</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by</a:t>
            </a:r>
            <a:r>
              <a:rPr lang="nl-NL" sz="2100" dirty="0" smtClean="0">
                <a:solidFill>
                  <a:srgbClr val="FFFFFF"/>
                </a:solidFill>
                <a:latin typeface="Arial" charset="0"/>
                <a:ea typeface="Arial" charset="0"/>
                <a:cs typeface="Arial" charset="0"/>
              </a:rPr>
              <a:t> multiple </a:t>
            </a:r>
            <a:r>
              <a:rPr lang="nl-NL" sz="2100" dirty="0" err="1" smtClean="0">
                <a:solidFill>
                  <a:srgbClr val="FFFFFF"/>
                </a:solidFill>
                <a:latin typeface="Arial" charset="0"/>
                <a:ea typeface="Arial" charset="0"/>
                <a:cs typeface="Arial" charset="0"/>
              </a:rPr>
              <a:t>processes</a:t>
            </a:r>
            <a:r>
              <a:rPr lang="nl-NL" sz="2100" dirty="0" smtClean="0">
                <a:solidFill>
                  <a:srgbClr val="FFFFFF"/>
                </a:solidFill>
                <a:latin typeface="Arial" charset="0"/>
                <a:ea typeface="Arial" charset="0"/>
                <a:cs typeface="Arial" charset="0"/>
              </a:rPr>
              <a:t> – </a:t>
            </a:r>
            <a:r>
              <a:rPr lang="nl-NL" sz="2100" dirty="0" err="1" smtClean="0">
                <a:solidFill>
                  <a:srgbClr val="FFFFFF"/>
                </a:solidFill>
                <a:latin typeface="Arial" charset="0"/>
                <a:ea typeface="Arial" charset="0"/>
                <a:cs typeface="Arial" charset="0"/>
              </a:rPr>
              <a:t>this</a:t>
            </a:r>
            <a:r>
              <a:rPr lang="nl-NL" sz="2100" dirty="0" smtClean="0">
                <a:solidFill>
                  <a:srgbClr val="FFFFFF"/>
                </a:solidFill>
                <a:latin typeface="Arial" charset="0"/>
                <a:ea typeface="Arial" charset="0"/>
                <a:cs typeface="Arial" charset="0"/>
              </a:rPr>
              <a:t> means </a:t>
            </a:r>
            <a:r>
              <a:rPr lang="nl-NL" sz="2100" dirty="0" err="1" smtClean="0">
                <a:solidFill>
                  <a:srgbClr val="FFFFFF"/>
                </a:solidFill>
                <a:latin typeface="Arial" charset="0"/>
                <a:ea typeface="Arial" charset="0"/>
                <a:cs typeface="Arial" charset="0"/>
              </a:rPr>
              <a:t>you</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cannot</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add</a:t>
            </a:r>
            <a:r>
              <a:rPr lang="nl-NL" sz="2100" dirty="0" smtClean="0">
                <a:solidFill>
                  <a:srgbClr val="FFFFFF"/>
                </a:solidFill>
                <a:latin typeface="Arial" charset="0"/>
                <a:ea typeface="Arial" charset="0"/>
                <a:cs typeface="Arial" charset="0"/>
              </a:rPr>
              <a:t> up RSS </a:t>
            </a:r>
            <a:r>
              <a:rPr lang="nl-NL" sz="2100" dirty="0" err="1" smtClean="0">
                <a:solidFill>
                  <a:srgbClr val="FFFFFF"/>
                </a:solidFill>
                <a:latin typeface="Arial" charset="0"/>
                <a:ea typeface="Arial" charset="0"/>
                <a:cs typeface="Arial" charset="0"/>
              </a:rPr>
              <a:t>and</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expect</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it</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to</a:t>
            </a:r>
            <a:r>
              <a:rPr lang="nl-NL" sz="2100" dirty="0" smtClean="0">
                <a:solidFill>
                  <a:srgbClr val="FFFFFF"/>
                </a:solidFill>
                <a:latin typeface="Arial" charset="0"/>
                <a:ea typeface="Arial" charset="0"/>
                <a:cs typeface="Arial" charset="0"/>
              </a:rPr>
              <a:t> match the </a:t>
            </a:r>
            <a:r>
              <a:rPr lang="nl-NL" sz="2100" dirty="0" err="1" smtClean="0">
                <a:solidFill>
                  <a:srgbClr val="FFFFFF"/>
                </a:solidFill>
                <a:latin typeface="Arial" charset="0"/>
                <a:ea typeface="Arial" charset="0"/>
                <a:cs typeface="Arial" charset="0"/>
              </a:rPr>
              <a:t>total</a:t>
            </a:r>
            <a:r>
              <a:rPr lang="nl-NL" sz="2100" dirty="0" smtClean="0">
                <a:solidFill>
                  <a:srgbClr val="FFFFFF"/>
                </a:solidFill>
                <a:latin typeface="Arial" charset="0"/>
                <a:ea typeface="Arial" charset="0"/>
                <a:cs typeface="Arial" charset="0"/>
              </a:rPr>
              <a:t> </a:t>
            </a:r>
            <a:r>
              <a:rPr lang="nl-NL" sz="2100" dirty="0" err="1" smtClean="0">
                <a:solidFill>
                  <a:srgbClr val="FFFFFF"/>
                </a:solidFill>
                <a:latin typeface="Arial" charset="0"/>
                <a:ea typeface="Arial" charset="0"/>
                <a:cs typeface="Arial" charset="0"/>
              </a:rPr>
              <a:t>amount</a:t>
            </a:r>
            <a:r>
              <a:rPr lang="nl-NL" sz="2100" dirty="0" smtClean="0">
                <a:solidFill>
                  <a:srgbClr val="FFFFFF"/>
                </a:solidFill>
                <a:latin typeface="Arial" charset="0"/>
                <a:ea typeface="Arial" charset="0"/>
                <a:cs typeface="Arial" charset="0"/>
              </a:rPr>
              <a:t> of memory in a system, or the real </a:t>
            </a:r>
            <a:r>
              <a:rPr lang="nl-NL" sz="2100" dirty="0" err="1" smtClean="0">
                <a:solidFill>
                  <a:srgbClr val="FFFFFF"/>
                </a:solidFill>
                <a:latin typeface="Arial" charset="0"/>
                <a:ea typeface="Arial" charset="0"/>
                <a:cs typeface="Arial" charset="0"/>
              </a:rPr>
              <a:t>amount</a:t>
            </a:r>
            <a:r>
              <a:rPr lang="nl-NL" sz="2100" dirty="0" smtClean="0">
                <a:solidFill>
                  <a:srgbClr val="FFFFFF"/>
                </a:solidFill>
                <a:latin typeface="Arial" charset="0"/>
                <a:ea typeface="Arial" charset="0"/>
                <a:cs typeface="Arial" charset="0"/>
              </a:rPr>
              <a:t> memory </a:t>
            </a:r>
            <a:r>
              <a:rPr lang="nl-NL" sz="2100" dirty="0" err="1" smtClean="0">
                <a:solidFill>
                  <a:srgbClr val="FFFFFF"/>
                </a:solidFill>
                <a:latin typeface="Arial" charset="0"/>
                <a:ea typeface="Arial" charset="0"/>
                <a:cs typeface="Arial" charset="0"/>
              </a:rPr>
              <a:t>used</a:t>
            </a:r>
            <a:r>
              <a:rPr lang="nl-NL" sz="2100" dirty="0" smtClean="0">
                <a:solidFill>
                  <a:srgbClr val="FFFFFF"/>
                </a:solidFill>
                <a:latin typeface="Arial" charset="0"/>
                <a:ea typeface="Arial" charset="0"/>
                <a:cs typeface="Arial" charset="0"/>
              </a:rPr>
              <a:t>.</a:t>
            </a:r>
            <a:endParaRPr lang="en-US" sz="21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1874431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top</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fontScale="92500"/>
          </a:bodyPr>
          <a:lstStyle/>
          <a:p>
            <a:r>
              <a:rPr lang="en-US" dirty="0" smtClean="0">
                <a:solidFill>
                  <a:srgbClr val="FFFFFF"/>
                </a:solidFill>
                <a:latin typeface="Arial" charset="0"/>
                <a:ea typeface="Arial" charset="0"/>
                <a:cs typeface="Arial" charset="0"/>
              </a:rPr>
              <a:t>Built into the system</a:t>
            </a:r>
          </a:p>
          <a:p>
            <a:pPr marL="0" indent="0">
              <a:buNone/>
            </a:pPr>
            <a:r>
              <a:rPr lang="en-US" sz="1600" dirty="0">
                <a:solidFill>
                  <a:srgbClr val="FFFFFF"/>
                </a:solidFill>
                <a:latin typeface="Andale Mono" charset="0"/>
                <a:ea typeface="Andale Mono" charset="0"/>
                <a:cs typeface="Andale Mono" charset="0"/>
              </a:rPr>
              <a:t>top - 09:08:40 up 20:18,  4 users,  load average: 0.00, 0.01, 0.05</a:t>
            </a:r>
          </a:p>
          <a:p>
            <a:pPr marL="0" indent="0">
              <a:buNone/>
            </a:pPr>
            <a:r>
              <a:rPr lang="en-US" sz="1600" dirty="0">
                <a:solidFill>
                  <a:srgbClr val="FFFFFF"/>
                </a:solidFill>
                <a:latin typeface="Andale Mono" charset="0"/>
                <a:ea typeface="Andale Mono" charset="0"/>
                <a:cs typeface="Andale Mono" charset="0"/>
              </a:rPr>
              <a:t>Tasks:  78 total,   1 running,  77 sleeping,   0 stopped,   0 zombie</a:t>
            </a:r>
          </a:p>
          <a:p>
            <a:pPr marL="0" indent="0">
              <a:buNone/>
            </a:pPr>
            <a:r>
              <a:rPr lang="en-US" sz="1600" dirty="0" err="1">
                <a:solidFill>
                  <a:srgbClr val="FFFFFF"/>
                </a:solidFill>
                <a:latin typeface="Andale Mono" charset="0"/>
                <a:ea typeface="Andale Mono" charset="0"/>
                <a:cs typeface="Andale Mono" charset="0"/>
              </a:rPr>
              <a:t>Cpu</a:t>
            </a:r>
            <a:r>
              <a:rPr lang="en-US" sz="1600" dirty="0">
                <a:solidFill>
                  <a:srgbClr val="FFFFFF"/>
                </a:solidFill>
                <a:latin typeface="Andale Mono" charset="0"/>
                <a:ea typeface="Andale Mono" charset="0"/>
                <a:cs typeface="Andale Mono" charset="0"/>
              </a:rPr>
              <a:t>(s):  0.3%us,  0.0%sy,  0.0%ni, 99.3%id,  0.0%wa,  0.0%hi,  0.0%si,  0.3%st</a:t>
            </a:r>
          </a:p>
          <a:p>
            <a:pPr marL="0" indent="0">
              <a:buNone/>
            </a:pPr>
            <a:r>
              <a:rPr lang="en-US" sz="1600" dirty="0" err="1">
                <a:solidFill>
                  <a:srgbClr val="FFFFFF"/>
                </a:solidFill>
                <a:latin typeface="Andale Mono" charset="0"/>
                <a:ea typeface="Andale Mono" charset="0"/>
                <a:cs typeface="Andale Mono" charset="0"/>
              </a:rPr>
              <a:t>Mem</a:t>
            </a:r>
            <a:r>
              <a:rPr lang="en-US" sz="1600" dirty="0">
                <a:solidFill>
                  <a:srgbClr val="FFFFFF"/>
                </a:solidFill>
                <a:latin typeface="Andale Mono" charset="0"/>
                <a:ea typeface="Andale Mono" charset="0"/>
                <a:cs typeface="Andale Mono" charset="0"/>
              </a:rPr>
              <a:t>:   1020196k total,   273808k used,   746388k free,    58752k buffers</a:t>
            </a:r>
          </a:p>
          <a:p>
            <a:pPr marL="0" indent="0">
              <a:buNone/>
            </a:pPr>
            <a:r>
              <a:rPr lang="en-US" sz="1600" dirty="0">
                <a:solidFill>
                  <a:srgbClr val="FFFFFF"/>
                </a:solidFill>
                <a:latin typeface="Andale Mono" charset="0"/>
                <a:ea typeface="Andale Mono" charset="0"/>
                <a:cs typeface="Andale Mono" charset="0"/>
              </a:rPr>
              <a:t>Swap:        0k total,        0k used,        0k free,   145348k </a:t>
            </a:r>
            <a:r>
              <a:rPr lang="en-US" sz="1600" dirty="0" smtClean="0">
                <a:solidFill>
                  <a:srgbClr val="FFFFFF"/>
                </a:solidFill>
                <a:latin typeface="Andale Mono" charset="0"/>
                <a:ea typeface="Andale Mono" charset="0"/>
                <a:cs typeface="Andale Mono" charset="0"/>
              </a:rPr>
              <a:t>cached</a:t>
            </a:r>
            <a:endParaRPr lang="en-US" sz="1600" dirty="0">
              <a:solidFill>
                <a:srgbClr val="FFFFFF"/>
              </a:solidFill>
              <a:latin typeface="Andale Mono" charset="0"/>
              <a:ea typeface="Andale Mono" charset="0"/>
              <a:cs typeface="Andale Mono" charset="0"/>
            </a:endParaRPr>
          </a:p>
          <a:p>
            <a:pPr marL="0" indent="0">
              <a:buNone/>
            </a:pPr>
            <a:r>
              <a:rPr lang="en-US" sz="1600" dirty="0">
                <a:solidFill>
                  <a:srgbClr val="FFFFFF"/>
                </a:solidFill>
                <a:latin typeface="Andale Mono" charset="0"/>
                <a:ea typeface="Andale Mono" charset="0"/>
                <a:cs typeface="Andale Mono" charset="0"/>
              </a:rPr>
              <a:t>  PID USER      PR  NI  VIRT  RES  SHR S %CPU %MEM    TIME+  COMMAND</a:t>
            </a:r>
          </a:p>
          <a:p>
            <a:pPr marL="0" indent="0">
              <a:buNone/>
            </a:pPr>
            <a:r>
              <a:rPr lang="en-US" sz="1600" dirty="0">
                <a:solidFill>
                  <a:srgbClr val="FFFFFF"/>
                </a:solidFill>
                <a:latin typeface="Andale Mono" charset="0"/>
                <a:ea typeface="Andale Mono" charset="0"/>
                <a:cs typeface="Andale Mono" charset="0"/>
              </a:rPr>
              <a:t>    1 root      20   0 19480 1596 1284 S  0.0  0.2   0:01.05 </a:t>
            </a:r>
            <a:r>
              <a:rPr lang="en-US" sz="1600" dirty="0" err="1" smtClean="0">
                <a:solidFill>
                  <a:srgbClr val="FFFFFF"/>
                </a:solidFill>
                <a:latin typeface="Andale Mono" charset="0"/>
                <a:ea typeface="Andale Mono" charset="0"/>
                <a:cs typeface="Andale Mono" charset="0"/>
              </a:rPr>
              <a:t>init</a:t>
            </a:r>
            <a:endParaRPr lang="en-US" sz="1600" dirty="0" smtClean="0">
              <a:solidFill>
                <a:srgbClr val="FFFFFF"/>
              </a:solidFill>
              <a:latin typeface="Andale Mono" charset="0"/>
              <a:ea typeface="Andale Mono" charset="0"/>
              <a:cs typeface="Andale Mono" charset="0"/>
            </a:endParaRPr>
          </a:p>
          <a:p>
            <a:r>
              <a:rPr lang="en-US" sz="2100" dirty="0" smtClean="0">
                <a:solidFill>
                  <a:srgbClr val="FFFFFF"/>
                </a:solidFill>
                <a:latin typeface="Arial" charset="0"/>
                <a:ea typeface="Arial" charset="0"/>
                <a:cs typeface="Arial" charset="0"/>
              </a:rPr>
              <a:t>Output per process is very similar to what is shown as PS. VIRT = VSZ, RES = RSS</a:t>
            </a:r>
          </a:p>
          <a:p>
            <a:r>
              <a:rPr lang="en-US" sz="2100" dirty="0" smtClean="0">
                <a:solidFill>
                  <a:srgbClr val="FFFFFF"/>
                </a:solidFill>
                <a:latin typeface="Arial" charset="0"/>
                <a:ea typeface="Arial" charset="0"/>
                <a:cs typeface="Arial" charset="0"/>
              </a:rPr>
              <a:t>Other overall system levels, including free memory, used memory, buffer size, cache size, and swap details.</a:t>
            </a:r>
            <a:endParaRPr lang="en-US" sz="21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3574221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Other tools</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600200"/>
            <a:ext cx="8229600" cy="4353791"/>
          </a:xfrm>
        </p:spPr>
        <p:txBody>
          <a:bodyPr>
            <a:normAutofit/>
          </a:bodyPr>
          <a:lstStyle/>
          <a:p>
            <a:r>
              <a:rPr lang="en-US" sz="2000" dirty="0" smtClean="0">
                <a:solidFill>
                  <a:srgbClr val="FFC000"/>
                </a:solidFill>
                <a:latin typeface="Arial" charset="0"/>
                <a:ea typeface="Arial" charset="0"/>
                <a:cs typeface="Arial" charset="0"/>
              </a:rPr>
              <a:t>Atop</a:t>
            </a:r>
            <a:r>
              <a:rPr lang="en-US" sz="2000" dirty="0" smtClean="0">
                <a:solidFill>
                  <a:srgbClr val="FFFFFF"/>
                </a:solidFill>
                <a:latin typeface="Arial" charset="0"/>
                <a:ea typeface="Arial" charset="0"/>
                <a:cs typeface="Arial" charset="0"/>
              </a:rPr>
              <a:t> – historical logging of memory usage on a per process basis, as well as CPU, network, etc, usage – very </a:t>
            </a:r>
            <a:r>
              <a:rPr lang="en-US" sz="2000" dirty="0" smtClean="0">
                <a:solidFill>
                  <a:srgbClr val="FFFFFF"/>
                </a:solidFill>
                <a:latin typeface="Arial" charset="0"/>
                <a:ea typeface="Arial" charset="0"/>
                <a:cs typeface="Arial" charset="0"/>
              </a:rPr>
              <a:t>powerful</a:t>
            </a:r>
          </a:p>
          <a:p>
            <a:endParaRPr lang="en-US" sz="2000" dirty="0" smtClean="0">
              <a:solidFill>
                <a:srgbClr val="FFFFFF"/>
              </a:solidFill>
              <a:latin typeface="Arial" charset="0"/>
              <a:ea typeface="Arial" charset="0"/>
              <a:cs typeface="Arial" charset="0"/>
            </a:endParaRPr>
          </a:p>
          <a:p>
            <a:r>
              <a:rPr lang="en-US" sz="2000" dirty="0" err="1" smtClean="0">
                <a:solidFill>
                  <a:srgbClr val="FFC000"/>
                </a:solidFill>
                <a:latin typeface="Arial" charset="0"/>
                <a:ea typeface="Arial" charset="0"/>
                <a:cs typeface="Arial" charset="0"/>
              </a:rPr>
              <a:t>Sar</a:t>
            </a:r>
            <a:r>
              <a:rPr lang="en-US" sz="2000" dirty="0" smtClean="0">
                <a:solidFill>
                  <a:srgbClr val="FFC000"/>
                </a:solidFill>
                <a:latin typeface="Arial" charset="0"/>
                <a:ea typeface="Arial" charset="0"/>
                <a:cs typeface="Arial" charset="0"/>
              </a:rPr>
              <a:t> </a:t>
            </a:r>
            <a:r>
              <a:rPr lang="en-US" sz="2000" dirty="0" smtClean="0">
                <a:solidFill>
                  <a:srgbClr val="FFFFFF"/>
                </a:solidFill>
                <a:latin typeface="Arial" charset="0"/>
                <a:ea typeface="Arial" charset="0"/>
                <a:cs typeface="Arial" charset="0"/>
              </a:rPr>
              <a:t>– part of </a:t>
            </a:r>
            <a:r>
              <a:rPr lang="en-US" sz="2000" dirty="0" err="1" smtClean="0">
                <a:solidFill>
                  <a:srgbClr val="FFFFFF"/>
                </a:solidFill>
                <a:latin typeface="Arial" charset="0"/>
                <a:ea typeface="Arial" charset="0"/>
                <a:cs typeface="Arial" charset="0"/>
              </a:rPr>
              <a:t>sysstat</a:t>
            </a:r>
            <a:r>
              <a:rPr lang="en-US" sz="2000" dirty="0" smtClean="0">
                <a:solidFill>
                  <a:srgbClr val="FFFFFF"/>
                </a:solidFill>
                <a:latin typeface="Arial" charset="0"/>
                <a:ea typeface="Arial" charset="0"/>
                <a:cs typeface="Arial" charset="0"/>
              </a:rPr>
              <a:t>, includes overall system details, including memory, CPU, interrupts, I/O, etc</a:t>
            </a:r>
            <a:r>
              <a:rPr lang="en-US" sz="2000" dirty="0" smtClean="0">
                <a:solidFill>
                  <a:srgbClr val="FFFFFF"/>
                </a:solidFill>
                <a:latin typeface="Arial" charset="0"/>
                <a:ea typeface="Arial" charset="0"/>
                <a:cs typeface="Arial" charset="0"/>
              </a:rPr>
              <a:t>.</a:t>
            </a:r>
          </a:p>
          <a:p>
            <a:endParaRPr lang="en-US" sz="2000" dirty="0" smtClean="0">
              <a:solidFill>
                <a:srgbClr val="FFFFFF"/>
              </a:solidFill>
              <a:latin typeface="Arial" charset="0"/>
              <a:ea typeface="Arial" charset="0"/>
              <a:cs typeface="Arial" charset="0"/>
            </a:endParaRPr>
          </a:p>
          <a:p>
            <a:r>
              <a:rPr lang="en-US" sz="2000" dirty="0" err="1" smtClean="0">
                <a:solidFill>
                  <a:srgbClr val="FFC000"/>
                </a:solidFill>
                <a:latin typeface="Arial" charset="0"/>
                <a:ea typeface="Arial" charset="0"/>
                <a:cs typeface="Arial" charset="0"/>
              </a:rPr>
              <a:t>Slabtop</a:t>
            </a:r>
            <a:r>
              <a:rPr lang="en-US" sz="2000" dirty="0" smtClean="0">
                <a:solidFill>
                  <a:srgbClr val="FFC000"/>
                </a:solidFill>
                <a:latin typeface="Arial" charset="0"/>
                <a:ea typeface="Arial" charset="0"/>
                <a:cs typeface="Arial" charset="0"/>
              </a:rPr>
              <a:t> </a:t>
            </a:r>
            <a:r>
              <a:rPr lang="en-US" sz="2000" dirty="0" smtClean="0">
                <a:solidFill>
                  <a:srgbClr val="FFFFFF"/>
                </a:solidFill>
                <a:latin typeface="Arial" charset="0"/>
                <a:ea typeface="Arial" charset="0"/>
                <a:cs typeface="Arial" charset="0"/>
              </a:rPr>
              <a:t>– Detailed memory slab information presented in a top style </a:t>
            </a:r>
            <a:r>
              <a:rPr lang="en-US" sz="2000" dirty="0" smtClean="0">
                <a:solidFill>
                  <a:srgbClr val="FFFFFF"/>
                </a:solidFill>
                <a:latin typeface="Arial" charset="0"/>
                <a:ea typeface="Arial" charset="0"/>
                <a:cs typeface="Arial" charset="0"/>
              </a:rPr>
              <a:t>format</a:t>
            </a:r>
          </a:p>
          <a:p>
            <a:endParaRPr lang="en-US" sz="2000" dirty="0" smtClean="0">
              <a:solidFill>
                <a:srgbClr val="FFFFFF"/>
              </a:solidFill>
              <a:latin typeface="Arial" charset="0"/>
              <a:ea typeface="Arial" charset="0"/>
              <a:cs typeface="Arial" charset="0"/>
            </a:endParaRPr>
          </a:p>
          <a:p>
            <a:r>
              <a:rPr lang="en-US" sz="2000" dirty="0" smtClean="0">
                <a:solidFill>
                  <a:srgbClr val="FFFFFF"/>
                </a:solidFill>
                <a:latin typeface="Arial" charset="0"/>
                <a:ea typeface="Arial" charset="0"/>
                <a:cs typeface="Arial" charset="0"/>
              </a:rPr>
              <a:t>There are specific tools available for some languages – the JVM has many, such as </a:t>
            </a:r>
            <a:r>
              <a:rPr lang="en-US" sz="2000" dirty="0" err="1" smtClean="0">
                <a:solidFill>
                  <a:srgbClr val="FFFFFF"/>
                </a:solidFill>
                <a:latin typeface="Arial" charset="0"/>
                <a:ea typeface="Arial" charset="0"/>
                <a:cs typeface="Arial" charset="0"/>
              </a:rPr>
              <a:t>jstack</a:t>
            </a:r>
            <a:r>
              <a:rPr lang="en-US" sz="2000" dirty="0" smtClean="0">
                <a:solidFill>
                  <a:srgbClr val="FFFFFF"/>
                </a:solidFill>
                <a:latin typeface="Arial" charset="0"/>
                <a:ea typeface="Arial" charset="0"/>
                <a:cs typeface="Arial" charset="0"/>
              </a:rPr>
              <a:t>/</a:t>
            </a:r>
            <a:r>
              <a:rPr lang="en-US" sz="2000" dirty="0" err="1" smtClean="0">
                <a:solidFill>
                  <a:srgbClr val="FFFFFF"/>
                </a:solidFill>
                <a:latin typeface="Arial" charset="0"/>
                <a:ea typeface="Arial" charset="0"/>
                <a:cs typeface="Arial" charset="0"/>
              </a:rPr>
              <a:t>jhat</a:t>
            </a:r>
            <a:r>
              <a:rPr lang="en-US" sz="2000" dirty="0" smtClean="0">
                <a:solidFill>
                  <a:srgbClr val="FFFFFF"/>
                </a:solidFill>
                <a:latin typeface="Arial" charset="0"/>
                <a:ea typeface="Arial" charset="0"/>
                <a:cs typeface="Arial" charset="0"/>
              </a:rPr>
              <a:t>, PHP has the </a:t>
            </a:r>
            <a:r>
              <a:rPr lang="en-US" sz="2000" dirty="0" err="1" smtClean="0">
                <a:solidFill>
                  <a:srgbClr val="FFFFFF"/>
                </a:solidFill>
                <a:latin typeface="Arial" charset="0"/>
                <a:ea typeface="Arial" charset="0"/>
                <a:cs typeface="Arial" charset="0"/>
              </a:rPr>
              <a:t>debug_backtrace</a:t>
            </a:r>
            <a:r>
              <a:rPr lang="en-US" sz="2000" dirty="0" smtClean="0">
                <a:solidFill>
                  <a:srgbClr val="FFFFFF"/>
                </a:solidFill>
                <a:latin typeface="Arial" charset="0"/>
                <a:ea typeface="Arial" charset="0"/>
                <a:cs typeface="Arial" charset="0"/>
              </a:rPr>
              <a:t> function, </a:t>
            </a:r>
            <a:r>
              <a:rPr lang="en-US" sz="2000" dirty="0" err="1" smtClean="0">
                <a:solidFill>
                  <a:srgbClr val="FFFFFF"/>
                </a:solidFill>
                <a:latin typeface="Arial" charset="0"/>
                <a:ea typeface="Arial" charset="0"/>
                <a:cs typeface="Arial" charset="0"/>
              </a:rPr>
              <a:t>nodejs</a:t>
            </a:r>
            <a:r>
              <a:rPr lang="en-US" sz="2000" dirty="0" smtClean="0">
                <a:solidFill>
                  <a:srgbClr val="FFFFFF"/>
                </a:solidFill>
                <a:latin typeface="Arial" charset="0"/>
                <a:ea typeface="Arial" charset="0"/>
                <a:cs typeface="Arial" charset="0"/>
              </a:rPr>
              <a:t> has </a:t>
            </a:r>
            <a:r>
              <a:rPr lang="en-US" sz="2000" dirty="0" err="1" smtClean="0">
                <a:solidFill>
                  <a:srgbClr val="FFFFFF"/>
                </a:solidFill>
                <a:latin typeface="Arial" charset="0"/>
                <a:ea typeface="Arial" charset="0"/>
                <a:cs typeface="Arial" charset="0"/>
              </a:rPr>
              <a:t>console.trace</a:t>
            </a:r>
            <a:r>
              <a:rPr lang="en-US" sz="2000" dirty="0" smtClean="0">
                <a:solidFill>
                  <a:srgbClr val="FFFFFF"/>
                </a:solidFill>
                <a:latin typeface="Arial" charset="0"/>
                <a:ea typeface="Arial" charset="0"/>
                <a:cs typeface="Arial" charset="0"/>
              </a:rPr>
              <a:t>(), and so on</a:t>
            </a:r>
          </a:p>
        </p:txBody>
      </p:sp>
    </p:spTree>
    <p:extLst>
      <p:ext uri="{BB962C8B-B14F-4D97-AF65-F5344CB8AC3E}">
        <p14:creationId xmlns:p14="http://schemas.microsoft.com/office/powerpoint/2010/main" val="3387436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336788" y="482600"/>
            <a:ext cx="8502411" cy="5892800"/>
          </a:xfrm>
        </p:spPr>
        <p:txBody>
          <a:bodyPr lIns="121917" tIns="60958" rIns="121917" bIns="60958" anchor="ctr">
            <a:normAutofit/>
          </a:bodyPr>
          <a:lstStyle/>
          <a:p>
            <a:pPr marL="0" indent="0" algn="ctr">
              <a:buNone/>
            </a:pPr>
            <a:r>
              <a:rPr lang="en-US" sz="6400" dirty="0">
                <a:solidFill>
                  <a:srgbClr val="FFC000"/>
                </a:solidFill>
                <a:latin typeface="Arial" charset="0"/>
                <a:ea typeface="Arial" charset="0"/>
                <a:cs typeface="Arial" charset="0"/>
              </a:rPr>
              <a:t>The End</a:t>
            </a:r>
          </a:p>
        </p:txBody>
      </p:sp>
    </p:spTree>
    <p:extLst>
      <p:ext uri="{BB962C8B-B14F-4D97-AF65-F5344CB8AC3E}">
        <p14:creationId xmlns:p14="http://schemas.microsoft.com/office/powerpoint/2010/main" val="137605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What is memory?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417638"/>
            <a:ext cx="8229600" cy="5124691"/>
          </a:xfrm>
        </p:spPr>
        <p:txBody>
          <a:bodyPr>
            <a:noAutofit/>
          </a:bodyPr>
          <a:lstStyle/>
          <a:p>
            <a:r>
              <a:rPr lang="en-US" sz="1800" dirty="0" smtClean="0">
                <a:solidFill>
                  <a:srgbClr val="FFFFFF"/>
                </a:solidFill>
                <a:latin typeface="Arial" charset="0"/>
                <a:ea typeface="Arial" charset="0"/>
                <a:cs typeface="Arial" charset="0"/>
              </a:rPr>
              <a:t>Modern (post 1970) memory can be grouped into two types:</a:t>
            </a:r>
          </a:p>
          <a:p>
            <a:endParaRPr lang="en-US" sz="1800" dirty="0">
              <a:solidFill>
                <a:srgbClr val="FFFFFF"/>
              </a:solidFill>
              <a:latin typeface="Arial" charset="0"/>
              <a:ea typeface="Arial" charset="0"/>
              <a:cs typeface="Arial" charset="0"/>
            </a:endParaRPr>
          </a:p>
          <a:p>
            <a:pPr lvl="1"/>
            <a:r>
              <a:rPr lang="en-US" sz="1800" dirty="0" smtClean="0">
                <a:solidFill>
                  <a:srgbClr val="FFFFFF"/>
                </a:solidFill>
                <a:latin typeface="Arial" charset="0"/>
                <a:ea typeface="Arial" charset="0"/>
                <a:cs typeface="Arial" charset="0"/>
              </a:rPr>
              <a:t>SRAM, Static Random Access Memory</a:t>
            </a:r>
          </a:p>
          <a:p>
            <a:pPr lvl="2"/>
            <a:r>
              <a:rPr lang="en-US" sz="1800" dirty="0" smtClean="0">
                <a:solidFill>
                  <a:srgbClr val="FFFFFF"/>
                </a:solidFill>
                <a:latin typeface="Arial" charset="0"/>
                <a:ea typeface="Arial" charset="0"/>
                <a:cs typeface="Arial" charset="0"/>
              </a:rPr>
              <a:t>More expensive than DRAM due to smaller size and required precision</a:t>
            </a:r>
          </a:p>
          <a:p>
            <a:pPr lvl="2"/>
            <a:r>
              <a:rPr lang="en-US" sz="1800" dirty="0" smtClean="0">
                <a:solidFill>
                  <a:srgbClr val="FFFFFF"/>
                </a:solidFill>
                <a:latin typeface="Arial" charset="0"/>
                <a:ea typeface="Arial" charset="0"/>
                <a:cs typeface="Arial" charset="0"/>
              </a:rPr>
              <a:t>Uses 6 transistors to store data</a:t>
            </a:r>
          </a:p>
          <a:p>
            <a:pPr lvl="2"/>
            <a:r>
              <a:rPr lang="en-US" sz="1800" dirty="0" smtClean="0">
                <a:solidFill>
                  <a:srgbClr val="FFFFFF"/>
                </a:solidFill>
                <a:latin typeface="Arial" charset="0"/>
                <a:ea typeface="Arial" charset="0"/>
                <a:cs typeface="Arial" charset="0"/>
              </a:rPr>
              <a:t>Used for registers, L1/L2/L3 cache</a:t>
            </a:r>
          </a:p>
          <a:p>
            <a:pPr lvl="2"/>
            <a:endParaRPr lang="en-US" sz="1800" dirty="0" smtClean="0">
              <a:solidFill>
                <a:srgbClr val="FFFFFF"/>
              </a:solidFill>
              <a:latin typeface="Arial" charset="0"/>
              <a:ea typeface="Arial" charset="0"/>
              <a:cs typeface="Arial" charset="0"/>
            </a:endParaRPr>
          </a:p>
          <a:p>
            <a:pPr marL="857250" lvl="1" indent="-342900">
              <a:buFontTx/>
              <a:buChar char="-"/>
            </a:pPr>
            <a:r>
              <a:rPr lang="en-US" sz="1800" dirty="0" smtClean="0">
                <a:solidFill>
                  <a:srgbClr val="FFFFFF"/>
                </a:solidFill>
                <a:latin typeface="Arial" charset="0"/>
                <a:ea typeface="Arial" charset="0"/>
                <a:cs typeface="Arial" charset="0"/>
              </a:rPr>
              <a:t>DRAM</a:t>
            </a:r>
            <a:r>
              <a:rPr lang="en-US" sz="1800" dirty="0">
                <a:solidFill>
                  <a:srgbClr val="FFFFFF"/>
                </a:solidFill>
                <a:latin typeface="Arial" charset="0"/>
                <a:ea typeface="Arial" charset="0"/>
                <a:cs typeface="Arial" charset="0"/>
              </a:rPr>
              <a:t>, </a:t>
            </a:r>
            <a:r>
              <a:rPr lang="en-US" sz="1800" dirty="0" smtClean="0">
                <a:solidFill>
                  <a:srgbClr val="FFFFFF"/>
                </a:solidFill>
                <a:latin typeface="Arial" charset="0"/>
                <a:ea typeface="Arial" charset="0"/>
                <a:cs typeface="Arial" charset="0"/>
              </a:rPr>
              <a:t>Dynamic Random </a:t>
            </a:r>
            <a:r>
              <a:rPr lang="en-US" sz="1800" dirty="0">
                <a:solidFill>
                  <a:srgbClr val="FFFFFF"/>
                </a:solidFill>
                <a:latin typeface="Arial" charset="0"/>
                <a:ea typeface="Arial" charset="0"/>
                <a:cs typeface="Arial" charset="0"/>
              </a:rPr>
              <a:t>Access </a:t>
            </a:r>
            <a:r>
              <a:rPr lang="en-US" sz="1800" dirty="0" smtClean="0">
                <a:solidFill>
                  <a:srgbClr val="FFFFFF"/>
                </a:solidFill>
                <a:latin typeface="Arial" charset="0"/>
                <a:ea typeface="Arial" charset="0"/>
                <a:cs typeface="Arial" charset="0"/>
              </a:rPr>
              <a:t>Memory</a:t>
            </a:r>
          </a:p>
          <a:p>
            <a:pPr marL="1257300" lvl="2" indent="-342900">
              <a:buFontTx/>
              <a:buChar char="-"/>
            </a:pPr>
            <a:r>
              <a:rPr lang="en-US" sz="1800" dirty="0" smtClean="0">
                <a:solidFill>
                  <a:srgbClr val="FFFFFF"/>
                </a:solidFill>
                <a:latin typeface="Arial" charset="0"/>
                <a:ea typeface="Arial" charset="0"/>
                <a:cs typeface="Arial" charset="0"/>
              </a:rPr>
              <a:t>Less expensive than SRAM</a:t>
            </a:r>
          </a:p>
          <a:p>
            <a:pPr marL="1257300" lvl="2" indent="-342900">
              <a:buFontTx/>
              <a:buChar char="-"/>
            </a:pPr>
            <a:r>
              <a:rPr lang="en-US" sz="1800" dirty="0" smtClean="0">
                <a:solidFill>
                  <a:srgbClr val="FFFFFF"/>
                </a:solidFill>
                <a:latin typeface="Arial" charset="0"/>
                <a:ea typeface="Arial" charset="0"/>
                <a:cs typeface="Arial" charset="0"/>
              </a:rPr>
              <a:t>Uses one capacitor and one transistor</a:t>
            </a:r>
          </a:p>
          <a:p>
            <a:pPr marL="1257300" lvl="2" indent="-342900">
              <a:buFontTx/>
              <a:buChar char="-"/>
            </a:pPr>
            <a:r>
              <a:rPr lang="en-US" sz="1800" dirty="0" smtClean="0">
                <a:solidFill>
                  <a:srgbClr val="FFFFFF"/>
                </a:solidFill>
                <a:latin typeface="Arial" charset="0"/>
                <a:ea typeface="Arial" charset="0"/>
                <a:cs typeface="Arial" charset="0"/>
              </a:rPr>
              <a:t>Transistor allows memory controller to read the state of the capacitor</a:t>
            </a:r>
          </a:p>
          <a:p>
            <a:pPr marL="1714500" lvl="3" indent="-342900">
              <a:buFontTx/>
              <a:buChar char="-"/>
            </a:pPr>
            <a:r>
              <a:rPr lang="en-US" sz="1800" dirty="0" smtClean="0">
                <a:solidFill>
                  <a:srgbClr val="FFFFFF"/>
                </a:solidFill>
                <a:latin typeface="Arial" charset="0"/>
                <a:ea typeface="Arial" charset="0"/>
                <a:cs typeface="Arial" charset="0"/>
              </a:rPr>
              <a:t>0 = low charge</a:t>
            </a:r>
          </a:p>
          <a:p>
            <a:pPr marL="1714500" lvl="3" indent="-342900">
              <a:buFontTx/>
              <a:buChar char="-"/>
            </a:pPr>
            <a:r>
              <a:rPr lang="en-US" sz="1800" dirty="0" smtClean="0">
                <a:solidFill>
                  <a:srgbClr val="FFFFFF"/>
                </a:solidFill>
                <a:latin typeface="Arial" charset="0"/>
                <a:ea typeface="Arial" charset="0"/>
                <a:cs typeface="Arial" charset="0"/>
              </a:rPr>
              <a:t>1 = high charge</a:t>
            </a:r>
          </a:p>
          <a:p>
            <a:pPr marL="1257300" lvl="2" indent="-342900">
              <a:buFontTx/>
              <a:buChar char="-"/>
            </a:pPr>
            <a:r>
              <a:rPr lang="en-US" sz="1800" dirty="0" smtClean="0">
                <a:solidFill>
                  <a:srgbClr val="FFFFFF"/>
                </a:solidFill>
                <a:latin typeface="Arial" charset="0"/>
                <a:ea typeface="Arial" charset="0"/>
                <a:cs typeface="Arial" charset="0"/>
              </a:rPr>
              <a:t>Used for main memory (RAM</a:t>
            </a:r>
            <a:r>
              <a:rPr lang="en-US" sz="1800" dirty="0" smtClean="0">
                <a:solidFill>
                  <a:srgbClr val="FFFFFF"/>
                </a:solidFill>
                <a:latin typeface="Arial" charset="0"/>
                <a:ea typeface="Arial" charset="0"/>
                <a:cs typeface="Arial" charset="0"/>
              </a:rPr>
              <a:t>)</a:t>
            </a:r>
            <a:endParaRPr lang="en-US" sz="18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3330082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What is memory?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417639"/>
            <a:ext cx="8229600" cy="5257604"/>
          </a:xfrm>
        </p:spPr>
        <p:txBody>
          <a:bodyPr>
            <a:noAutofit/>
          </a:bodyPr>
          <a:lstStyle/>
          <a:p>
            <a:pPr marL="0" indent="0">
              <a:buNone/>
            </a:pPr>
            <a:r>
              <a:rPr lang="en-US" sz="2400" dirty="0" smtClean="0">
                <a:solidFill>
                  <a:srgbClr val="FFFFFF"/>
                </a:solidFill>
                <a:latin typeface="Arial" charset="0"/>
                <a:ea typeface="Arial" charset="0"/>
                <a:cs typeface="Arial" charset="0"/>
              </a:rPr>
              <a:t>Memory is found in 5 basic locations</a:t>
            </a:r>
          </a:p>
          <a:p>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Registers </a:t>
            </a:r>
          </a:p>
          <a:p>
            <a:pPr lvl="1"/>
            <a:r>
              <a:rPr lang="en-US" sz="1800" dirty="0" smtClean="0">
                <a:solidFill>
                  <a:srgbClr val="FFFFFF"/>
                </a:solidFill>
                <a:latin typeface="Arial" charset="0"/>
                <a:ea typeface="Arial" charset="0"/>
                <a:cs typeface="Arial" charset="0"/>
              </a:rPr>
              <a:t>Very small, very fast. On x64 chips, they hold 64 bits. 32 bits on a x32 chip, 8 bits on an 8 bit chip, etc. This is where data is stored while the CPU is working on it – adding, subtracting, etc.</a:t>
            </a:r>
          </a:p>
          <a:p>
            <a:r>
              <a:rPr lang="en-US" sz="1800" dirty="0" smtClean="0">
                <a:solidFill>
                  <a:srgbClr val="FFFFFF"/>
                </a:solidFill>
                <a:latin typeface="Arial" charset="0"/>
                <a:ea typeface="Arial" charset="0"/>
                <a:cs typeface="Arial" charset="0"/>
              </a:rPr>
              <a:t>L1 cache: </a:t>
            </a:r>
          </a:p>
          <a:p>
            <a:pPr lvl="1"/>
            <a:r>
              <a:rPr lang="en-US" sz="1800" dirty="0" smtClean="0">
                <a:solidFill>
                  <a:srgbClr val="FFFFFF"/>
                </a:solidFill>
                <a:latin typeface="Arial" charset="0"/>
                <a:ea typeface="Arial" charset="0"/>
                <a:cs typeface="Arial" charset="0"/>
              </a:rPr>
              <a:t>It’s </a:t>
            </a:r>
            <a:r>
              <a:rPr lang="en-US" sz="1800" dirty="0">
                <a:solidFill>
                  <a:srgbClr val="FFFFFF"/>
                </a:solidFill>
                <a:latin typeface="Arial" charset="0"/>
                <a:ea typeface="Arial" charset="0"/>
                <a:cs typeface="Arial" charset="0"/>
              </a:rPr>
              <a:t>very small and very tightly bound to the actual processing units of the CPU, it can typically </a:t>
            </a:r>
            <a:r>
              <a:rPr lang="en-US" sz="1800" dirty="0" smtClean="0">
                <a:solidFill>
                  <a:srgbClr val="FFFFFF"/>
                </a:solidFill>
                <a:latin typeface="Arial" charset="0"/>
                <a:ea typeface="Arial" charset="0"/>
                <a:cs typeface="Arial" charset="0"/>
              </a:rPr>
              <a:t>fulfill </a:t>
            </a:r>
            <a:r>
              <a:rPr lang="en-US" sz="1800" dirty="0">
                <a:solidFill>
                  <a:srgbClr val="FFFFFF"/>
                </a:solidFill>
                <a:latin typeface="Arial" charset="0"/>
                <a:ea typeface="Arial" charset="0"/>
                <a:cs typeface="Arial" charset="0"/>
              </a:rPr>
              <a:t>data requests within 3 CPU </a:t>
            </a:r>
            <a:r>
              <a:rPr lang="en-US" sz="1800" dirty="0" smtClean="0">
                <a:solidFill>
                  <a:srgbClr val="FFFFFF"/>
                </a:solidFill>
                <a:latin typeface="Arial" charset="0"/>
                <a:ea typeface="Arial" charset="0"/>
                <a:cs typeface="Arial" charset="0"/>
              </a:rPr>
              <a:t>cycles. </a:t>
            </a:r>
            <a:r>
              <a:rPr lang="en-US" sz="1800" dirty="0">
                <a:solidFill>
                  <a:srgbClr val="FFFFFF"/>
                </a:solidFill>
                <a:latin typeface="Arial" charset="0"/>
                <a:ea typeface="Arial" charset="0"/>
                <a:cs typeface="Arial" charset="0"/>
              </a:rPr>
              <a:t>L1 cache tends to be around 4-32KB depending on CPU architecture and is split between instruction and data caches. </a:t>
            </a:r>
            <a:endParaRPr lang="en-US" sz="18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L2 cache: </a:t>
            </a:r>
          </a:p>
          <a:p>
            <a:pPr lvl="1"/>
            <a:r>
              <a:rPr lang="en-US" sz="1800" dirty="0" smtClean="0">
                <a:solidFill>
                  <a:srgbClr val="FFFFFF"/>
                </a:solidFill>
                <a:latin typeface="Arial" charset="0"/>
                <a:ea typeface="Arial" charset="0"/>
                <a:cs typeface="Arial" charset="0"/>
              </a:rPr>
              <a:t>larger than the L1 cache, but slower and </a:t>
            </a:r>
            <a:r>
              <a:rPr lang="en-US" sz="1800" dirty="0">
                <a:solidFill>
                  <a:srgbClr val="FFFFFF"/>
                </a:solidFill>
                <a:latin typeface="Arial" charset="0"/>
                <a:ea typeface="Arial" charset="0"/>
                <a:cs typeface="Arial" charset="0"/>
              </a:rPr>
              <a:t>is generally tied to a CPU core. Recent processors tend to have 512KB of cache per core and this cache has no distinction between instruction and data caches, it is a unified cache. </a:t>
            </a:r>
            <a:r>
              <a:rPr lang="en-US" sz="1800" dirty="0" smtClean="0">
                <a:solidFill>
                  <a:srgbClr val="FFFFFF"/>
                </a:solidFill>
                <a:latin typeface="Arial" charset="0"/>
                <a:ea typeface="Arial" charset="0"/>
                <a:cs typeface="Arial" charset="0"/>
              </a:rPr>
              <a:t>The </a:t>
            </a:r>
            <a:r>
              <a:rPr lang="en-US" sz="1800" dirty="0">
                <a:solidFill>
                  <a:srgbClr val="FFFFFF"/>
                </a:solidFill>
                <a:latin typeface="Arial" charset="0"/>
                <a:ea typeface="Arial" charset="0"/>
                <a:cs typeface="Arial" charset="0"/>
              </a:rPr>
              <a:t>response time for in-cache data is typically under </a:t>
            </a:r>
            <a:r>
              <a:rPr lang="en-US" sz="1800" dirty="0" smtClean="0">
                <a:solidFill>
                  <a:srgbClr val="FFFFFF"/>
                </a:solidFill>
                <a:latin typeface="Arial" charset="0"/>
                <a:ea typeface="Arial" charset="0"/>
                <a:cs typeface="Arial" charset="0"/>
              </a:rPr>
              <a:t>10 </a:t>
            </a:r>
            <a:r>
              <a:rPr lang="en-US" sz="1800" dirty="0">
                <a:solidFill>
                  <a:srgbClr val="FFFFFF"/>
                </a:solidFill>
                <a:latin typeface="Arial" charset="0"/>
                <a:ea typeface="Arial" charset="0"/>
                <a:cs typeface="Arial" charset="0"/>
              </a:rPr>
              <a:t>CPU </a:t>
            </a:r>
            <a:r>
              <a:rPr lang="en-US" sz="1800" dirty="0" smtClean="0">
                <a:solidFill>
                  <a:srgbClr val="FFFFFF"/>
                </a:solidFill>
                <a:latin typeface="Arial" charset="0"/>
                <a:ea typeface="Arial" charset="0"/>
                <a:cs typeface="Arial" charset="0"/>
              </a:rPr>
              <a:t>cycles.</a:t>
            </a:r>
          </a:p>
        </p:txBody>
      </p:sp>
    </p:spTree>
    <p:extLst>
      <p:ext uri="{BB962C8B-B14F-4D97-AF65-F5344CB8AC3E}">
        <p14:creationId xmlns:p14="http://schemas.microsoft.com/office/powerpoint/2010/main" val="3928671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Arial" charset="0"/>
                <a:ea typeface="Arial" charset="0"/>
                <a:cs typeface="Arial" charset="0"/>
              </a:rPr>
              <a:t>What is memory?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1417639"/>
            <a:ext cx="8229600" cy="4460120"/>
          </a:xfrm>
        </p:spPr>
        <p:txBody>
          <a:bodyPr>
            <a:noAutofit/>
          </a:bodyPr>
          <a:lstStyle/>
          <a:p>
            <a:pPr marL="0" indent="0">
              <a:buNone/>
            </a:pPr>
            <a:r>
              <a:rPr lang="en-US" sz="2400" dirty="0" smtClean="0">
                <a:solidFill>
                  <a:srgbClr val="FFFFFF"/>
                </a:solidFill>
                <a:latin typeface="Arial" charset="0"/>
                <a:ea typeface="Arial" charset="0"/>
                <a:cs typeface="Arial" charset="0"/>
              </a:rPr>
              <a:t>Memory is found in 5 basic locations</a:t>
            </a:r>
          </a:p>
          <a:p>
            <a:pPr marL="0" indent="0">
              <a:buNone/>
            </a:pPr>
            <a:endParaRPr lang="en-US" sz="1600" dirty="0" smtClean="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L3 cache:</a:t>
            </a:r>
          </a:p>
          <a:p>
            <a:pPr lvl="1"/>
            <a:r>
              <a:rPr lang="en-US" sz="1800" dirty="0" smtClean="0">
                <a:solidFill>
                  <a:srgbClr val="FFFFFF"/>
                </a:solidFill>
                <a:latin typeface="Arial" charset="0"/>
                <a:ea typeface="Arial" charset="0"/>
                <a:cs typeface="Arial" charset="0"/>
              </a:rPr>
              <a:t>Tends </a:t>
            </a:r>
            <a:r>
              <a:rPr lang="en-US" sz="1800" dirty="0">
                <a:solidFill>
                  <a:srgbClr val="FFFFFF"/>
                </a:solidFill>
                <a:latin typeface="Arial" charset="0"/>
                <a:ea typeface="Arial" charset="0"/>
                <a:cs typeface="Arial" charset="0"/>
              </a:rPr>
              <a:t>to be shared by all the cores present on the CPU and is much larger and slower again, but it is still a lot faster than going to main </a:t>
            </a:r>
            <a:r>
              <a:rPr lang="en-US" sz="1800" dirty="0" smtClean="0">
                <a:solidFill>
                  <a:srgbClr val="FFFFFF"/>
                </a:solidFill>
                <a:latin typeface="Arial" charset="0"/>
                <a:ea typeface="Arial" charset="0"/>
                <a:cs typeface="Arial" charset="0"/>
              </a:rPr>
              <a:t>memory as it’s still on the CPU chip. </a:t>
            </a:r>
            <a:r>
              <a:rPr lang="en-US" sz="1800" dirty="0">
                <a:solidFill>
                  <a:srgbClr val="FFFFFF"/>
                </a:solidFill>
                <a:latin typeface="Arial" charset="0"/>
                <a:ea typeface="Arial" charset="0"/>
                <a:cs typeface="Arial" charset="0"/>
              </a:rPr>
              <a:t>L3 cache </a:t>
            </a:r>
            <a:r>
              <a:rPr lang="en-US" sz="1800" dirty="0" smtClean="0">
                <a:solidFill>
                  <a:srgbClr val="FFFFFF"/>
                </a:solidFill>
                <a:latin typeface="Arial" charset="0"/>
                <a:ea typeface="Arial" charset="0"/>
                <a:cs typeface="Arial" charset="0"/>
              </a:rPr>
              <a:t>size on an i7 CPU is 8 MB. It takes around 36 CPU cycles to access data stored here.</a:t>
            </a:r>
          </a:p>
          <a:p>
            <a:endParaRPr lang="en-US" sz="1800" dirty="0">
              <a:solidFill>
                <a:srgbClr val="FFFFFF"/>
              </a:solidFill>
              <a:latin typeface="Arial" charset="0"/>
              <a:ea typeface="Arial" charset="0"/>
              <a:cs typeface="Arial" charset="0"/>
            </a:endParaRPr>
          </a:p>
          <a:p>
            <a:r>
              <a:rPr lang="en-US" sz="1800" dirty="0" smtClean="0">
                <a:solidFill>
                  <a:srgbClr val="FFFFFF"/>
                </a:solidFill>
                <a:latin typeface="Arial" charset="0"/>
                <a:ea typeface="Arial" charset="0"/>
                <a:cs typeface="Arial" charset="0"/>
              </a:rPr>
              <a:t>Main memory aka RAM:</a:t>
            </a:r>
          </a:p>
          <a:p>
            <a:pPr lvl="1"/>
            <a:r>
              <a:rPr lang="en-US" sz="1800" dirty="0" smtClean="0">
                <a:solidFill>
                  <a:srgbClr val="FFFFFF"/>
                </a:solidFill>
                <a:latin typeface="Arial" charset="0"/>
                <a:ea typeface="Arial" charset="0"/>
                <a:cs typeface="Arial" charset="0"/>
              </a:rPr>
              <a:t>No longer on the CPU, sits on a separate chip, and it’s accessed over the memory bus.  The memory bus is a long, long way from the CPU compared to the distance of the L3 cache, so we go from 36 clock cycles to grab some data to around 150-400 clock cycles. Ouch!</a:t>
            </a:r>
          </a:p>
        </p:txBody>
      </p:sp>
    </p:spTree>
    <p:extLst>
      <p:ext uri="{BB962C8B-B14F-4D97-AF65-F5344CB8AC3E}">
        <p14:creationId xmlns:p14="http://schemas.microsoft.com/office/powerpoint/2010/main" val="4141444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47"/>
            <a:ext cx="8229600" cy="856558"/>
          </a:xfrm>
        </p:spPr>
        <p:txBody>
          <a:bodyPr>
            <a:normAutofit/>
          </a:bodyPr>
          <a:lstStyle/>
          <a:p>
            <a:r>
              <a:rPr lang="en-US" dirty="0" smtClean="0">
                <a:solidFill>
                  <a:srgbClr val="FFC000"/>
                </a:solidFill>
                <a:latin typeface="Arial" charset="0"/>
                <a:ea typeface="Arial" charset="0"/>
                <a:cs typeface="Arial" charset="0"/>
              </a:rPr>
              <a:t>History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6030978"/>
            <a:ext cx="8229600" cy="809598"/>
          </a:xfrm>
        </p:spPr>
        <p:txBody>
          <a:bodyPr>
            <a:normAutofit/>
          </a:bodyPr>
          <a:lstStyle/>
          <a:p>
            <a:pPr marL="0" indent="0" algn="ctr">
              <a:buNone/>
            </a:pPr>
            <a:r>
              <a:rPr lang="en-US" dirty="0" smtClean="0">
                <a:solidFill>
                  <a:srgbClr val="FFFFFF"/>
                </a:solidFill>
                <a:latin typeface="Arial" charset="0"/>
                <a:ea typeface="Arial" charset="0"/>
                <a:cs typeface="Arial" charset="0"/>
              </a:rPr>
              <a:t>1 megabit of RAM, circa 1989</a:t>
            </a:r>
            <a:endParaRPr lang="en-US" dirty="0">
              <a:solidFill>
                <a:srgbClr val="FFFFFF"/>
              </a:solidFill>
              <a:latin typeface="Arial" charset="0"/>
              <a:ea typeface="Arial" charset="0"/>
              <a:cs typeface="Arial" charset="0"/>
            </a:endParaRPr>
          </a:p>
        </p:txBody>
      </p:sp>
      <p:pic>
        <p:nvPicPr>
          <p:cNvPr id="4" name="Picture 3" descr="class-2_1-Megabit-Chip_circa-198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222" y="1170395"/>
            <a:ext cx="6509614" cy="4550969"/>
          </a:xfrm>
          <a:prstGeom prst="rect">
            <a:avLst/>
          </a:prstGeom>
        </p:spPr>
      </p:pic>
    </p:spTree>
    <p:extLst>
      <p:ext uri="{BB962C8B-B14F-4D97-AF65-F5344CB8AC3E}">
        <p14:creationId xmlns:p14="http://schemas.microsoft.com/office/powerpoint/2010/main" val="2090778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47"/>
            <a:ext cx="8229600" cy="856558"/>
          </a:xfrm>
        </p:spPr>
        <p:txBody>
          <a:bodyPr>
            <a:normAutofit/>
          </a:bodyPr>
          <a:lstStyle/>
          <a:p>
            <a:r>
              <a:rPr lang="en-US" dirty="0" smtClean="0">
                <a:solidFill>
                  <a:srgbClr val="FFC000"/>
                </a:solidFill>
                <a:latin typeface="Arial" charset="0"/>
                <a:ea typeface="Arial" charset="0"/>
                <a:cs typeface="Arial" charset="0"/>
              </a:rPr>
              <a:t>History</a:t>
            </a:r>
            <a:endParaRPr lang="en-US" dirty="0">
              <a:solidFill>
                <a:srgbClr val="FFC000"/>
              </a:solidFill>
              <a:latin typeface="Arial" charset="0"/>
              <a:ea typeface="Arial" charset="0"/>
              <a:cs typeface="Arial" charset="0"/>
            </a:endParaRPr>
          </a:p>
        </p:txBody>
      </p:sp>
      <p:sp>
        <p:nvSpPr>
          <p:cNvPr id="3" name="Content Placeholder 2"/>
          <p:cNvSpPr>
            <a:spLocks noGrp="1"/>
          </p:cNvSpPr>
          <p:nvPr>
            <p:ph idx="1"/>
          </p:nvPr>
        </p:nvSpPr>
        <p:spPr>
          <a:xfrm>
            <a:off x="457200" y="6120244"/>
            <a:ext cx="8229600" cy="720331"/>
          </a:xfrm>
        </p:spPr>
        <p:txBody>
          <a:bodyPr>
            <a:noAutofit/>
          </a:bodyPr>
          <a:lstStyle/>
          <a:p>
            <a:pPr marL="0" indent="0" algn="ctr">
              <a:buNone/>
            </a:pPr>
            <a:r>
              <a:rPr lang="en-US" sz="1800" dirty="0" smtClean="0">
                <a:solidFill>
                  <a:srgbClr val="FFFFFF"/>
                </a:solidFill>
                <a:latin typeface="Arial" charset="0"/>
                <a:ea typeface="Arial" charset="0"/>
                <a:cs typeface="Arial" charset="0"/>
              </a:rPr>
              <a:t>128 gigabytes of </a:t>
            </a:r>
            <a:r>
              <a:rPr lang="en-US" sz="1800" dirty="0" smtClean="0">
                <a:solidFill>
                  <a:srgbClr val="FFFFFF"/>
                </a:solidFill>
                <a:latin typeface="Arial" charset="0"/>
                <a:ea typeface="Arial" charset="0"/>
                <a:cs typeface="Arial" charset="0"/>
              </a:rPr>
              <a:t>RAM, circa </a:t>
            </a:r>
            <a:r>
              <a:rPr lang="en-US" sz="1800" dirty="0" smtClean="0">
                <a:solidFill>
                  <a:srgbClr val="FFFFFF"/>
                </a:solidFill>
                <a:latin typeface="Arial" charset="0"/>
                <a:ea typeface="Arial" charset="0"/>
                <a:cs typeface="Arial" charset="0"/>
              </a:rPr>
              <a:t>2014</a:t>
            </a:r>
          </a:p>
          <a:p>
            <a:pPr marL="0" indent="0" algn="ctr">
              <a:buNone/>
            </a:pPr>
            <a:r>
              <a:rPr lang="en-US" sz="1800" dirty="0" smtClean="0">
                <a:solidFill>
                  <a:srgbClr val="FFFFFF"/>
                </a:solidFill>
                <a:latin typeface="Arial" charset="0"/>
                <a:ea typeface="Arial" charset="0"/>
                <a:cs typeface="Arial" charset="0"/>
              </a:rPr>
              <a:t>(around 128 million times more memory)</a:t>
            </a:r>
            <a:endParaRPr lang="en-US" sz="1800" dirty="0">
              <a:solidFill>
                <a:srgbClr val="FFFFFF"/>
              </a:solidFill>
              <a:latin typeface="Arial" charset="0"/>
              <a:ea typeface="Arial" charset="0"/>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812800"/>
            <a:ext cx="7874000" cy="5232400"/>
          </a:xfrm>
          <a:prstGeom prst="rect">
            <a:avLst/>
          </a:prstGeom>
        </p:spPr>
      </p:pic>
    </p:spTree>
    <p:extLst>
      <p:ext uri="{BB962C8B-B14F-4D97-AF65-F5344CB8AC3E}">
        <p14:creationId xmlns:p14="http://schemas.microsoft.com/office/powerpoint/2010/main" val="319667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C000"/>
                </a:solidFill>
                <a:latin typeface="Arial" charset="0"/>
                <a:ea typeface="Arial" charset="0"/>
                <a:cs typeface="Arial" charset="0"/>
              </a:rPr>
              <a:t>Physical Memory vs. Virtual Memory</a:t>
            </a:r>
            <a:endParaRPr lang="en-US" sz="3600" dirty="0">
              <a:solidFill>
                <a:srgbClr val="FFC000"/>
              </a:solidFill>
              <a:latin typeface="Arial" charset="0"/>
              <a:ea typeface="Arial" charset="0"/>
              <a:cs typeface="Arial" charset="0"/>
            </a:endParaRPr>
          </a:p>
        </p:txBody>
      </p:sp>
      <p:sp>
        <p:nvSpPr>
          <p:cNvPr id="3" name="Content Placeholder 2"/>
          <p:cNvSpPr>
            <a:spLocks noGrp="1"/>
          </p:cNvSpPr>
          <p:nvPr>
            <p:ph idx="1"/>
          </p:nvPr>
        </p:nvSpPr>
        <p:spPr/>
        <p:txBody>
          <a:bodyPr>
            <a:normAutofit/>
          </a:bodyPr>
          <a:lstStyle/>
          <a:p>
            <a:r>
              <a:rPr lang="en-US" sz="2400" dirty="0" smtClean="0">
                <a:solidFill>
                  <a:srgbClr val="FFFFFF"/>
                </a:solidFill>
                <a:latin typeface="Arial" charset="0"/>
                <a:ea typeface="Arial" charset="0"/>
                <a:cs typeface="Arial" charset="0"/>
              </a:rPr>
              <a:t>Physical (main) memory is provided as a map to the OS</a:t>
            </a:r>
          </a:p>
          <a:p>
            <a:r>
              <a:rPr lang="en-US" sz="2400" dirty="0" smtClean="0">
                <a:solidFill>
                  <a:srgbClr val="FFFFFF"/>
                </a:solidFill>
                <a:latin typeface="Arial" charset="0"/>
                <a:ea typeface="Arial" charset="0"/>
                <a:cs typeface="Arial" charset="0"/>
              </a:rPr>
              <a:t>This map is divided into page frames of 4KB each</a:t>
            </a:r>
          </a:p>
          <a:p>
            <a:r>
              <a:rPr lang="en-US" sz="2400" dirty="0" smtClean="0">
                <a:solidFill>
                  <a:srgbClr val="FFFFFF"/>
                </a:solidFill>
                <a:latin typeface="Arial" charset="0"/>
                <a:ea typeface="Arial" charset="0"/>
                <a:cs typeface="Arial" charset="0"/>
              </a:rPr>
              <a:t>Each GB of memory is ~250k pages</a:t>
            </a:r>
          </a:p>
          <a:p>
            <a:r>
              <a:rPr lang="en-US" sz="2400" dirty="0" smtClean="0">
                <a:solidFill>
                  <a:srgbClr val="FFFFFF"/>
                </a:solidFill>
                <a:latin typeface="Arial" charset="0"/>
                <a:ea typeface="Arial" charset="0"/>
                <a:cs typeface="Arial" charset="0"/>
              </a:rPr>
              <a:t>Main memory is never allocated directly – only the virtual memory that is mapped to the main memory</a:t>
            </a:r>
          </a:p>
          <a:p>
            <a:r>
              <a:rPr lang="en-US" sz="2400" dirty="0" smtClean="0">
                <a:solidFill>
                  <a:srgbClr val="FFFFFF"/>
                </a:solidFill>
                <a:latin typeface="Arial" charset="0"/>
                <a:ea typeface="Arial" charset="0"/>
                <a:cs typeface="Arial" charset="0"/>
              </a:rPr>
              <a:t>Virtual memory is allocated to processes – these processes think they are the only thing on the system</a:t>
            </a:r>
          </a:p>
          <a:p>
            <a:r>
              <a:rPr lang="en-US" sz="2400" dirty="0" smtClean="0">
                <a:solidFill>
                  <a:srgbClr val="FFFFFF"/>
                </a:solidFill>
                <a:latin typeface="Arial" charset="0"/>
                <a:ea typeface="Arial" charset="0"/>
                <a:cs typeface="Arial" charset="0"/>
              </a:rPr>
              <a:t>The virtual memory they use is mapped back to real memory via page tables</a:t>
            </a:r>
          </a:p>
          <a:p>
            <a:endParaRPr lang="en-US" sz="2400" dirty="0">
              <a:solidFill>
                <a:srgbClr val="FFFFFF"/>
              </a:solidFill>
              <a:latin typeface="Arial" charset="0"/>
              <a:ea typeface="Arial" charset="0"/>
              <a:cs typeface="Arial" charset="0"/>
            </a:endParaRPr>
          </a:p>
        </p:txBody>
      </p:sp>
    </p:spTree>
    <p:extLst>
      <p:ext uri="{BB962C8B-B14F-4D97-AF65-F5344CB8AC3E}">
        <p14:creationId xmlns:p14="http://schemas.microsoft.com/office/powerpoint/2010/main" val="2010241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1607</TotalTime>
  <Words>3573</Words>
  <Application>Microsoft Macintosh PowerPoint</Application>
  <PresentationFormat>On-screen Show (4:3)</PresentationFormat>
  <Paragraphs>287</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Andale Mono</vt:lpstr>
      <vt:lpstr>Calibri</vt:lpstr>
      <vt:lpstr>Arial</vt:lpstr>
      <vt:lpstr>Office Theme</vt:lpstr>
      <vt:lpstr>PowerPoint Presentation</vt:lpstr>
      <vt:lpstr>What is memory?</vt:lpstr>
      <vt:lpstr>What does “on CPU” memory look like?</vt:lpstr>
      <vt:lpstr>What is memory?</vt:lpstr>
      <vt:lpstr>What is memory?</vt:lpstr>
      <vt:lpstr>What is memory?</vt:lpstr>
      <vt:lpstr>History</vt:lpstr>
      <vt:lpstr>History</vt:lpstr>
      <vt:lpstr>Physical Memory vs. Virtual Memory</vt:lpstr>
      <vt:lpstr>Physical Memory vs. Virtual Memory</vt:lpstr>
      <vt:lpstr>Paging</vt:lpstr>
      <vt:lpstr>File System Paging</vt:lpstr>
      <vt:lpstr>Anonymous Paging</vt:lpstr>
      <vt:lpstr>On Demand Paging</vt:lpstr>
      <vt:lpstr>On Demand Paging, contd.</vt:lpstr>
      <vt:lpstr>Overcommit</vt:lpstr>
      <vt:lpstr>Swapping</vt:lpstr>
      <vt:lpstr>File System Cache</vt:lpstr>
      <vt:lpstr>Page Cache</vt:lpstr>
      <vt:lpstr>Page Cache</vt:lpstr>
      <vt:lpstr>File System Cache</vt:lpstr>
      <vt:lpstr>OOM Killer:</vt:lpstr>
      <vt:lpstr>OOM Killer:</vt:lpstr>
      <vt:lpstr>OOM Killer</vt:lpstr>
      <vt:lpstr>Segmentation Fault (segfault)</vt:lpstr>
      <vt:lpstr>Page Allocation Failure</vt:lpstr>
      <vt:lpstr>Null Pointer Reference</vt:lpstr>
      <vt:lpstr>Machine Check Exceptions</vt:lpstr>
      <vt:lpstr>Huge Pages &amp; Transparent Huge Pages</vt:lpstr>
      <vt:lpstr>Dropping Cache</vt:lpstr>
      <vt:lpstr>Changing Overcommit Settings</vt:lpstr>
      <vt:lpstr>File System Repair and Memory Requirements</vt:lpstr>
      <vt:lpstr>vmstat</vt:lpstr>
      <vt:lpstr>ps</vt:lpstr>
      <vt:lpstr>top</vt:lpstr>
      <vt:lpstr>Other tools</vt:lpstr>
      <vt:lpstr>PowerPoint Presentation</vt:lpstr>
    </vt:vector>
  </TitlesOfParts>
  <Company>Amazon</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Berger, James</dc:creator>
  <cp:lastModifiedBy>Microsoft Office User</cp:lastModifiedBy>
  <cp:revision>36</cp:revision>
  <dcterms:created xsi:type="dcterms:W3CDTF">2015-09-20T18:40:49Z</dcterms:created>
  <dcterms:modified xsi:type="dcterms:W3CDTF">2016-10-05T18:41:39Z</dcterms:modified>
</cp:coreProperties>
</file>