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282" r:id="rId3"/>
    <p:sldId id="332" r:id="rId4"/>
    <p:sldId id="330" r:id="rId5"/>
    <p:sldId id="331"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24" r:id="rId19"/>
    <p:sldId id="328" r:id="rId20"/>
    <p:sldId id="325" r:id="rId21"/>
    <p:sldId id="326" r:id="rId22"/>
    <p:sldId id="327" r:id="rId23"/>
    <p:sldId id="283" r:id="rId24"/>
    <p:sldId id="284" r:id="rId25"/>
    <p:sldId id="312" r:id="rId26"/>
    <p:sldId id="313" r:id="rId27"/>
    <p:sldId id="314" r:id="rId28"/>
    <p:sldId id="315" r:id="rId29"/>
    <p:sldId id="329" r:id="rId30"/>
    <p:sldId id="316" r:id="rId31"/>
    <p:sldId id="285" r:id="rId32"/>
    <p:sldId id="317" r:id="rId33"/>
    <p:sldId id="318" r:id="rId34"/>
    <p:sldId id="319" r:id="rId35"/>
    <p:sldId id="320" r:id="rId36"/>
    <p:sldId id="333" r:id="rId37"/>
    <p:sldId id="334" r:id="rId38"/>
    <p:sldId id="336" r:id="rId39"/>
    <p:sldId id="335" r:id="rId40"/>
    <p:sldId id="337" r:id="rId41"/>
    <p:sldId id="286" r:id="rId42"/>
    <p:sldId id="340" r:id="rId43"/>
    <p:sldId id="342" r:id="rId44"/>
    <p:sldId id="343" r:id="rId45"/>
    <p:sldId id="341" r:id="rId46"/>
    <p:sldId id="339" r:id="rId47"/>
    <p:sldId id="321" r:id="rId48"/>
    <p:sldId id="322" r:id="rId49"/>
    <p:sldId id="323" r:id="rId50"/>
    <p:sldId id="287" r:id="rId51"/>
    <p:sldId id="27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12"/>
    <p:restoredTop sz="94653"/>
  </p:normalViewPr>
  <p:slideViewPr>
    <p:cSldViewPr snapToGrid="0" snapToObjects="1">
      <p:cViewPr>
        <p:scale>
          <a:sx n="100" d="100"/>
          <a:sy n="100" d="100"/>
        </p:scale>
        <p:origin x="448" y="456"/>
      </p:cViewPr>
      <p:guideLst/>
    </p:cSldViewPr>
  </p:slideViewPr>
  <p:outlineViewPr>
    <p:cViewPr>
      <p:scale>
        <a:sx n="33" d="100"/>
        <a:sy n="33" d="100"/>
      </p:scale>
      <p:origin x="0" y="-40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C06AE-2047-924E-A3CE-28E2FA9A1D86}" type="datetimeFigureOut">
              <a:rPr lang="en-US" smtClean="0"/>
              <a:t>10/25/16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BB836-0C4E-2A44-9B30-2BC770CEABF6}" type="slidenum">
              <a:rPr lang="en-US" smtClean="0"/>
              <a:t>‹#›</a:t>
            </a:fld>
            <a:endParaRPr lang="en-US"/>
          </a:p>
        </p:txBody>
      </p:sp>
    </p:spTree>
    <p:extLst>
      <p:ext uri="{BB962C8B-B14F-4D97-AF65-F5344CB8AC3E}">
        <p14:creationId xmlns:p14="http://schemas.microsoft.com/office/powerpoint/2010/main" val="235187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1</a:t>
            </a:fld>
            <a:endParaRPr lang="en-US"/>
          </a:p>
        </p:txBody>
      </p:sp>
    </p:spTree>
    <p:extLst>
      <p:ext uri="{BB962C8B-B14F-4D97-AF65-F5344CB8AC3E}">
        <p14:creationId xmlns:p14="http://schemas.microsoft.com/office/powerpoint/2010/main" val="414967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10</a:t>
            </a:fld>
            <a:endParaRPr lang="en-US"/>
          </a:p>
        </p:txBody>
      </p:sp>
    </p:spTree>
    <p:extLst>
      <p:ext uri="{BB962C8B-B14F-4D97-AF65-F5344CB8AC3E}">
        <p14:creationId xmlns:p14="http://schemas.microsoft.com/office/powerpoint/2010/main" val="9986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11</a:t>
            </a:fld>
            <a:endParaRPr lang="en-US"/>
          </a:p>
        </p:txBody>
      </p:sp>
    </p:spTree>
    <p:extLst>
      <p:ext uri="{BB962C8B-B14F-4D97-AF65-F5344CB8AC3E}">
        <p14:creationId xmlns:p14="http://schemas.microsoft.com/office/powerpoint/2010/main" val="475032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12</a:t>
            </a:fld>
            <a:endParaRPr lang="en-US"/>
          </a:p>
        </p:txBody>
      </p:sp>
    </p:spTree>
    <p:extLst>
      <p:ext uri="{BB962C8B-B14F-4D97-AF65-F5344CB8AC3E}">
        <p14:creationId xmlns:p14="http://schemas.microsoft.com/office/powerpoint/2010/main" val="813809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13</a:t>
            </a:fld>
            <a:endParaRPr lang="en-US"/>
          </a:p>
        </p:txBody>
      </p:sp>
    </p:spTree>
    <p:extLst>
      <p:ext uri="{BB962C8B-B14F-4D97-AF65-F5344CB8AC3E}">
        <p14:creationId xmlns:p14="http://schemas.microsoft.com/office/powerpoint/2010/main" val="1858475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14</a:t>
            </a:fld>
            <a:endParaRPr lang="en-US"/>
          </a:p>
        </p:txBody>
      </p:sp>
    </p:spTree>
    <p:extLst>
      <p:ext uri="{BB962C8B-B14F-4D97-AF65-F5344CB8AC3E}">
        <p14:creationId xmlns:p14="http://schemas.microsoft.com/office/powerpoint/2010/main" val="756177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15</a:t>
            </a:fld>
            <a:endParaRPr lang="en-US"/>
          </a:p>
        </p:txBody>
      </p:sp>
    </p:spTree>
    <p:extLst>
      <p:ext uri="{BB962C8B-B14F-4D97-AF65-F5344CB8AC3E}">
        <p14:creationId xmlns:p14="http://schemas.microsoft.com/office/powerpoint/2010/main" val="975915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16</a:t>
            </a:fld>
            <a:endParaRPr lang="en-US"/>
          </a:p>
        </p:txBody>
      </p:sp>
    </p:spTree>
    <p:extLst>
      <p:ext uri="{BB962C8B-B14F-4D97-AF65-F5344CB8AC3E}">
        <p14:creationId xmlns:p14="http://schemas.microsoft.com/office/powerpoint/2010/main" val="2012969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17</a:t>
            </a:fld>
            <a:endParaRPr lang="en-US"/>
          </a:p>
        </p:txBody>
      </p:sp>
    </p:spTree>
    <p:extLst>
      <p:ext uri="{BB962C8B-B14F-4D97-AF65-F5344CB8AC3E}">
        <p14:creationId xmlns:p14="http://schemas.microsoft.com/office/powerpoint/2010/main" val="1491362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18</a:t>
            </a:fld>
            <a:endParaRPr lang="en-US"/>
          </a:p>
        </p:txBody>
      </p:sp>
    </p:spTree>
    <p:extLst>
      <p:ext uri="{BB962C8B-B14F-4D97-AF65-F5344CB8AC3E}">
        <p14:creationId xmlns:p14="http://schemas.microsoft.com/office/powerpoint/2010/main" val="1094151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19</a:t>
            </a:fld>
            <a:endParaRPr lang="en-US"/>
          </a:p>
        </p:txBody>
      </p:sp>
    </p:spTree>
    <p:extLst>
      <p:ext uri="{BB962C8B-B14F-4D97-AF65-F5344CB8AC3E}">
        <p14:creationId xmlns:p14="http://schemas.microsoft.com/office/powerpoint/2010/main" val="1845545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2</a:t>
            </a:fld>
            <a:endParaRPr lang="en-US"/>
          </a:p>
        </p:txBody>
      </p:sp>
    </p:spTree>
    <p:extLst>
      <p:ext uri="{BB962C8B-B14F-4D97-AF65-F5344CB8AC3E}">
        <p14:creationId xmlns:p14="http://schemas.microsoft.com/office/powerpoint/2010/main" val="87767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20</a:t>
            </a:fld>
            <a:endParaRPr lang="en-US"/>
          </a:p>
        </p:txBody>
      </p:sp>
    </p:spTree>
    <p:extLst>
      <p:ext uri="{BB962C8B-B14F-4D97-AF65-F5344CB8AC3E}">
        <p14:creationId xmlns:p14="http://schemas.microsoft.com/office/powerpoint/2010/main" val="643812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21</a:t>
            </a:fld>
            <a:endParaRPr lang="en-US"/>
          </a:p>
        </p:txBody>
      </p:sp>
    </p:spTree>
    <p:extLst>
      <p:ext uri="{BB962C8B-B14F-4D97-AF65-F5344CB8AC3E}">
        <p14:creationId xmlns:p14="http://schemas.microsoft.com/office/powerpoint/2010/main" val="1526742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22</a:t>
            </a:fld>
            <a:endParaRPr lang="en-US"/>
          </a:p>
        </p:txBody>
      </p:sp>
    </p:spTree>
    <p:extLst>
      <p:ext uri="{BB962C8B-B14F-4D97-AF65-F5344CB8AC3E}">
        <p14:creationId xmlns:p14="http://schemas.microsoft.com/office/powerpoint/2010/main" val="1059928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23</a:t>
            </a:fld>
            <a:endParaRPr lang="en-US"/>
          </a:p>
        </p:txBody>
      </p:sp>
    </p:spTree>
    <p:extLst>
      <p:ext uri="{BB962C8B-B14F-4D97-AF65-F5344CB8AC3E}">
        <p14:creationId xmlns:p14="http://schemas.microsoft.com/office/powerpoint/2010/main" val="1472466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24</a:t>
            </a:fld>
            <a:endParaRPr lang="en-US"/>
          </a:p>
        </p:txBody>
      </p:sp>
    </p:spTree>
    <p:extLst>
      <p:ext uri="{BB962C8B-B14F-4D97-AF65-F5344CB8AC3E}">
        <p14:creationId xmlns:p14="http://schemas.microsoft.com/office/powerpoint/2010/main" val="802413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25</a:t>
            </a:fld>
            <a:endParaRPr lang="en-US"/>
          </a:p>
        </p:txBody>
      </p:sp>
    </p:spTree>
    <p:extLst>
      <p:ext uri="{BB962C8B-B14F-4D97-AF65-F5344CB8AC3E}">
        <p14:creationId xmlns:p14="http://schemas.microsoft.com/office/powerpoint/2010/main" val="793704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26</a:t>
            </a:fld>
            <a:endParaRPr lang="en-US"/>
          </a:p>
        </p:txBody>
      </p:sp>
    </p:spTree>
    <p:extLst>
      <p:ext uri="{BB962C8B-B14F-4D97-AF65-F5344CB8AC3E}">
        <p14:creationId xmlns:p14="http://schemas.microsoft.com/office/powerpoint/2010/main" val="2078985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27</a:t>
            </a:fld>
            <a:endParaRPr lang="en-US"/>
          </a:p>
        </p:txBody>
      </p:sp>
    </p:spTree>
    <p:extLst>
      <p:ext uri="{BB962C8B-B14F-4D97-AF65-F5344CB8AC3E}">
        <p14:creationId xmlns:p14="http://schemas.microsoft.com/office/powerpoint/2010/main" val="1817963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28</a:t>
            </a:fld>
            <a:endParaRPr lang="en-US"/>
          </a:p>
        </p:txBody>
      </p:sp>
    </p:spTree>
    <p:extLst>
      <p:ext uri="{BB962C8B-B14F-4D97-AF65-F5344CB8AC3E}">
        <p14:creationId xmlns:p14="http://schemas.microsoft.com/office/powerpoint/2010/main" val="523461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29</a:t>
            </a:fld>
            <a:endParaRPr lang="en-US"/>
          </a:p>
        </p:txBody>
      </p:sp>
    </p:spTree>
    <p:extLst>
      <p:ext uri="{BB962C8B-B14F-4D97-AF65-F5344CB8AC3E}">
        <p14:creationId xmlns:p14="http://schemas.microsoft.com/office/powerpoint/2010/main" val="86691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4.3 billion addresses should be enough for anyone, right? IPv6 and its </a:t>
            </a:r>
            <a:r>
              <a:rPr lang="sv-SE" b="1" dirty="0" smtClean="0"/>
              <a:t>3.4</a:t>
            </a:r>
            <a:r>
              <a:rPr lang="sv-SE" dirty="0" smtClean="0"/>
              <a:t>×10</a:t>
            </a:r>
            <a:r>
              <a:rPr lang="sv-SE" baseline="30000" dirty="0" smtClean="0"/>
              <a:t>38</a:t>
            </a:r>
            <a:r>
              <a:rPr lang="sv-SE" dirty="0" smtClean="0"/>
              <a:t> (340 </a:t>
            </a:r>
            <a:r>
              <a:rPr lang="sv-SE" dirty="0" err="1" smtClean="0"/>
              <a:t>undecillion</a:t>
            </a:r>
            <a:r>
              <a:rPr lang="sv-SE" dirty="0" smtClean="0"/>
              <a:t>) </a:t>
            </a:r>
            <a:r>
              <a:rPr lang="sv-SE" dirty="0" err="1" smtClean="0"/>
              <a:t>addresses</a:t>
            </a:r>
            <a:r>
              <a:rPr lang="sv-SE" dirty="0" smtClean="0"/>
              <a:t>. </a:t>
            </a:r>
            <a:endParaRPr lang="en-US" dirty="0" smtClean="0"/>
          </a:p>
        </p:txBody>
      </p:sp>
      <p:sp>
        <p:nvSpPr>
          <p:cNvPr id="4" name="Slide Number Placeholder 3"/>
          <p:cNvSpPr>
            <a:spLocks noGrp="1"/>
          </p:cNvSpPr>
          <p:nvPr>
            <p:ph type="sldNum" sz="quarter" idx="10"/>
          </p:nvPr>
        </p:nvSpPr>
        <p:spPr/>
        <p:txBody>
          <a:bodyPr/>
          <a:lstStyle/>
          <a:p>
            <a:fld id="{ADCBB836-0C4E-2A44-9B30-2BC770CEABF6}" type="slidenum">
              <a:rPr lang="en-US" smtClean="0"/>
              <a:t>3</a:t>
            </a:fld>
            <a:endParaRPr lang="en-US"/>
          </a:p>
        </p:txBody>
      </p:sp>
    </p:spTree>
    <p:extLst>
      <p:ext uri="{BB962C8B-B14F-4D97-AF65-F5344CB8AC3E}">
        <p14:creationId xmlns:p14="http://schemas.microsoft.com/office/powerpoint/2010/main" val="4129861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30</a:t>
            </a:fld>
            <a:endParaRPr lang="en-US"/>
          </a:p>
        </p:txBody>
      </p:sp>
    </p:spTree>
    <p:extLst>
      <p:ext uri="{BB962C8B-B14F-4D97-AF65-F5344CB8AC3E}">
        <p14:creationId xmlns:p14="http://schemas.microsoft.com/office/powerpoint/2010/main" val="8253872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31</a:t>
            </a:fld>
            <a:endParaRPr lang="en-US"/>
          </a:p>
        </p:txBody>
      </p:sp>
    </p:spTree>
    <p:extLst>
      <p:ext uri="{BB962C8B-B14F-4D97-AF65-F5344CB8AC3E}">
        <p14:creationId xmlns:p14="http://schemas.microsoft.com/office/powerpoint/2010/main" val="282640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32</a:t>
            </a:fld>
            <a:endParaRPr lang="en-US"/>
          </a:p>
        </p:txBody>
      </p:sp>
    </p:spTree>
    <p:extLst>
      <p:ext uri="{BB962C8B-B14F-4D97-AF65-F5344CB8AC3E}">
        <p14:creationId xmlns:p14="http://schemas.microsoft.com/office/powerpoint/2010/main" val="15549903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33</a:t>
            </a:fld>
            <a:endParaRPr lang="en-US"/>
          </a:p>
        </p:txBody>
      </p:sp>
    </p:spTree>
    <p:extLst>
      <p:ext uri="{BB962C8B-B14F-4D97-AF65-F5344CB8AC3E}">
        <p14:creationId xmlns:p14="http://schemas.microsoft.com/office/powerpoint/2010/main" val="441818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34</a:t>
            </a:fld>
            <a:endParaRPr lang="en-US"/>
          </a:p>
        </p:txBody>
      </p:sp>
    </p:spTree>
    <p:extLst>
      <p:ext uri="{BB962C8B-B14F-4D97-AF65-F5344CB8AC3E}">
        <p14:creationId xmlns:p14="http://schemas.microsoft.com/office/powerpoint/2010/main" val="18728943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35</a:t>
            </a:fld>
            <a:endParaRPr lang="en-US"/>
          </a:p>
        </p:txBody>
      </p:sp>
    </p:spTree>
    <p:extLst>
      <p:ext uri="{BB962C8B-B14F-4D97-AF65-F5344CB8AC3E}">
        <p14:creationId xmlns:p14="http://schemas.microsoft.com/office/powerpoint/2010/main" val="6860060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36</a:t>
            </a:fld>
            <a:endParaRPr lang="en-US"/>
          </a:p>
        </p:txBody>
      </p:sp>
    </p:spTree>
    <p:extLst>
      <p:ext uri="{BB962C8B-B14F-4D97-AF65-F5344CB8AC3E}">
        <p14:creationId xmlns:p14="http://schemas.microsoft.com/office/powerpoint/2010/main" val="803194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37</a:t>
            </a:fld>
            <a:endParaRPr lang="en-US"/>
          </a:p>
        </p:txBody>
      </p:sp>
    </p:spTree>
    <p:extLst>
      <p:ext uri="{BB962C8B-B14F-4D97-AF65-F5344CB8AC3E}">
        <p14:creationId xmlns:p14="http://schemas.microsoft.com/office/powerpoint/2010/main" val="13393829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38</a:t>
            </a:fld>
            <a:endParaRPr lang="en-US"/>
          </a:p>
        </p:txBody>
      </p:sp>
    </p:spTree>
    <p:extLst>
      <p:ext uri="{BB962C8B-B14F-4D97-AF65-F5344CB8AC3E}">
        <p14:creationId xmlns:p14="http://schemas.microsoft.com/office/powerpoint/2010/main" val="6908840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39</a:t>
            </a:fld>
            <a:endParaRPr lang="en-US"/>
          </a:p>
        </p:txBody>
      </p:sp>
    </p:spTree>
    <p:extLst>
      <p:ext uri="{BB962C8B-B14F-4D97-AF65-F5344CB8AC3E}">
        <p14:creationId xmlns:p14="http://schemas.microsoft.com/office/powerpoint/2010/main" val="1930178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4</a:t>
            </a:fld>
            <a:endParaRPr lang="en-US"/>
          </a:p>
        </p:txBody>
      </p:sp>
    </p:spTree>
    <p:extLst>
      <p:ext uri="{BB962C8B-B14F-4D97-AF65-F5344CB8AC3E}">
        <p14:creationId xmlns:p14="http://schemas.microsoft.com/office/powerpoint/2010/main" val="18260593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40</a:t>
            </a:fld>
            <a:endParaRPr lang="en-US"/>
          </a:p>
        </p:txBody>
      </p:sp>
    </p:spTree>
    <p:extLst>
      <p:ext uri="{BB962C8B-B14F-4D97-AF65-F5344CB8AC3E}">
        <p14:creationId xmlns:p14="http://schemas.microsoft.com/office/powerpoint/2010/main" val="1878526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41</a:t>
            </a:fld>
            <a:endParaRPr lang="en-US"/>
          </a:p>
        </p:txBody>
      </p:sp>
    </p:spTree>
    <p:extLst>
      <p:ext uri="{BB962C8B-B14F-4D97-AF65-F5344CB8AC3E}">
        <p14:creationId xmlns:p14="http://schemas.microsoft.com/office/powerpoint/2010/main" val="19406487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42</a:t>
            </a:fld>
            <a:endParaRPr lang="en-US"/>
          </a:p>
        </p:txBody>
      </p:sp>
    </p:spTree>
    <p:extLst>
      <p:ext uri="{BB962C8B-B14F-4D97-AF65-F5344CB8AC3E}">
        <p14:creationId xmlns:p14="http://schemas.microsoft.com/office/powerpoint/2010/main" val="8818938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RIP</a:t>
            </a:r>
            <a:r>
              <a:rPr lang="en-US" baseline="0" dirty="0" smtClean="0"/>
              <a:t> (routing information protocol) vs OSPF (Open Shortest Path First)</a:t>
            </a:r>
            <a:endParaRPr lang="en-US" dirty="0" smtClean="0"/>
          </a:p>
        </p:txBody>
      </p:sp>
      <p:sp>
        <p:nvSpPr>
          <p:cNvPr id="4" name="Slide Number Placeholder 3"/>
          <p:cNvSpPr>
            <a:spLocks noGrp="1"/>
          </p:cNvSpPr>
          <p:nvPr>
            <p:ph type="sldNum" sz="quarter" idx="10"/>
          </p:nvPr>
        </p:nvSpPr>
        <p:spPr/>
        <p:txBody>
          <a:bodyPr/>
          <a:lstStyle/>
          <a:p>
            <a:fld id="{ADCBB836-0C4E-2A44-9B30-2BC770CEABF6}" type="slidenum">
              <a:rPr lang="en-US" smtClean="0"/>
              <a:t>43</a:t>
            </a:fld>
            <a:endParaRPr lang="en-US"/>
          </a:p>
        </p:txBody>
      </p:sp>
    </p:spTree>
    <p:extLst>
      <p:ext uri="{BB962C8B-B14F-4D97-AF65-F5344CB8AC3E}">
        <p14:creationId xmlns:p14="http://schemas.microsoft.com/office/powerpoint/2010/main" val="15650385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BGP (border</a:t>
            </a:r>
            <a:r>
              <a:rPr lang="en-US" baseline="0" dirty="0" smtClean="0"/>
              <a:t> gateway protocol) and EIGRP (enhanced interior gateway routing protocol)</a:t>
            </a:r>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44</a:t>
            </a:fld>
            <a:endParaRPr lang="en-US"/>
          </a:p>
        </p:txBody>
      </p:sp>
    </p:spTree>
    <p:extLst>
      <p:ext uri="{BB962C8B-B14F-4D97-AF65-F5344CB8AC3E}">
        <p14:creationId xmlns:p14="http://schemas.microsoft.com/office/powerpoint/2010/main" val="12417661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45</a:t>
            </a:fld>
            <a:endParaRPr lang="en-US"/>
          </a:p>
        </p:txBody>
      </p:sp>
    </p:spTree>
    <p:extLst>
      <p:ext uri="{BB962C8B-B14F-4D97-AF65-F5344CB8AC3E}">
        <p14:creationId xmlns:p14="http://schemas.microsoft.com/office/powerpoint/2010/main" val="1126559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46</a:t>
            </a:fld>
            <a:endParaRPr lang="en-US"/>
          </a:p>
        </p:txBody>
      </p:sp>
    </p:spTree>
    <p:extLst>
      <p:ext uri="{BB962C8B-B14F-4D97-AF65-F5344CB8AC3E}">
        <p14:creationId xmlns:p14="http://schemas.microsoft.com/office/powerpoint/2010/main" val="8544615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47</a:t>
            </a:fld>
            <a:endParaRPr lang="en-US"/>
          </a:p>
        </p:txBody>
      </p:sp>
    </p:spTree>
    <p:extLst>
      <p:ext uri="{BB962C8B-B14F-4D97-AF65-F5344CB8AC3E}">
        <p14:creationId xmlns:p14="http://schemas.microsoft.com/office/powerpoint/2010/main" val="282056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48</a:t>
            </a:fld>
            <a:endParaRPr lang="en-US"/>
          </a:p>
        </p:txBody>
      </p:sp>
    </p:spTree>
    <p:extLst>
      <p:ext uri="{BB962C8B-B14F-4D97-AF65-F5344CB8AC3E}">
        <p14:creationId xmlns:p14="http://schemas.microsoft.com/office/powerpoint/2010/main" val="11226750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49</a:t>
            </a:fld>
            <a:endParaRPr lang="en-US"/>
          </a:p>
        </p:txBody>
      </p:sp>
    </p:spTree>
    <p:extLst>
      <p:ext uri="{BB962C8B-B14F-4D97-AF65-F5344CB8AC3E}">
        <p14:creationId xmlns:p14="http://schemas.microsoft.com/office/powerpoint/2010/main" val="178398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5</a:t>
            </a:fld>
            <a:endParaRPr lang="en-US"/>
          </a:p>
        </p:txBody>
      </p:sp>
    </p:spTree>
    <p:extLst>
      <p:ext uri="{BB962C8B-B14F-4D97-AF65-F5344CB8AC3E}">
        <p14:creationId xmlns:p14="http://schemas.microsoft.com/office/powerpoint/2010/main" val="2686084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50</a:t>
            </a:fld>
            <a:endParaRPr lang="en-US"/>
          </a:p>
        </p:txBody>
      </p:sp>
    </p:spTree>
    <p:extLst>
      <p:ext uri="{BB962C8B-B14F-4D97-AF65-F5344CB8AC3E}">
        <p14:creationId xmlns:p14="http://schemas.microsoft.com/office/powerpoint/2010/main" val="12180349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51</a:t>
            </a:fld>
            <a:endParaRPr lang="en-US"/>
          </a:p>
        </p:txBody>
      </p:sp>
    </p:spTree>
    <p:extLst>
      <p:ext uri="{BB962C8B-B14F-4D97-AF65-F5344CB8AC3E}">
        <p14:creationId xmlns:p14="http://schemas.microsoft.com/office/powerpoint/2010/main" val="1861166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6</a:t>
            </a:fld>
            <a:endParaRPr lang="en-US"/>
          </a:p>
        </p:txBody>
      </p:sp>
    </p:spTree>
    <p:extLst>
      <p:ext uri="{BB962C8B-B14F-4D97-AF65-F5344CB8AC3E}">
        <p14:creationId xmlns:p14="http://schemas.microsoft.com/office/powerpoint/2010/main" val="1293414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7</a:t>
            </a:fld>
            <a:endParaRPr lang="en-US"/>
          </a:p>
        </p:txBody>
      </p:sp>
    </p:spTree>
    <p:extLst>
      <p:ext uri="{BB962C8B-B14F-4D97-AF65-F5344CB8AC3E}">
        <p14:creationId xmlns:p14="http://schemas.microsoft.com/office/powerpoint/2010/main" val="2098738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8</a:t>
            </a:fld>
            <a:endParaRPr lang="en-US"/>
          </a:p>
        </p:txBody>
      </p:sp>
    </p:spTree>
    <p:extLst>
      <p:ext uri="{BB962C8B-B14F-4D97-AF65-F5344CB8AC3E}">
        <p14:creationId xmlns:p14="http://schemas.microsoft.com/office/powerpoint/2010/main" val="1242506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BB836-0C4E-2A44-9B30-2BC770CEABF6}" type="slidenum">
              <a:rPr lang="en-US" smtClean="0"/>
              <a:t>9</a:t>
            </a:fld>
            <a:endParaRPr lang="en-US"/>
          </a:p>
        </p:txBody>
      </p:sp>
    </p:spTree>
    <p:extLst>
      <p:ext uri="{BB962C8B-B14F-4D97-AF65-F5344CB8AC3E}">
        <p14:creationId xmlns:p14="http://schemas.microsoft.com/office/powerpoint/2010/main" val="470929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D5AE7D-5DEE-514B-ABA1-045B2E7CB33A}"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20418-4EA3-1248-A6BC-8B64F80BE3FD}" type="slidenum">
              <a:rPr lang="en-US" smtClean="0"/>
              <a:t>‹#›</a:t>
            </a:fld>
            <a:endParaRPr lang="en-US"/>
          </a:p>
        </p:txBody>
      </p:sp>
    </p:spTree>
    <p:extLst>
      <p:ext uri="{BB962C8B-B14F-4D97-AF65-F5344CB8AC3E}">
        <p14:creationId xmlns:p14="http://schemas.microsoft.com/office/powerpoint/2010/main" val="901839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D5AE7D-5DEE-514B-ABA1-045B2E7CB33A}"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20418-4EA3-1248-A6BC-8B64F80BE3FD}" type="slidenum">
              <a:rPr lang="en-US" smtClean="0"/>
              <a:t>‹#›</a:t>
            </a:fld>
            <a:endParaRPr lang="en-US"/>
          </a:p>
        </p:txBody>
      </p:sp>
    </p:spTree>
    <p:extLst>
      <p:ext uri="{BB962C8B-B14F-4D97-AF65-F5344CB8AC3E}">
        <p14:creationId xmlns:p14="http://schemas.microsoft.com/office/powerpoint/2010/main" val="852791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D5AE7D-5DEE-514B-ABA1-045B2E7CB33A}"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20418-4EA3-1248-A6BC-8B64F80BE3FD}" type="slidenum">
              <a:rPr lang="en-US" smtClean="0"/>
              <a:t>‹#›</a:t>
            </a:fld>
            <a:endParaRPr lang="en-US"/>
          </a:p>
        </p:txBody>
      </p:sp>
    </p:spTree>
    <p:extLst>
      <p:ext uri="{BB962C8B-B14F-4D97-AF65-F5344CB8AC3E}">
        <p14:creationId xmlns:p14="http://schemas.microsoft.com/office/powerpoint/2010/main" val="56573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D5AE7D-5DEE-514B-ABA1-045B2E7CB33A}"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20418-4EA3-1248-A6BC-8B64F80BE3FD}" type="slidenum">
              <a:rPr lang="en-US" smtClean="0"/>
              <a:t>‹#›</a:t>
            </a:fld>
            <a:endParaRPr lang="en-US"/>
          </a:p>
        </p:txBody>
      </p:sp>
    </p:spTree>
    <p:extLst>
      <p:ext uri="{BB962C8B-B14F-4D97-AF65-F5344CB8AC3E}">
        <p14:creationId xmlns:p14="http://schemas.microsoft.com/office/powerpoint/2010/main" val="117348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D5AE7D-5DEE-514B-ABA1-045B2E7CB33A}"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20418-4EA3-1248-A6BC-8B64F80BE3FD}" type="slidenum">
              <a:rPr lang="en-US" smtClean="0"/>
              <a:t>‹#›</a:t>
            </a:fld>
            <a:endParaRPr lang="en-US"/>
          </a:p>
        </p:txBody>
      </p:sp>
    </p:spTree>
    <p:extLst>
      <p:ext uri="{BB962C8B-B14F-4D97-AF65-F5344CB8AC3E}">
        <p14:creationId xmlns:p14="http://schemas.microsoft.com/office/powerpoint/2010/main" val="324649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D5AE7D-5DEE-514B-ABA1-045B2E7CB33A}"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20418-4EA3-1248-A6BC-8B64F80BE3FD}" type="slidenum">
              <a:rPr lang="en-US" smtClean="0"/>
              <a:t>‹#›</a:t>
            </a:fld>
            <a:endParaRPr lang="en-US"/>
          </a:p>
        </p:txBody>
      </p:sp>
    </p:spTree>
    <p:extLst>
      <p:ext uri="{BB962C8B-B14F-4D97-AF65-F5344CB8AC3E}">
        <p14:creationId xmlns:p14="http://schemas.microsoft.com/office/powerpoint/2010/main" val="1767918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D5AE7D-5DEE-514B-ABA1-045B2E7CB33A}" type="datetimeFigureOut">
              <a:rPr lang="en-US" smtClean="0"/>
              <a:t>10/25/16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320418-4EA3-1248-A6BC-8B64F80BE3FD}" type="slidenum">
              <a:rPr lang="en-US" smtClean="0"/>
              <a:t>‹#›</a:t>
            </a:fld>
            <a:endParaRPr lang="en-US"/>
          </a:p>
        </p:txBody>
      </p:sp>
    </p:spTree>
    <p:extLst>
      <p:ext uri="{BB962C8B-B14F-4D97-AF65-F5344CB8AC3E}">
        <p14:creationId xmlns:p14="http://schemas.microsoft.com/office/powerpoint/2010/main" val="818892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D5AE7D-5DEE-514B-ABA1-045B2E7CB33A}" type="datetimeFigureOut">
              <a:rPr lang="en-US" smtClean="0"/>
              <a:t>10/25/16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320418-4EA3-1248-A6BC-8B64F80BE3FD}" type="slidenum">
              <a:rPr lang="en-US" smtClean="0"/>
              <a:t>‹#›</a:t>
            </a:fld>
            <a:endParaRPr lang="en-US"/>
          </a:p>
        </p:txBody>
      </p:sp>
    </p:spTree>
    <p:extLst>
      <p:ext uri="{BB962C8B-B14F-4D97-AF65-F5344CB8AC3E}">
        <p14:creationId xmlns:p14="http://schemas.microsoft.com/office/powerpoint/2010/main" val="2057928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D5AE7D-5DEE-514B-ABA1-045B2E7CB33A}" type="datetimeFigureOut">
              <a:rPr lang="en-US" smtClean="0"/>
              <a:t>10/25/16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320418-4EA3-1248-A6BC-8B64F80BE3FD}" type="slidenum">
              <a:rPr lang="en-US" smtClean="0"/>
              <a:t>‹#›</a:t>
            </a:fld>
            <a:endParaRPr lang="en-US"/>
          </a:p>
        </p:txBody>
      </p:sp>
    </p:spTree>
    <p:extLst>
      <p:ext uri="{BB962C8B-B14F-4D97-AF65-F5344CB8AC3E}">
        <p14:creationId xmlns:p14="http://schemas.microsoft.com/office/powerpoint/2010/main" val="230899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D5AE7D-5DEE-514B-ABA1-045B2E7CB33A}"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20418-4EA3-1248-A6BC-8B64F80BE3FD}" type="slidenum">
              <a:rPr lang="en-US" smtClean="0"/>
              <a:t>‹#›</a:t>
            </a:fld>
            <a:endParaRPr lang="en-US"/>
          </a:p>
        </p:txBody>
      </p:sp>
    </p:spTree>
    <p:extLst>
      <p:ext uri="{BB962C8B-B14F-4D97-AF65-F5344CB8AC3E}">
        <p14:creationId xmlns:p14="http://schemas.microsoft.com/office/powerpoint/2010/main" val="222862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D5AE7D-5DEE-514B-ABA1-045B2E7CB33A}"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20418-4EA3-1248-A6BC-8B64F80BE3FD}" type="slidenum">
              <a:rPr lang="en-US" smtClean="0"/>
              <a:t>‹#›</a:t>
            </a:fld>
            <a:endParaRPr lang="en-US"/>
          </a:p>
        </p:txBody>
      </p:sp>
    </p:spTree>
    <p:extLst>
      <p:ext uri="{BB962C8B-B14F-4D97-AF65-F5344CB8AC3E}">
        <p14:creationId xmlns:p14="http://schemas.microsoft.com/office/powerpoint/2010/main" val="4352461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5AE7D-5DEE-514B-ABA1-045B2E7CB33A}" type="datetimeFigureOut">
              <a:rPr lang="en-US" smtClean="0"/>
              <a:t>10/25/16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20418-4EA3-1248-A6BC-8B64F80BE3FD}" type="slidenum">
              <a:rPr lang="en-US" smtClean="0"/>
              <a:t>‹#›</a:t>
            </a:fld>
            <a:endParaRPr lang="en-US"/>
          </a:p>
        </p:txBody>
      </p:sp>
    </p:spTree>
    <p:extLst>
      <p:ext uri="{BB962C8B-B14F-4D97-AF65-F5344CB8AC3E}">
        <p14:creationId xmlns:p14="http://schemas.microsoft.com/office/powerpoint/2010/main" val="1384603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jpg"/><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7.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1.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4.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16442"/>
            <a:ext cx="12192000" cy="781050"/>
          </a:xfrm>
        </p:spPr>
        <p:txBody>
          <a:bodyPr>
            <a:normAutofit/>
          </a:bodyPr>
          <a:lstStyle/>
          <a:p>
            <a:r>
              <a:rPr lang="en-US" sz="4000" b="1" dirty="0" smtClean="0">
                <a:solidFill>
                  <a:srgbClr val="FFC000"/>
                </a:solidFill>
                <a:latin typeface="Arial" charset="0"/>
                <a:ea typeface="Arial" charset="0"/>
                <a:cs typeface="Arial" charset="0"/>
              </a:rPr>
              <a:t>Networking In a Nutshell</a:t>
            </a:r>
            <a:endParaRPr lang="en-US" sz="4000" b="1" dirty="0">
              <a:solidFill>
                <a:srgbClr val="FFC000"/>
              </a:solidFill>
              <a:latin typeface="Arial" charset="0"/>
              <a:ea typeface="Arial" charset="0"/>
              <a:cs typeface="Arial"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920" y="1203205"/>
            <a:ext cx="3820160" cy="5554719"/>
          </a:xfrm>
          <a:prstGeom prst="rect">
            <a:avLst/>
          </a:prstGeom>
        </p:spPr>
      </p:pic>
    </p:spTree>
    <p:extLst>
      <p:ext uri="{BB962C8B-B14F-4D97-AF65-F5344CB8AC3E}">
        <p14:creationId xmlns:p14="http://schemas.microsoft.com/office/powerpoint/2010/main" val="270391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Autofit/>
          </a:bodyPr>
          <a:lstStyle/>
          <a:p>
            <a:r>
              <a:rPr lang="en-US" sz="3600" dirty="0">
                <a:solidFill>
                  <a:srgbClr val="FFC000"/>
                </a:solidFill>
                <a:latin typeface="Arial" charset="0"/>
                <a:ea typeface="Arial" charset="0"/>
                <a:cs typeface="Arial" charset="0"/>
              </a:rPr>
              <a:t>The British Postal Service as a Metaphor for Networking</a:t>
            </a:r>
            <a:endParaRPr lang="en-US" sz="3600" dirty="0">
              <a:solidFill>
                <a:srgbClr val="FFC000"/>
              </a:solidFill>
              <a:latin typeface="Arial" charset="0"/>
              <a:ea typeface="Arial" charset="0"/>
              <a:cs typeface="Arial" charset="0"/>
            </a:endParaRPr>
          </a:p>
        </p:txBody>
      </p:sp>
      <p:sp>
        <p:nvSpPr>
          <p:cNvPr id="5" name="Subtitle 2"/>
          <p:cNvSpPr txBox="1">
            <a:spLocks/>
          </p:cNvSpPr>
          <p:nvPr/>
        </p:nvSpPr>
        <p:spPr>
          <a:xfrm>
            <a:off x="2594884" y="2222500"/>
            <a:ext cx="7002229" cy="17780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So if the internet isn’t much different, how do I tell Google’s servers to send me back the results of my search for “Latest My Little Pony episode recap”, instead of sending it to anyone on the internet? Or anyone using my ISP? </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714205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Autofit/>
          </a:bodyPr>
          <a:lstStyle/>
          <a:p>
            <a:r>
              <a:rPr lang="en-US" sz="3600" dirty="0">
                <a:solidFill>
                  <a:srgbClr val="FFC000"/>
                </a:solidFill>
                <a:latin typeface="Arial" charset="0"/>
                <a:ea typeface="Arial" charset="0"/>
                <a:cs typeface="Arial" charset="0"/>
              </a:rPr>
              <a:t>The British Postal Service as a Metaphor for Networking</a:t>
            </a:r>
            <a:endParaRPr lang="en-US" sz="3600" dirty="0">
              <a:solidFill>
                <a:srgbClr val="FFC000"/>
              </a:solidFill>
              <a:latin typeface="Arial" charset="0"/>
              <a:ea typeface="Arial" charset="0"/>
              <a:cs typeface="Arial" charset="0"/>
            </a:endParaRPr>
          </a:p>
        </p:txBody>
      </p:sp>
      <p:sp>
        <p:nvSpPr>
          <p:cNvPr id="5" name="Subtitle 2"/>
          <p:cNvSpPr txBox="1">
            <a:spLocks/>
          </p:cNvSpPr>
          <p:nvPr/>
        </p:nvSpPr>
        <p:spPr>
          <a:xfrm>
            <a:off x="2594884" y="2222500"/>
            <a:ext cx="7002229" cy="17780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As it turns out, it’s quite similar to putting an address on an envelope. The data – the contents of the Google search results for “Latest My Little Pony episode recap” – has a header added to it with the return address.</a:t>
            </a:r>
            <a:endParaRPr lang="en-US" sz="2000" dirty="0" smtClean="0">
              <a:solidFill>
                <a:schemeClr val="bg1"/>
              </a:solidFill>
              <a:latin typeface="Arial" charset="0"/>
              <a:ea typeface="Arial" charset="0"/>
              <a:cs typeface="Arial" charset="0"/>
            </a:endParaRPr>
          </a:p>
        </p:txBody>
      </p:sp>
      <p:pic>
        <p:nvPicPr>
          <p:cNvPr id="4" name="Picture 3" descr="IP-packe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323" y="3717924"/>
            <a:ext cx="6229350" cy="2952750"/>
          </a:xfrm>
          <a:prstGeom prst="rect">
            <a:avLst/>
          </a:prstGeom>
        </p:spPr>
      </p:pic>
    </p:spTree>
    <p:extLst>
      <p:ext uri="{BB962C8B-B14F-4D97-AF65-F5344CB8AC3E}">
        <p14:creationId xmlns:p14="http://schemas.microsoft.com/office/powerpoint/2010/main" val="341565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Autofit/>
          </a:bodyPr>
          <a:lstStyle/>
          <a:p>
            <a:r>
              <a:rPr lang="en-US" sz="3600" dirty="0">
                <a:solidFill>
                  <a:srgbClr val="FFC000"/>
                </a:solidFill>
                <a:latin typeface="Arial" charset="0"/>
                <a:ea typeface="Arial" charset="0"/>
                <a:cs typeface="Arial" charset="0"/>
              </a:rPr>
              <a:t>The British Postal Service as a Metaphor for Networking</a:t>
            </a:r>
            <a:endParaRPr lang="en-US" sz="3600" dirty="0">
              <a:solidFill>
                <a:srgbClr val="FFC000"/>
              </a:solidFill>
              <a:latin typeface="Arial" charset="0"/>
              <a:ea typeface="Arial" charset="0"/>
              <a:cs typeface="Arial" charset="0"/>
            </a:endParaRPr>
          </a:p>
        </p:txBody>
      </p:sp>
      <p:sp>
        <p:nvSpPr>
          <p:cNvPr id="5" name="Subtitle 2"/>
          <p:cNvSpPr txBox="1">
            <a:spLocks/>
          </p:cNvSpPr>
          <p:nvPr/>
        </p:nvSpPr>
        <p:spPr>
          <a:xfrm>
            <a:off x="234950" y="1689100"/>
            <a:ext cx="11722100" cy="42037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A packet has multiple layers – the contents, which are encapsulated with a TCP header with TCP routing information. </a:t>
            </a:r>
            <a:endParaRPr lang="en-US" sz="2000" dirty="0" smtClean="0">
              <a:solidFill>
                <a:schemeClr val="bg1"/>
              </a:solidFill>
              <a:latin typeface="Arial" charset="0"/>
              <a:ea typeface="Arial" charset="0"/>
              <a:cs typeface="Arial" charset="0"/>
            </a:endParaRP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In </a:t>
            </a:r>
            <a:r>
              <a:rPr lang="en-US" sz="2000" dirty="0">
                <a:solidFill>
                  <a:schemeClr val="bg1"/>
                </a:solidFill>
                <a:latin typeface="Arial" charset="0"/>
                <a:ea typeface="Arial" charset="0"/>
                <a:cs typeface="Arial" charset="0"/>
              </a:rPr>
              <a:t>turn, the TCP header and data are encapsulated with an IP header, which contains routing information. </a:t>
            </a:r>
            <a:endParaRPr lang="en-US" sz="2000" dirty="0" smtClean="0">
              <a:solidFill>
                <a:schemeClr val="bg1"/>
              </a:solidFill>
              <a:latin typeface="Arial" charset="0"/>
              <a:ea typeface="Arial" charset="0"/>
              <a:cs typeface="Arial" charset="0"/>
            </a:endParaRP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The </a:t>
            </a:r>
            <a:r>
              <a:rPr lang="en-US" sz="2000" dirty="0">
                <a:solidFill>
                  <a:schemeClr val="bg1"/>
                </a:solidFill>
                <a:latin typeface="Arial" charset="0"/>
                <a:ea typeface="Arial" charset="0"/>
                <a:cs typeface="Arial" charset="0"/>
              </a:rPr>
              <a:t>IP header contains the source address – our Google server, and the destination address, our apartment in London. Well, the computer in our apartment in London</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If </a:t>
            </a:r>
            <a:r>
              <a:rPr lang="en-US" sz="2000" dirty="0">
                <a:solidFill>
                  <a:schemeClr val="bg1"/>
                </a:solidFill>
                <a:latin typeface="Arial" charset="0"/>
                <a:ea typeface="Arial" charset="0"/>
                <a:cs typeface="Arial" charset="0"/>
              </a:rPr>
              <a:t>you look at the next slide, you’ll notice that the TCP header doesn’t contain our address, just the port that the data should be sent to (80, for HTTP traffic).</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593043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Autofit/>
          </a:bodyPr>
          <a:lstStyle/>
          <a:p>
            <a:r>
              <a:rPr lang="en-US" sz="3600" dirty="0">
                <a:solidFill>
                  <a:srgbClr val="FFC000"/>
                </a:solidFill>
                <a:latin typeface="Arial" charset="0"/>
                <a:ea typeface="Arial" charset="0"/>
                <a:cs typeface="Arial" charset="0"/>
              </a:rPr>
              <a:t>The British Postal Service as a Metaphor for Networking</a:t>
            </a:r>
            <a:endParaRPr lang="en-US" sz="3600" dirty="0">
              <a:solidFill>
                <a:srgbClr val="FFC000"/>
              </a:solidFill>
              <a:latin typeface="Arial" charset="0"/>
              <a:ea typeface="Arial" charset="0"/>
              <a:cs typeface="Arial" charset="0"/>
            </a:endParaRPr>
          </a:p>
        </p:txBody>
      </p:sp>
      <p:pic>
        <p:nvPicPr>
          <p:cNvPr id="4" name="Picture 3" descr="tcp-packet-with-IP-header.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5781" y="1722255"/>
            <a:ext cx="6040438" cy="4297545"/>
          </a:xfrm>
          <a:prstGeom prst="rect">
            <a:avLst/>
          </a:prstGeom>
        </p:spPr>
      </p:pic>
    </p:spTree>
    <p:extLst>
      <p:ext uri="{BB962C8B-B14F-4D97-AF65-F5344CB8AC3E}">
        <p14:creationId xmlns:p14="http://schemas.microsoft.com/office/powerpoint/2010/main" val="1605069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Autofit/>
          </a:bodyPr>
          <a:lstStyle/>
          <a:p>
            <a:r>
              <a:rPr lang="en-US" sz="3600" dirty="0">
                <a:solidFill>
                  <a:srgbClr val="FFC000"/>
                </a:solidFill>
                <a:latin typeface="Arial" charset="0"/>
                <a:ea typeface="Arial" charset="0"/>
                <a:cs typeface="Arial" charset="0"/>
              </a:rPr>
              <a:t>The British Postal Service as a Metaphor for Networking</a:t>
            </a:r>
            <a:endParaRPr lang="en-US" sz="3600" dirty="0">
              <a:solidFill>
                <a:srgbClr val="FFC000"/>
              </a:solidFill>
              <a:latin typeface="Arial" charset="0"/>
              <a:ea typeface="Arial" charset="0"/>
              <a:cs typeface="Arial" charset="0"/>
            </a:endParaRPr>
          </a:p>
        </p:txBody>
      </p:sp>
      <p:sp>
        <p:nvSpPr>
          <p:cNvPr id="5" name="Subtitle 2"/>
          <p:cNvSpPr txBox="1">
            <a:spLocks/>
          </p:cNvSpPr>
          <p:nvPr/>
        </p:nvSpPr>
        <p:spPr>
          <a:xfrm>
            <a:off x="419100" y="2222500"/>
            <a:ext cx="11303000" cy="42164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b="1" dirty="0">
                <a:solidFill>
                  <a:schemeClr val="bg1"/>
                </a:solidFill>
                <a:latin typeface="Arial" charset="0"/>
                <a:ea typeface="Arial" charset="0"/>
                <a:cs typeface="Arial" charset="0"/>
              </a:rPr>
              <a:t>Bandwidth</a:t>
            </a:r>
            <a:r>
              <a:rPr lang="en-US" sz="2000" dirty="0">
                <a:solidFill>
                  <a:schemeClr val="bg1"/>
                </a:solidFill>
                <a:latin typeface="Arial" charset="0"/>
                <a:ea typeface="Arial" charset="0"/>
                <a:cs typeface="Arial" charset="0"/>
              </a:rPr>
              <a:t> – How many copies of “</a:t>
            </a:r>
            <a:r>
              <a:rPr lang="en-US" sz="2000" dirty="0" err="1">
                <a:solidFill>
                  <a:schemeClr val="bg1"/>
                </a:solidFill>
                <a:latin typeface="Arial" charset="0"/>
                <a:ea typeface="Arial" charset="0"/>
                <a:cs typeface="Arial" charset="0"/>
              </a:rPr>
              <a:t>Brony</a:t>
            </a:r>
            <a:r>
              <a:rPr lang="en-US" sz="2000" dirty="0">
                <a:solidFill>
                  <a:schemeClr val="bg1"/>
                </a:solidFill>
                <a:latin typeface="Arial" charset="0"/>
                <a:ea typeface="Arial" charset="0"/>
                <a:cs typeface="Arial" charset="0"/>
              </a:rPr>
              <a:t> Monthly” can the British Postal Service deliver on a given day? Let’s say the 150,000 postal workers can unpack, sort and deliver 50 catalogs in a day. So 7.5 million copies could theoretically be delivered in a single day in the </a:t>
            </a:r>
            <a:r>
              <a:rPr lang="en-US" sz="2000" dirty="0" smtClean="0">
                <a:solidFill>
                  <a:schemeClr val="bg1"/>
                </a:solidFill>
                <a:latin typeface="Arial" charset="0"/>
                <a:ea typeface="Arial" charset="0"/>
                <a:cs typeface="Arial" charset="0"/>
              </a:rPr>
              <a:t>UK.</a:t>
            </a:r>
          </a:p>
          <a:p>
            <a:pPr algn="l"/>
            <a:endParaRPr lang="en-US" sz="2000" dirty="0">
              <a:solidFill>
                <a:schemeClr val="bg1"/>
              </a:solidFill>
              <a:latin typeface="Arial" charset="0"/>
              <a:ea typeface="Arial" charset="0"/>
              <a:cs typeface="Arial" charset="0"/>
            </a:endParaRPr>
          </a:p>
          <a:p>
            <a:pPr algn="l"/>
            <a:r>
              <a:rPr lang="en-US" sz="2000" b="1" dirty="0" smtClean="0">
                <a:solidFill>
                  <a:schemeClr val="bg1"/>
                </a:solidFill>
                <a:latin typeface="Arial" charset="0"/>
                <a:ea typeface="Arial" charset="0"/>
                <a:cs typeface="Arial" charset="0"/>
              </a:rPr>
              <a:t>Throughput</a:t>
            </a:r>
            <a:r>
              <a:rPr lang="en-US" sz="2000" dirty="0" smtClean="0">
                <a:solidFill>
                  <a:schemeClr val="bg1"/>
                </a:solidFill>
                <a:latin typeface="Arial" charset="0"/>
                <a:ea typeface="Arial" charset="0"/>
                <a:cs typeface="Arial" charset="0"/>
              </a:rPr>
              <a:t> </a:t>
            </a:r>
            <a:r>
              <a:rPr lang="en-US" sz="2000" dirty="0">
                <a:solidFill>
                  <a:schemeClr val="bg1"/>
                </a:solidFill>
                <a:latin typeface="Arial" charset="0"/>
                <a:ea typeface="Arial" charset="0"/>
                <a:cs typeface="Arial" charset="0"/>
              </a:rPr>
              <a:t>– How many copies actually get delivered. 45% of the 150,000 employees are off on the weekends. 2.5% have called in sick. Another 2.5% are stuck in traffic. So in reality, even though at peak efficiency, the British Postal Service *could* deliver 7.5 million copies of “</a:t>
            </a:r>
            <a:r>
              <a:rPr lang="en-US" sz="2000" dirty="0" err="1">
                <a:solidFill>
                  <a:schemeClr val="bg1"/>
                </a:solidFill>
                <a:latin typeface="Arial" charset="0"/>
                <a:ea typeface="Arial" charset="0"/>
                <a:cs typeface="Arial" charset="0"/>
              </a:rPr>
              <a:t>Brony</a:t>
            </a:r>
            <a:r>
              <a:rPr lang="en-US" sz="2000" dirty="0">
                <a:solidFill>
                  <a:schemeClr val="bg1"/>
                </a:solidFill>
                <a:latin typeface="Arial" charset="0"/>
                <a:ea typeface="Arial" charset="0"/>
                <a:cs typeface="Arial" charset="0"/>
              </a:rPr>
              <a:t> Monthly”, only 3.7 million get delivered on a Sunday.</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247797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Autofit/>
          </a:bodyPr>
          <a:lstStyle/>
          <a:p>
            <a:r>
              <a:rPr lang="en-US" sz="3600" dirty="0">
                <a:solidFill>
                  <a:srgbClr val="FFC000"/>
                </a:solidFill>
                <a:latin typeface="Arial" charset="0"/>
                <a:ea typeface="Arial" charset="0"/>
                <a:cs typeface="Arial" charset="0"/>
              </a:rPr>
              <a:t>The British Postal Service as a Metaphor for Networking</a:t>
            </a:r>
            <a:endParaRPr lang="en-US" sz="3600" dirty="0">
              <a:solidFill>
                <a:srgbClr val="FFC000"/>
              </a:solidFill>
              <a:latin typeface="Arial" charset="0"/>
              <a:ea typeface="Arial" charset="0"/>
              <a:cs typeface="Arial" charset="0"/>
            </a:endParaRPr>
          </a:p>
        </p:txBody>
      </p:sp>
      <p:sp>
        <p:nvSpPr>
          <p:cNvPr id="5" name="Subtitle 2"/>
          <p:cNvSpPr txBox="1">
            <a:spLocks/>
          </p:cNvSpPr>
          <p:nvPr/>
        </p:nvSpPr>
        <p:spPr>
          <a:xfrm>
            <a:off x="355600" y="1117600"/>
            <a:ext cx="11480800" cy="54991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b="1" dirty="0">
                <a:solidFill>
                  <a:schemeClr val="bg1"/>
                </a:solidFill>
                <a:latin typeface="Arial" charset="0"/>
                <a:ea typeface="Arial" charset="0"/>
                <a:cs typeface="Arial" charset="0"/>
              </a:rPr>
              <a:t>Congestion</a:t>
            </a:r>
            <a:r>
              <a:rPr lang="en-US" sz="2000" dirty="0">
                <a:solidFill>
                  <a:schemeClr val="bg1"/>
                </a:solidFill>
                <a:latin typeface="Arial" charset="0"/>
                <a:ea typeface="Arial" charset="0"/>
                <a:cs typeface="Arial" charset="0"/>
              </a:rPr>
              <a:t> – The local post office with 10 employees can send out 500 catalogs in a given day. However, the number of employees actually loading mail on the dock is fairly small – let’s say two – and they can only unload and load any two given mail trucks at a </a:t>
            </a:r>
            <a:r>
              <a:rPr lang="en-US" sz="2000" dirty="0" smtClean="0">
                <a:solidFill>
                  <a:schemeClr val="bg1"/>
                </a:solidFill>
                <a:latin typeface="Arial" charset="0"/>
                <a:ea typeface="Arial" charset="0"/>
                <a:cs typeface="Arial" charset="0"/>
              </a:rPr>
              <a:t>time.</a:t>
            </a:r>
          </a:p>
          <a:p>
            <a:pPr algn="l"/>
            <a:endParaRPr lang="en-US" sz="2000" dirty="0" smtClean="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If </a:t>
            </a:r>
            <a:r>
              <a:rPr lang="en-US" sz="2000" dirty="0">
                <a:solidFill>
                  <a:schemeClr val="bg1"/>
                </a:solidFill>
                <a:latin typeface="Arial" charset="0"/>
                <a:ea typeface="Arial" charset="0"/>
                <a:cs typeface="Arial" charset="0"/>
              </a:rPr>
              <a:t>you have six mail trucks lined up to drop off and pick up mail, and only two can be loaded or unloaded at once, you have congestion. Mail is queuing up faster than it can be processed. </a:t>
            </a:r>
            <a:endParaRPr lang="en-US" sz="2000" dirty="0" smtClean="0">
              <a:solidFill>
                <a:schemeClr val="bg1"/>
              </a:solidFill>
              <a:latin typeface="Arial" charset="0"/>
              <a:ea typeface="Arial" charset="0"/>
              <a:cs typeface="Arial" charset="0"/>
            </a:endParaRP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Let’s </a:t>
            </a:r>
            <a:r>
              <a:rPr lang="en-US" sz="2000" dirty="0">
                <a:solidFill>
                  <a:schemeClr val="bg1"/>
                </a:solidFill>
                <a:latin typeface="Arial" charset="0"/>
                <a:ea typeface="Arial" charset="0"/>
                <a:cs typeface="Arial" charset="0"/>
              </a:rPr>
              <a:t>say our British mail service has the same level of dedication to the mail that the US postal service </a:t>
            </a:r>
            <a:r>
              <a:rPr lang="en-US" sz="2000" dirty="0" smtClean="0">
                <a:solidFill>
                  <a:schemeClr val="bg1"/>
                </a:solidFill>
                <a:latin typeface="Arial" charset="0"/>
                <a:ea typeface="Arial" charset="0"/>
                <a:cs typeface="Arial" charset="0"/>
              </a:rPr>
              <a:t>has</a:t>
            </a:r>
            <a:r>
              <a:rPr lang="is-IS" sz="2000" dirty="0" smtClean="0">
                <a:solidFill>
                  <a:schemeClr val="bg1"/>
                </a:solidFill>
                <a:latin typeface="Arial" charset="0"/>
                <a:ea typeface="Arial" charset="0"/>
                <a:cs typeface="Arial" charset="0"/>
              </a:rPr>
              <a:t>…</a:t>
            </a:r>
          </a:p>
          <a:p>
            <a:pPr algn="l"/>
            <a:endParaRPr lang="en-US" sz="2000" dirty="0" smtClean="0">
              <a:solidFill>
                <a:schemeClr val="bg1"/>
              </a:solidFill>
              <a:latin typeface="Arial" charset="0"/>
              <a:ea typeface="Arial" charset="0"/>
              <a:cs typeface="Arial" charset="0"/>
            </a:endParaRPr>
          </a:p>
          <a:p>
            <a:pPr algn="l"/>
            <a:endParaRPr lang="en-US" sz="2000" dirty="0">
              <a:solidFill>
                <a:schemeClr val="bg1"/>
              </a:solidFill>
              <a:latin typeface="Arial" charset="0"/>
              <a:ea typeface="Arial" charset="0"/>
              <a:cs typeface="Arial" charset="0"/>
            </a:endParaRPr>
          </a:p>
          <a:p>
            <a:pPr algn="l"/>
            <a:endParaRPr lang="en-US" sz="2000" dirty="0" smtClean="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So </a:t>
            </a:r>
            <a:r>
              <a:rPr lang="en-US" sz="2000" dirty="0">
                <a:solidFill>
                  <a:schemeClr val="bg1"/>
                </a:solidFill>
                <a:latin typeface="Arial" charset="0"/>
                <a:ea typeface="Arial" charset="0"/>
                <a:cs typeface="Arial" charset="0"/>
              </a:rPr>
              <a:t>the mailmen don’t wait in line patiently for the other trucks to finish, they just drop their mail off in the parking lot and take off. These dropped letters are equivalent to dropped packets. They never get sorted, and so they just sit undelivered, get soggy in the rain and are eventually tossed in a dumpster.</a:t>
            </a:r>
            <a:endParaRPr lang="en-US" sz="2000" dirty="0" smtClean="0">
              <a:solidFill>
                <a:schemeClr val="bg1"/>
              </a:solidFill>
              <a:latin typeface="Arial" charset="0"/>
              <a:ea typeface="Arial" charset="0"/>
              <a:cs typeface="Arial"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3060" y="3987800"/>
            <a:ext cx="991639" cy="1130300"/>
          </a:xfrm>
          <a:prstGeom prst="rect">
            <a:avLst/>
          </a:prstGeom>
        </p:spPr>
      </p:pic>
    </p:spTree>
    <p:extLst>
      <p:ext uri="{BB962C8B-B14F-4D97-AF65-F5344CB8AC3E}">
        <p14:creationId xmlns:p14="http://schemas.microsoft.com/office/powerpoint/2010/main" val="265826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Autofit/>
          </a:bodyPr>
          <a:lstStyle/>
          <a:p>
            <a:r>
              <a:rPr lang="en-US" sz="3600" dirty="0">
                <a:solidFill>
                  <a:srgbClr val="FFC000"/>
                </a:solidFill>
                <a:latin typeface="Arial" charset="0"/>
                <a:ea typeface="Arial" charset="0"/>
                <a:cs typeface="Arial" charset="0"/>
              </a:rPr>
              <a:t>The British Postal Service as a Metaphor for Networking</a:t>
            </a:r>
            <a:endParaRPr lang="en-US" sz="3600" dirty="0">
              <a:solidFill>
                <a:srgbClr val="FFC000"/>
              </a:solidFill>
              <a:latin typeface="Arial" charset="0"/>
              <a:ea typeface="Arial" charset="0"/>
              <a:cs typeface="Arial" charset="0"/>
            </a:endParaRPr>
          </a:p>
        </p:txBody>
      </p:sp>
      <p:sp>
        <p:nvSpPr>
          <p:cNvPr id="5" name="Subtitle 2"/>
          <p:cNvSpPr txBox="1">
            <a:spLocks/>
          </p:cNvSpPr>
          <p:nvPr/>
        </p:nvSpPr>
        <p:spPr>
          <a:xfrm>
            <a:off x="317500" y="1447800"/>
            <a:ext cx="11557000" cy="47625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b="1" dirty="0">
                <a:solidFill>
                  <a:schemeClr val="bg1"/>
                </a:solidFill>
                <a:latin typeface="Arial" charset="0"/>
                <a:ea typeface="Arial" charset="0"/>
                <a:cs typeface="Arial" charset="0"/>
              </a:rPr>
              <a:t>NAT – Network Address Translation</a:t>
            </a:r>
            <a:r>
              <a:rPr lang="en-US" sz="2000" dirty="0">
                <a:solidFill>
                  <a:schemeClr val="bg1"/>
                </a:solidFill>
                <a:latin typeface="Arial" charset="0"/>
                <a:ea typeface="Arial" charset="0"/>
                <a:cs typeface="Arial" charset="0"/>
              </a:rPr>
              <a:t>. So London is nicely laid out and every house has its own standardized address (</a:t>
            </a:r>
            <a:r>
              <a:rPr lang="en-US" sz="2000" i="1" dirty="0">
                <a:solidFill>
                  <a:schemeClr val="bg1"/>
                </a:solidFill>
                <a:latin typeface="Arial" charset="0"/>
                <a:ea typeface="Arial" charset="0"/>
                <a:cs typeface="Arial" charset="0"/>
              </a:rPr>
              <a:t>public IP</a:t>
            </a:r>
            <a:r>
              <a:rPr lang="en-US" sz="2000" dirty="0">
                <a:solidFill>
                  <a:schemeClr val="bg1"/>
                </a:solidFill>
                <a:latin typeface="Arial" charset="0"/>
                <a:ea typeface="Arial" charset="0"/>
                <a:cs typeface="Arial" charset="0"/>
              </a:rPr>
              <a:t>). </a:t>
            </a:r>
            <a:endParaRPr lang="en-US" sz="2000" dirty="0" smtClean="0">
              <a:solidFill>
                <a:schemeClr val="bg1"/>
              </a:solidFill>
              <a:latin typeface="Arial" charset="0"/>
              <a:ea typeface="Arial" charset="0"/>
              <a:cs typeface="Arial" charset="0"/>
            </a:endParaRP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However </a:t>
            </a:r>
            <a:r>
              <a:rPr lang="en-US" sz="2000" dirty="0">
                <a:solidFill>
                  <a:schemeClr val="bg1"/>
                </a:solidFill>
                <a:latin typeface="Arial" charset="0"/>
                <a:ea typeface="Arial" charset="0"/>
                <a:cs typeface="Arial" charset="0"/>
              </a:rPr>
              <a:t>in the small village of </a:t>
            </a:r>
            <a:r>
              <a:rPr lang="en-US" sz="2000" dirty="0" err="1">
                <a:solidFill>
                  <a:schemeClr val="bg1"/>
                </a:solidFill>
                <a:latin typeface="Arial" charset="0"/>
                <a:ea typeface="Arial" charset="0"/>
                <a:cs typeface="Arial" charset="0"/>
              </a:rPr>
              <a:t>Framlingham</a:t>
            </a:r>
            <a:r>
              <a:rPr lang="en-US" sz="2000" dirty="0">
                <a:solidFill>
                  <a:schemeClr val="bg1"/>
                </a:solidFill>
                <a:latin typeface="Arial" charset="0"/>
                <a:ea typeface="Arial" charset="0"/>
                <a:cs typeface="Arial" charset="0"/>
              </a:rPr>
              <a:t> (</a:t>
            </a:r>
            <a:r>
              <a:rPr lang="en-US" sz="2000" i="1" dirty="0">
                <a:solidFill>
                  <a:schemeClr val="bg1"/>
                </a:solidFill>
                <a:latin typeface="Arial" charset="0"/>
                <a:ea typeface="Arial" charset="0"/>
                <a:cs typeface="Arial" charset="0"/>
              </a:rPr>
              <a:t>seriously, it’s a real place!</a:t>
            </a:r>
            <a:r>
              <a:rPr lang="en-US" sz="2000" dirty="0">
                <a:solidFill>
                  <a:schemeClr val="bg1"/>
                </a:solidFill>
                <a:latin typeface="Arial" charset="0"/>
                <a:ea typeface="Arial" charset="0"/>
                <a:cs typeface="Arial" charset="0"/>
              </a:rPr>
              <a:t>), no one uses standard addresses, they have a system that’s only used by the villagers (</a:t>
            </a:r>
            <a:r>
              <a:rPr lang="en-US" sz="2000" i="1" dirty="0">
                <a:solidFill>
                  <a:schemeClr val="bg1"/>
                </a:solidFill>
                <a:latin typeface="Arial" charset="0"/>
                <a:ea typeface="Arial" charset="0"/>
                <a:cs typeface="Arial" charset="0"/>
              </a:rPr>
              <a:t>private IPs</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So </a:t>
            </a:r>
            <a:r>
              <a:rPr lang="en-US" sz="2000" dirty="0">
                <a:solidFill>
                  <a:schemeClr val="bg1"/>
                </a:solidFill>
                <a:latin typeface="Arial" charset="0"/>
                <a:ea typeface="Arial" charset="0"/>
                <a:cs typeface="Arial" charset="0"/>
              </a:rPr>
              <a:t>the local village post office performs the equivalent of NAT – “Letter for John Gummer, </a:t>
            </a:r>
            <a:r>
              <a:rPr lang="en-US" sz="2000" dirty="0" err="1">
                <a:solidFill>
                  <a:schemeClr val="bg1"/>
                </a:solidFill>
                <a:latin typeface="Arial" charset="0"/>
                <a:ea typeface="Arial" charset="0"/>
                <a:cs typeface="Arial" charset="0"/>
              </a:rPr>
              <a:t>Framlingham</a:t>
            </a:r>
            <a:r>
              <a:rPr lang="en-US" sz="2000" dirty="0">
                <a:solidFill>
                  <a:schemeClr val="bg1"/>
                </a:solidFill>
                <a:latin typeface="Arial" charset="0"/>
                <a:ea typeface="Arial" charset="0"/>
                <a:cs typeface="Arial" charset="0"/>
              </a:rPr>
              <a:t> village”. The London mailman asks “</a:t>
            </a:r>
            <a:r>
              <a:rPr lang="en-US" sz="2000" b="1" dirty="0">
                <a:solidFill>
                  <a:schemeClr val="bg1"/>
                </a:solidFill>
                <a:latin typeface="Arial" charset="0"/>
                <a:ea typeface="Arial" charset="0"/>
                <a:cs typeface="Arial" charset="0"/>
              </a:rPr>
              <a:t>What number is John Gummer at?</a:t>
            </a:r>
            <a:r>
              <a:rPr lang="en-US" sz="2000" dirty="0">
                <a:solidFill>
                  <a:schemeClr val="bg1"/>
                </a:solidFill>
                <a:latin typeface="Arial" charset="0"/>
                <a:ea typeface="Arial" charset="0"/>
                <a:cs typeface="Arial" charset="0"/>
              </a:rPr>
              <a:t>” </a:t>
            </a:r>
            <a:endParaRPr lang="en-US" sz="2000" dirty="0" smtClean="0">
              <a:solidFill>
                <a:schemeClr val="bg1"/>
              </a:solidFill>
              <a:latin typeface="Arial" charset="0"/>
              <a:ea typeface="Arial" charset="0"/>
              <a:cs typeface="Arial" charset="0"/>
            </a:endParaRP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The </a:t>
            </a:r>
            <a:r>
              <a:rPr lang="en-US" sz="2000" dirty="0">
                <a:solidFill>
                  <a:schemeClr val="bg1"/>
                </a:solidFill>
                <a:latin typeface="Arial" charset="0"/>
                <a:ea typeface="Arial" charset="0"/>
                <a:cs typeface="Arial" charset="0"/>
              </a:rPr>
              <a:t>local cow herder says “Well, go over the ridge there, turn right at the oak tree and it’s the third red barn near the stream. The London mailman lives in a city and has no idea that oak trees and maple trees are different things, and turns right at the maple tree and promptly gets lost.</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231597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Autofit/>
          </a:bodyPr>
          <a:lstStyle/>
          <a:p>
            <a:r>
              <a:rPr lang="en-US" sz="3600" dirty="0">
                <a:solidFill>
                  <a:srgbClr val="FFC000"/>
                </a:solidFill>
                <a:latin typeface="Arial" charset="0"/>
                <a:ea typeface="Arial" charset="0"/>
                <a:cs typeface="Arial" charset="0"/>
              </a:rPr>
              <a:t>The British Postal Service as a Metaphor for Networking</a:t>
            </a:r>
            <a:endParaRPr lang="en-US" sz="3600" dirty="0">
              <a:solidFill>
                <a:srgbClr val="FFC000"/>
              </a:solidFill>
              <a:latin typeface="Arial" charset="0"/>
              <a:ea typeface="Arial" charset="0"/>
              <a:cs typeface="Arial" charset="0"/>
            </a:endParaRPr>
          </a:p>
        </p:txBody>
      </p:sp>
      <p:sp>
        <p:nvSpPr>
          <p:cNvPr id="5" name="Subtitle 2"/>
          <p:cNvSpPr txBox="1">
            <a:spLocks/>
          </p:cNvSpPr>
          <p:nvPr/>
        </p:nvSpPr>
        <p:spPr>
          <a:xfrm>
            <a:off x="393700" y="1676400"/>
            <a:ext cx="11404600" cy="4394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b="1" dirty="0">
                <a:solidFill>
                  <a:schemeClr val="bg1"/>
                </a:solidFill>
                <a:latin typeface="Arial" charset="0"/>
                <a:ea typeface="Arial" charset="0"/>
                <a:cs typeface="Arial" charset="0"/>
              </a:rPr>
              <a:t>NAT </a:t>
            </a:r>
            <a:r>
              <a:rPr lang="en-US" sz="2000" dirty="0">
                <a:solidFill>
                  <a:schemeClr val="bg1"/>
                </a:solidFill>
                <a:latin typeface="Arial" charset="0"/>
                <a:ea typeface="Arial" charset="0"/>
                <a:cs typeface="Arial" charset="0"/>
              </a:rPr>
              <a:t>– (continued). So the mailman from London admits defeat and goes to the local post office. The local postmaster knows exactly where the letter goes and Clive </a:t>
            </a:r>
            <a:r>
              <a:rPr lang="en-US" sz="2000" dirty="0" err="1">
                <a:solidFill>
                  <a:schemeClr val="bg1"/>
                </a:solidFill>
                <a:latin typeface="Arial" charset="0"/>
                <a:ea typeface="Arial" charset="0"/>
                <a:cs typeface="Arial" charset="0"/>
              </a:rPr>
              <a:t>Aslet</a:t>
            </a:r>
            <a:r>
              <a:rPr lang="en-US" sz="2000" dirty="0">
                <a:solidFill>
                  <a:schemeClr val="bg1"/>
                </a:solidFill>
                <a:latin typeface="Arial" charset="0"/>
                <a:ea typeface="Arial" charset="0"/>
                <a:cs typeface="Arial" charset="0"/>
              </a:rPr>
              <a:t>, the local mail delivery man, gets it to John Gummer that same afternoon</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b="1" dirty="0" smtClean="0">
                <a:solidFill>
                  <a:schemeClr val="bg1"/>
                </a:solidFill>
                <a:latin typeface="Arial" charset="0"/>
                <a:ea typeface="Arial" charset="0"/>
                <a:cs typeface="Arial" charset="0"/>
              </a:rPr>
              <a:t>PAT</a:t>
            </a:r>
            <a:r>
              <a:rPr lang="en-US" sz="2000" dirty="0" smtClean="0">
                <a:solidFill>
                  <a:schemeClr val="bg1"/>
                </a:solidFill>
                <a:latin typeface="Arial" charset="0"/>
                <a:ea typeface="Arial" charset="0"/>
                <a:cs typeface="Arial" charset="0"/>
              </a:rPr>
              <a:t> </a:t>
            </a:r>
            <a:r>
              <a:rPr lang="en-US" sz="2000" dirty="0">
                <a:solidFill>
                  <a:schemeClr val="bg1"/>
                </a:solidFill>
                <a:latin typeface="Arial" charset="0"/>
                <a:ea typeface="Arial" charset="0"/>
                <a:cs typeface="Arial" charset="0"/>
              </a:rPr>
              <a:t>– (port address translation) – There’s less of a real life equivalent for this, but let’s say that John Gummer actually lives in his barn, and never checks the mail slot in his </a:t>
            </a:r>
            <a:r>
              <a:rPr lang="en-US" sz="2000" dirty="0" smtClean="0">
                <a:solidFill>
                  <a:schemeClr val="bg1"/>
                </a:solidFill>
                <a:latin typeface="Arial" charset="0"/>
                <a:ea typeface="Arial" charset="0"/>
                <a:cs typeface="Arial" charset="0"/>
              </a:rPr>
              <a:t>cottage (TCP port 25). </a:t>
            </a:r>
          </a:p>
          <a:p>
            <a:pPr algn="l"/>
            <a:r>
              <a:rPr lang="en-US" sz="2000" dirty="0" smtClean="0">
                <a:solidFill>
                  <a:schemeClr val="bg1"/>
                </a:solidFill>
                <a:latin typeface="Arial" charset="0"/>
                <a:ea typeface="Arial" charset="0"/>
                <a:cs typeface="Arial" charset="0"/>
              </a:rPr>
              <a:t>So </a:t>
            </a:r>
            <a:r>
              <a:rPr lang="en-US" sz="2000" dirty="0">
                <a:solidFill>
                  <a:schemeClr val="bg1"/>
                </a:solidFill>
                <a:latin typeface="Arial" charset="0"/>
                <a:ea typeface="Arial" charset="0"/>
                <a:cs typeface="Arial" charset="0"/>
              </a:rPr>
              <a:t>mail delivered to TCP port 80 – the mail slot, never gets read. But the local postmaster knows this, and so he has it delivered to John’s barn – TCP port 8080.</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516036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smtClean="0">
                <a:solidFill>
                  <a:srgbClr val="FFC000"/>
                </a:solidFill>
                <a:latin typeface="Arial" charset="0"/>
                <a:ea typeface="Arial" charset="0"/>
                <a:cs typeface="Arial" charset="0"/>
              </a:rPr>
              <a:t>Hubs vs Switches vs Routers</a:t>
            </a:r>
            <a:endParaRPr lang="en-US" dirty="0">
              <a:solidFill>
                <a:srgbClr val="FFC000"/>
              </a:solidFill>
              <a:latin typeface="Arial" charset="0"/>
              <a:ea typeface="Arial" charset="0"/>
              <a:cs typeface="Arial" charset="0"/>
            </a:endParaRPr>
          </a:p>
        </p:txBody>
      </p:sp>
      <p:pic>
        <p:nvPicPr>
          <p:cNvPr id="4" name="Picture 3" descr="hubs-vs-switch.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650" y="1369749"/>
            <a:ext cx="4508500" cy="3822700"/>
          </a:xfrm>
          <a:prstGeom prst="rect">
            <a:avLst/>
          </a:prstGeom>
        </p:spPr>
      </p:pic>
      <p:sp>
        <p:nvSpPr>
          <p:cNvPr id="6" name="Subtitle 2"/>
          <p:cNvSpPr txBox="1">
            <a:spLocks/>
          </p:cNvSpPr>
          <p:nvPr/>
        </p:nvSpPr>
        <p:spPr>
          <a:xfrm>
            <a:off x="5515885" y="1369749"/>
            <a:ext cx="5698216" cy="38227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Hubs </a:t>
            </a:r>
            <a:r>
              <a:rPr lang="en-US" sz="2000">
                <a:solidFill>
                  <a:schemeClr val="bg1"/>
                </a:solidFill>
                <a:latin typeface="Arial" charset="0"/>
                <a:ea typeface="Arial" charset="0"/>
                <a:cs typeface="Arial" charset="0"/>
              </a:rPr>
              <a:t>– </a:t>
            </a:r>
            <a:r>
              <a:rPr lang="en-US" sz="2000" smtClean="0">
                <a:solidFill>
                  <a:schemeClr val="bg1"/>
                </a:solidFill>
                <a:latin typeface="Arial" charset="0"/>
                <a:ea typeface="Arial" charset="0"/>
                <a:cs typeface="Arial" charset="0"/>
              </a:rPr>
              <a:t>One </a:t>
            </a:r>
            <a:r>
              <a:rPr lang="en-US" sz="2000" dirty="0">
                <a:solidFill>
                  <a:schemeClr val="bg1"/>
                </a:solidFill>
                <a:latin typeface="Arial" charset="0"/>
                <a:ea typeface="Arial" charset="0"/>
                <a:cs typeface="Arial" charset="0"/>
              </a:rPr>
              <a:t>to many, all clients get traffic being sent from one client. </a:t>
            </a:r>
            <a:endParaRPr lang="en-US" sz="2000" dirty="0" smtClean="0">
              <a:solidFill>
                <a:schemeClr val="bg1"/>
              </a:solidFill>
              <a:latin typeface="Arial" charset="0"/>
              <a:ea typeface="Arial" charset="0"/>
              <a:cs typeface="Arial" charset="0"/>
            </a:endParaRP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Switches - A </a:t>
            </a:r>
            <a:r>
              <a:rPr lang="en-US" sz="2000" dirty="0">
                <a:solidFill>
                  <a:schemeClr val="bg1"/>
                </a:solidFill>
                <a:latin typeface="Arial" charset="0"/>
                <a:ea typeface="Arial" charset="0"/>
                <a:cs typeface="Arial" charset="0"/>
              </a:rPr>
              <a:t>switch records the MAC address of all the clients and can send traffic from client A to client B. Switches are layer 2 devices</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812910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smtClean="0">
                <a:solidFill>
                  <a:srgbClr val="FFC000"/>
                </a:solidFill>
                <a:latin typeface="Arial" charset="0"/>
                <a:ea typeface="Arial" charset="0"/>
                <a:cs typeface="Arial" charset="0"/>
              </a:rPr>
              <a:t>Hubs </a:t>
            </a:r>
            <a:r>
              <a:rPr lang="en-US" smtClean="0">
                <a:solidFill>
                  <a:srgbClr val="FFC000"/>
                </a:solidFill>
                <a:latin typeface="Arial" charset="0"/>
                <a:ea typeface="Arial" charset="0"/>
                <a:cs typeface="Arial" charset="0"/>
              </a:rPr>
              <a:t>vs Switches vs Routers</a:t>
            </a:r>
            <a:endParaRPr lang="en-US" dirty="0">
              <a:solidFill>
                <a:srgbClr val="FFC000"/>
              </a:solidFill>
              <a:latin typeface="Arial" charset="0"/>
              <a:ea typeface="Arial" charset="0"/>
              <a:cs typeface="Arial" charset="0"/>
            </a:endParaRPr>
          </a:p>
        </p:txBody>
      </p:sp>
      <p:sp>
        <p:nvSpPr>
          <p:cNvPr id="6" name="Subtitle 2"/>
          <p:cNvSpPr txBox="1">
            <a:spLocks/>
          </p:cNvSpPr>
          <p:nvPr/>
        </p:nvSpPr>
        <p:spPr>
          <a:xfrm>
            <a:off x="5515885" y="1369749"/>
            <a:ext cx="5698216" cy="38227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smtClean="0">
                <a:solidFill>
                  <a:schemeClr val="bg1"/>
                </a:solidFill>
                <a:latin typeface="Arial" charset="0"/>
                <a:ea typeface="Arial" charset="0"/>
                <a:cs typeface="Arial" charset="0"/>
              </a:rPr>
              <a:t>Routers – Routers can handle multiple address spaces – sending traffic from private 10.x.x.x address space to public 54.x.x.x address space, for example.</a:t>
            </a:r>
            <a:endParaRPr lang="en-US" sz="2000" dirty="0" smtClean="0">
              <a:solidFill>
                <a:schemeClr val="bg1"/>
              </a:solidFill>
              <a:latin typeface="Arial" charset="0"/>
              <a:ea typeface="Arial" charset="0"/>
              <a:cs typeface="Arial" charset="0"/>
            </a:endParaRPr>
          </a:p>
        </p:txBody>
      </p:sp>
      <p:pic>
        <p:nvPicPr>
          <p:cNvPr id="5" name="Picture 4" descr="Linksys-WRT-54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0" y="1369749"/>
            <a:ext cx="4762500" cy="3962400"/>
          </a:xfrm>
          <a:prstGeom prst="rect">
            <a:avLst/>
          </a:prstGeom>
        </p:spPr>
      </p:pic>
    </p:spTree>
    <p:extLst>
      <p:ext uri="{BB962C8B-B14F-4D97-AF65-F5344CB8AC3E}">
        <p14:creationId xmlns:p14="http://schemas.microsoft.com/office/powerpoint/2010/main" val="1059349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Autofit/>
          </a:bodyPr>
          <a:lstStyle/>
          <a:p>
            <a:r>
              <a:rPr lang="en-US" sz="3600" dirty="0" smtClean="0">
                <a:solidFill>
                  <a:srgbClr val="FFC000"/>
                </a:solidFill>
                <a:latin typeface="Arial" charset="0"/>
                <a:ea typeface="Arial" charset="0"/>
                <a:cs typeface="Arial" charset="0"/>
              </a:rPr>
              <a:t>Map of the Internet</a:t>
            </a:r>
            <a:endParaRPr lang="en-US" sz="3600" dirty="0">
              <a:solidFill>
                <a:srgbClr val="FFC000"/>
              </a:solidFill>
              <a:latin typeface="Arial" charset="0"/>
              <a:ea typeface="Arial" charset="0"/>
              <a:cs typeface="Arial" charset="0"/>
            </a:endParaRPr>
          </a:p>
        </p:txBody>
      </p:sp>
      <p:pic>
        <p:nvPicPr>
          <p:cNvPr id="4" name="Picture 3" descr="ipv4_map_of_the_interne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7472" y="1530350"/>
            <a:ext cx="5077055" cy="4019549"/>
          </a:xfrm>
          <a:prstGeom prst="rect">
            <a:avLst/>
          </a:prstGeom>
        </p:spPr>
      </p:pic>
    </p:spTree>
    <p:extLst>
      <p:ext uri="{BB962C8B-B14F-4D97-AF65-F5344CB8AC3E}">
        <p14:creationId xmlns:p14="http://schemas.microsoft.com/office/powerpoint/2010/main" val="13720335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smtClean="0">
                <a:solidFill>
                  <a:srgbClr val="FFC000"/>
                </a:solidFill>
                <a:latin typeface="Arial" charset="0"/>
                <a:ea typeface="Arial" charset="0"/>
                <a:cs typeface="Arial" charset="0"/>
              </a:rPr>
              <a:t>Collision Domains:</a:t>
            </a:r>
            <a:endParaRPr lang="en-US" dirty="0">
              <a:solidFill>
                <a:srgbClr val="FFC000"/>
              </a:solidFill>
              <a:latin typeface="Arial" charset="0"/>
              <a:ea typeface="Arial" charset="0"/>
              <a:cs typeface="Arial" charset="0"/>
            </a:endParaRPr>
          </a:p>
        </p:txBody>
      </p:sp>
      <p:pic>
        <p:nvPicPr>
          <p:cNvPr id="4" name="Picture 3" descr="Collision-domai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00" y="1543050"/>
            <a:ext cx="5740400" cy="3493758"/>
          </a:xfrm>
          <a:prstGeom prst="rect">
            <a:avLst/>
          </a:prstGeom>
        </p:spPr>
      </p:pic>
      <p:sp>
        <p:nvSpPr>
          <p:cNvPr id="6" name="Subtitle 2"/>
          <p:cNvSpPr txBox="1">
            <a:spLocks/>
          </p:cNvSpPr>
          <p:nvPr/>
        </p:nvSpPr>
        <p:spPr>
          <a:xfrm>
            <a:off x="6172200" y="1543050"/>
            <a:ext cx="5799813" cy="34937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What happens when two devices transmit at the same time? Collisions! </a:t>
            </a:r>
            <a:endParaRPr lang="en-US" sz="2000" dirty="0" smtClean="0">
              <a:solidFill>
                <a:schemeClr val="bg1"/>
              </a:solidFill>
              <a:latin typeface="Arial" charset="0"/>
              <a:ea typeface="Arial" charset="0"/>
              <a:cs typeface="Arial" charset="0"/>
            </a:endParaRP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Retransmits </a:t>
            </a:r>
            <a:r>
              <a:rPr lang="en-US" sz="2000" dirty="0">
                <a:solidFill>
                  <a:schemeClr val="bg1"/>
                </a:solidFill>
                <a:latin typeface="Arial" charset="0"/>
                <a:ea typeface="Arial" charset="0"/>
                <a:cs typeface="Arial" charset="0"/>
              </a:rPr>
              <a:t>suck :(</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076655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smtClean="0">
                <a:solidFill>
                  <a:srgbClr val="FFC000"/>
                </a:solidFill>
                <a:latin typeface="Arial" charset="0"/>
                <a:ea typeface="Arial" charset="0"/>
                <a:cs typeface="Arial" charset="0"/>
              </a:rPr>
              <a:t>OSI Layers:</a:t>
            </a:r>
            <a:endParaRPr lang="en-US" dirty="0">
              <a:solidFill>
                <a:srgbClr val="FFC000"/>
              </a:solidFill>
              <a:latin typeface="Arial" charset="0"/>
              <a:ea typeface="Arial" charset="0"/>
              <a:cs typeface="Arial" charset="0"/>
            </a:endParaRPr>
          </a:p>
        </p:txBody>
      </p:sp>
      <p:pic>
        <p:nvPicPr>
          <p:cNvPr id="4" name="Picture 3" descr="osi.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068" y="1657350"/>
            <a:ext cx="5597863" cy="4324349"/>
          </a:xfrm>
          <a:prstGeom prst="rect">
            <a:avLst/>
          </a:prstGeom>
        </p:spPr>
      </p:pic>
    </p:spTree>
    <p:extLst>
      <p:ext uri="{BB962C8B-B14F-4D97-AF65-F5344CB8AC3E}">
        <p14:creationId xmlns:p14="http://schemas.microsoft.com/office/powerpoint/2010/main" val="17472611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smtClean="0">
                <a:solidFill>
                  <a:srgbClr val="FFC000"/>
                </a:solidFill>
                <a:latin typeface="Arial" charset="0"/>
                <a:ea typeface="Arial" charset="0"/>
                <a:cs typeface="Arial" charset="0"/>
              </a:rPr>
              <a:t>Ethernet? IP? TCP?</a:t>
            </a:r>
            <a:endParaRPr lang="en-US" dirty="0">
              <a:solidFill>
                <a:srgbClr val="FFC000"/>
              </a:solidFill>
              <a:latin typeface="Arial" charset="0"/>
              <a:ea typeface="Arial" charset="0"/>
              <a:cs typeface="Arial" charset="0"/>
            </a:endParaRPr>
          </a:p>
        </p:txBody>
      </p:sp>
      <p:pic>
        <p:nvPicPr>
          <p:cNvPr id="4" name="Picture 3" descr="OSI-vs-TCP-IP.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0055" y="1619250"/>
            <a:ext cx="7071889" cy="4025900"/>
          </a:xfrm>
          <a:prstGeom prst="rect">
            <a:avLst/>
          </a:prstGeom>
        </p:spPr>
      </p:pic>
    </p:spTree>
    <p:extLst>
      <p:ext uri="{BB962C8B-B14F-4D97-AF65-F5344CB8AC3E}">
        <p14:creationId xmlns:p14="http://schemas.microsoft.com/office/powerpoint/2010/main" val="9642393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smtClean="0">
                <a:solidFill>
                  <a:srgbClr val="FFC000"/>
                </a:solidFill>
                <a:latin typeface="Arial" charset="0"/>
                <a:ea typeface="Arial" charset="0"/>
                <a:cs typeface="Arial" charset="0"/>
              </a:rPr>
              <a:t>Anatomy of a Subnet</a:t>
            </a:r>
            <a:endParaRPr lang="en-US" dirty="0">
              <a:solidFill>
                <a:srgbClr val="FFC000"/>
              </a:solidFill>
              <a:latin typeface="Arial" charset="0"/>
              <a:ea typeface="Arial" charset="0"/>
              <a:cs typeface="Arial" charset="0"/>
            </a:endParaRPr>
          </a:p>
        </p:txBody>
      </p:sp>
      <p:sp>
        <p:nvSpPr>
          <p:cNvPr id="5" name="Subtitle 2"/>
          <p:cNvSpPr txBox="1">
            <a:spLocks/>
          </p:cNvSpPr>
          <p:nvPr/>
        </p:nvSpPr>
        <p:spPr>
          <a:xfrm>
            <a:off x="1651000" y="1879600"/>
            <a:ext cx="9089113" cy="41275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b="1" dirty="0">
                <a:solidFill>
                  <a:schemeClr val="bg1"/>
                </a:solidFill>
                <a:latin typeface="Arial" charset="0"/>
                <a:ea typeface="Arial" charset="0"/>
                <a:cs typeface="Arial" charset="0"/>
              </a:rPr>
              <a:t>192.168.1.0 </a:t>
            </a:r>
            <a:r>
              <a:rPr lang="en-US" sz="2000" b="1" dirty="0" smtClean="0">
                <a:solidFill>
                  <a:schemeClr val="bg1"/>
                </a:solidFill>
                <a:latin typeface="Arial" charset="0"/>
                <a:ea typeface="Arial" charset="0"/>
                <a:cs typeface="Arial" charset="0"/>
              </a:rPr>
              <a:t>/24 </a:t>
            </a:r>
            <a:r>
              <a:rPr lang="en-US" sz="2000" dirty="0" smtClean="0">
                <a:solidFill>
                  <a:schemeClr val="bg1"/>
                </a:solidFill>
                <a:latin typeface="Arial" charset="0"/>
                <a:ea typeface="Arial" charset="0"/>
                <a:cs typeface="Arial" charset="0"/>
              </a:rPr>
              <a:t>– </a:t>
            </a:r>
            <a:r>
              <a:rPr lang="en-US" sz="2000" dirty="0">
                <a:solidFill>
                  <a:schemeClr val="bg1"/>
                </a:solidFill>
                <a:latin typeface="Arial" charset="0"/>
                <a:ea typeface="Arial" charset="0"/>
                <a:cs typeface="Arial" charset="0"/>
              </a:rPr>
              <a:t>The very first address in the subnet, known as the network address. </a:t>
            </a:r>
            <a:r>
              <a:rPr lang="en-US" sz="2000" dirty="0" smtClean="0">
                <a:solidFill>
                  <a:schemeClr val="bg1"/>
                </a:solidFill>
                <a:latin typeface="Arial" charset="0"/>
                <a:ea typeface="Arial" charset="0"/>
                <a:cs typeface="Arial" charset="0"/>
              </a:rPr>
              <a:t>The range - /24 tells </a:t>
            </a:r>
            <a:r>
              <a:rPr lang="en-US" sz="2000" dirty="0">
                <a:solidFill>
                  <a:schemeClr val="bg1"/>
                </a:solidFill>
                <a:latin typeface="Arial" charset="0"/>
                <a:ea typeface="Arial" charset="0"/>
                <a:cs typeface="Arial" charset="0"/>
              </a:rPr>
              <a:t>us how large the subnet </a:t>
            </a:r>
            <a:r>
              <a:rPr lang="en-US" sz="2000" dirty="0" smtClean="0">
                <a:solidFill>
                  <a:schemeClr val="bg1"/>
                </a:solidFill>
                <a:latin typeface="Arial" charset="0"/>
                <a:ea typeface="Arial" charset="0"/>
                <a:cs typeface="Arial" charset="0"/>
              </a:rPr>
              <a:t>is in bits.</a:t>
            </a:r>
          </a:p>
          <a:p>
            <a:pPr algn="l"/>
            <a:endParaRPr lang="en-US" sz="2000" dirty="0">
              <a:solidFill>
                <a:schemeClr val="bg1"/>
              </a:solidFill>
              <a:latin typeface="Arial" charset="0"/>
              <a:ea typeface="Arial" charset="0"/>
              <a:cs typeface="Arial" charset="0"/>
            </a:endParaRPr>
          </a:p>
          <a:p>
            <a:pPr algn="l"/>
            <a:r>
              <a:rPr lang="en-US" sz="2000" b="1" dirty="0" smtClean="0">
                <a:solidFill>
                  <a:schemeClr val="bg1"/>
                </a:solidFill>
                <a:latin typeface="Arial" charset="0"/>
                <a:ea typeface="Arial" charset="0"/>
                <a:cs typeface="Arial" charset="0"/>
              </a:rPr>
              <a:t>192.168.1.1</a:t>
            </a:r>
            <a:r>
              <a:rPr lang="en-US" sz="2000" dirty="0" smtClean="0">
                <a:solidFill>
                  <a:schemeClr val="bg1"/>
                </a:solidFill>
                <a:latin typeface="Arial" charset="0"/>
                <a:ea typeface="Arial" charset="0"/>
                <a:cs typeface="Arial" charset="0"/>
              </a:rPr>
              <a:t> </a:t>
            </a:r>
            <a:r>
              <a:rPr lang="en-US" sz="2000" dirty="0">
                <a:solidFill>
                  <a:schemeClr val="bg1"/>
                </a:solidFill>
                <a:latin typeface="Arial" charset="0"/>
                <a:ea typeface="Arial" charset="0"/>
                <a:cs typeface="Arial" charset="0"/>
              </a:rPr>
              <a:t>– The first usable IP address. We can assign this to our computer</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b="1" dirty="0" smtClean="0">
                <a:solidFill>
                  <a:schemeClr val="bg1"/>
                </a:solidFill>
                <a:latin typeface="Arial" charset="0"/>
                <a:ea typeface="Arial" charset="0"/>
                <a:cs typeface="Arial" charset="0"/>
              </a:rPr>
              <a:t>192.168.1.254</a:t>
            </a:r>
            <a:r>
              <a:rPr lang="en-US" sz="2000" dirty="0" smtClean="0">
                <a:solidFill>
                  <a:schemeClr val="bg1"/>
                </a:solidFill>
                <a:latin typeface="Arial" charset="0"/>
                <a:ea typeface="Arial" charset="0"/>
                <a:cs typeface="Arial" charset="0"/>
              </a:rPr>
              <a:t> </a:t>
            </a:r>
            <a:r>
              <a:rPr lang="en-US" sz="2000" dirty="0">
                <a:solidFill>
                  <a:schemeClr val="bg1"/>
                </a:solidFill>
                <a:latin typeface="Arial" charset="0"/>
                <a:ea typeface="Arial" charset="0"/>
                <a:cs typeface="Arial" charset="0"/>
              </a:rPr>
              <a:t>– The last usable IP address that can be assigned to a computer</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b="1" dirty="0" smtClean="0">
                <a:solidFill>
                  <a:schemeClr val="bg1"/>
                </a:solidFill>
                <a:latin typeface="Arial" charset="0"/>
                <a:ea typeface="Arial" charset="0"/>
                <a:cs typeface="Arial" charset="0"/>
              </a:rPr>
              <a:t>192.168.1.255 </a:t>
            </a:r>
            <a:r>
              <a:rPr lang="en-US" sz="2000" dirty="0">
                <a:solidFill>
                  <a:schemeClr val="bg1"/>
                </a:solidFill>
                <a:latin typeface="Arial" charset="0"/>
                <a:ea typeface="Arial" charset="0"/>
                <a:cs typeface="Arial" charset="0"/>
              </a:rPr>
              <a:t>– The broadcast address for the subnet. Any traffic sent to this address goes to every single usable IP address in the subnet.</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301248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a:solidFill>
                  <a:srgbClr val="FFC000"/>
                </a:solidFill>
                <a:latin typeface="Arial" charset="0"/>
                <a:ea typeface="Arial" charset="0"/>
                <a:cs typeface="Arial" charset="0"/>
              </a:rPr>
              <a:t>CIDR vs Classful Networking</a:t>
            </a:r>
            <a:endParaRPr lang="en-US" dirty="0">
              <a:solidFill>
                <a:srgbClr val="FFC000"/>
              </a:solidFill>
              <a:latin typeface="Arial" charset="0"/>
              <a:ea typeface="Arial" charset="0"/>
              <a:cs typeface="Arial" charset="0"/>
            </a:endParaRPr>
          </a:p>
        </p:txBody>
      </p:sp>
      <p:sp>
        <p:nvSpPr>
          <p:cNvPr id="5" name="Subtitle 2"/>
          <p:cNvSpPr txBox="1">
            <a:spLocks/>
          </p:cNvSpPr>
          <p:nvPr/>
        </p:nvSpPr>
        <p:spPr>
          <a:xfrm>
            <a:off x="1219200" y="1854200"/>
            <a:ext cx="9753600" cy="40640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In the beginning (1981 to 1993 to be specific), there was classful networking</a:t>
            </a:r>
            <a:r>
              <a:rPr lang="en-US" sz="2000" dirty="0" smtClean="0">
                <a:solidFill>
                  <a:schemeClr val="bg1"/>
                </a:solidFill>
                <a:latin typeface="Arial" charset="0"/>
                <a:ea typeface="Arial" charset="0"/>
                <a:cs typeface="Arial" charset="0"/>
              </a:rPr>
              <a:t>.</a:t>
            </a:r>
          </a:p>
          <a:p>
            <a:pPr algn="l"/>
            <a:endParaRPr lang="en-US" sz="2000" dirty="0" smtClean="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IPv4 </a:t>
            </a:r>
            <a:r>
              <a:rPr lang="en-US" sz="2000" dirty="0">
                <a:solidFill>
                  <a:schemeClr val="bg1"/>
                </a:solidFill>
                <a:latin typeface="Arial" charset="0"/>
                <a:ea typeface="Arial" charset="0"/>
                <a:cs typeface="Arial" charset="0"/>
              </a:rPr>
              <a:t>public addresses were divided into five classes of addresses – A,B,C,D and E</a:t>
            </a:r>
            <a:r>
              <a:rPr lang="en-US" sz="2000" dirty="0" smtClean="0">
                <a:solidFill>
                  <a:schemeClr val="bg1"/>
                </a:solidFill>
                <a:latin typeface="Arial" charset="0"/>
                <a:ea typeface="Arial" charset="0"/>
                <a:cs typeface="Arial" charset="0"/>
              </a:rPr>
              <a:t>.</a:t>
            </a:r>
          </a:p>
          <a:p>
            <a:pPr algn="l"/>
            <a:endParaRPr lang="en-US" sz="2000" dirty="0" smtClean="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A</a:t>
            </a:r>
            <a:r>
              <a:rPr lang="en-US" sz="2000" dirty="0">
                <a:solidFill>
                  <a:schemeClr val="bg1"/>
                </a:solidFill>
                <a:latin typeface="Arial" charset="0"/>
                <a:ea typeface="Arial" charset="0"/>
                <a:cs typeface="Arial" charset="0"/>
              </a:rPr>
              <a:t>, B and C were different sizes of networks. </a:t>
            </a:r>
            <a:endParaRPr lang="en-US" sz="2000" dirty="0" smtClean="0">
              <a:solidFill>
                <a:schemeClr val="bg1"/>
              </a:solidFill>
              <a:latin typeface="Arial" charset="0"/>
              <a:ea typeface="Arial" charset="0"/>
              <a:cs typeface="Arial" charset="0"/>
            </a:endParaRPr>
          </a:p>
          <a:p>
            <a:pPr algn="l"/>
            <a:endParaRPr lang="en-US" sz="2000" dirty="0" smtClean="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D </a:t>
            </a:r>
            <a:r>
              <a:rPr lang="en-US" sz="2000" dirty="0">
                <a:solidFill>
                  <a:schemeClr val="bg1"/>
                </a:solidFill>
                <a:latin typeface="Arial" charset="0"/>
                <a:ea typeface="Arial" charset="0"/>
                <a:cs typeface="Arial" charset="0"/>
              </a:rPr>
              <a:t>was used for multicast</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E </a:t>
            </a:r>
            <a:r>
              <a:rPr lang="en-US" sz="2000" dirty="0">
                <a:solidFill>
                  <a:schemeClr val="bg1"/>
                </a:solidFill>
                <a:latin typeface="Arial" charset="0"/>
                <a:ea typeface="Arial" charset="0"/>
                <a:cs typeface="Arial" charset="0"/>
              </a:rPr>
              <a:t>was reserved for experimental use and never really saw use. </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6059481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a:solidFill>
                  <a:srgbClr val="FFC000"/>
                </a:solidFill>
                <a:latin typeface="Arial" charset="0"/>
                <a:ea typeface="Arial" charset="0"/>
                <a:cs typeface="Arial" charset="0"/>
              </a:rPr>
              <a:t>CIDR vs Classful Networking</a:t>
            </a:r>
            <a:endParaRPr lang="en-US" dirty="0">
              <a:solidFill>
                <a:srgbClr val="FFC000"/>
              </a:solidFill>
              <a:latin typeface="Arial" charset="0"/>
              <a:ea typeface="Arial" charset="0"/>
              <a:cs typeface="Arial" charset="0"/>
            </a:endParaRPr>
          </a:p>
        </p:txBody>
      </p:sp>
      <p:pic>
        <p:nvPicPr>
          <p:cNvPr id="4" name="Picture 3" descr="classful-networ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739825"/>
            <a:ext cx="9144000" cy="4157343"/>
          </a:xfrm>
          <a:prstGeom prst="rect">
            <a:avLst/>
          </a:prstGeom>
        </p:spPr>
      </p:pic>
    </p:spTree>
    <p:extLst>
      <p:ext uri="{BB962C8B-B14F-4D97-AF65-F5344CB8AC3E}">
        <p14:creationId xmlns:p14="http://schemas.microsoft.com/office/powerpoint/2010/main" val="6091419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a:solidFill>
                  <a:srgbClr val="FFC000"/>
                </a:solidFill>
                <a:latin typeface="Arial" charset="0"/>
                <a:ea typeface="Arial" charset="0"/>
                <a:cs typeface="Arial" charset="0"/>
              </a:rPr>
              <a:t>CIDR vs Classful Networking</a:t>
            </a:r>
            <a:endParaRPr lang="en-US" dirty="0">
              <a:solidFill>
                <a:srgbClr val="FFC000"/>
              </a:solidFill>
              <a:latin typeface="Arial" charset="0"/>
              <a:ea typeface="Arial" charset="0"/>
              <a:cs typeface="Arial" charset="0"/>
            </a:endParaRPr>
          </a:p>
        </p:txBody>
      </p:sp>
      <p:sp>
        <p:nvSpPr>
          <p:cNvPr id="5" name="Subtitle 2"/>
          <p:cNvSpPr txBox="1">
            <a:spLocks/>
          </p:cNvSpPr>
          <p:nvPr/>
        </p:nvSpPr>
        <p:spPr>
          <a:xfrm>
            <a:off x="1219200" y="1841500"/>
            <a:ext cx="9753600" cy="40640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The trouble with chopping up addresses into just three different </a:t>
            </a:r>
            <a:r>
              <a:rPr lang="en-US" sz="2000" dirty="0" smtClean="0">
                <a:solidFill>
                  <a:schemeClr val="bg1"/>
                </a:solidFill>
                <a:latin typeface="Arial" charset="0"/>
                <a:ea typeface="Arial" charset="0"/>
                <a:cs typeface="Arial" charset="0"/>
              </a:rPr>
              <a:t>sizes:</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a:t>
            </a:r>
            <a:r>
              <a:rPr lang="en-US" sz="2000" dirty="0">
                <a:solidFill>
                  <a:schemeClr val="bg1"/>
                </a:solidFill>
                <a:latin typeface="Arial" charset="0"/>
                <a:ea typeface="Arial" charset="0"/>
                <a:cs typeface="Arial" charset="0"/>
              </a:rPr>
              <a:t>I need just a few more IP addresses than a class C network provides</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a:t>
            </a:r>
            <a:r>
              <a:rPr lang="en-US" sz="2000" dirty="0">
                <a:solidFill>
                  <a:schemeClr val="bg1"/>
                </a:solidFill>
                <a:latin typeface="Arial" charset="0"/>
                <a:ea typeface="Arial" charset="0"/>
                <a:cs typeface="Arial" charset="0"/>
              </a:rPr>
              <a:t>OK, have a class B</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a:t>
            </a:r>
            <a:r>
              <a:rPr lang="en-US" sz="2000" dirty="0">
                <a:solidFill>
                  <a:schemeClr val="bg1"/>
                </a:solidFill>
                <a:latin typeface="Arial" charset="0"/>
                <a:ea typeface="Arial" charset="0"/>
                <a:cs typeface="Arial" charset="0"/>
              </a:rPr>
              <a:t>This has far more IP addresses than I need</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a:t>
            </a:r>
            <a:r>
              <a:rPr lang="en-US" sz="2000" dirty="0">
                <a:solidFill>
                  <a:schemeClr val="bg1"/>
                </a:solidFill>
                <a:latin typeface="Arial" charset="0"/>
                <a:ea typeface="Arial" charset="0"/>
                <a:cs typeface="Arial" charset="0"/>
              </a:rPr>
              <a:t>Hey, we are amazingly low on unassigned class B networks for some weird reason.”</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5549953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a:solidFill>
                  <a:srgbClr val="FFC000"/>
                </a:solidFill>
                <a:latin typeface="Arial" charset="0"/>
                <a:ea typeface="Arial" charset="0"/>
                <a:cs typeface="Arial" charset="0"/>
              </a:rPr>
              <a:t>CIDR vs Classful Networking</a:t>
            </a:r>
            <a:endParaRPr lang="en-US" dirty="0">
              <a:solidFill>
                <a:srgbClr val="FFC000"/>
              </a:solidFill>
              <a:latin typeface="Arial" charset="0"/>
              <a:ea typeface="Arial" charset="0"/>
              <a:cs typeface="Arial" charset="0"/>
            </a:endParaRPr>
          </a:p>
        </p:txBody>
      </p:sp>
      <p:sp>
        <p:nvSpPr>
          <p:cNvPr id="5" name="Subtitle 2"/>
          <p:cNvSpPr txBox="1">
            <a:spLocks/>
          </p:cNvSpPr>
          <p:nvPr/>
        </p:nvSpPr>
        <p:spPr>
          <a:xfrm>
            <a:off x="831850" y="1841500"/>
            <a:ext cx="10528300" cy="40640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No one likes IPv4 exhaustion, and seeing that coming up in the near future, and how three sizes of networks for some weird reason didn’t fit all use cases, they decided to go a little more fine-grained</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With </a:t>
            </a:r>
            <a:r>
              <a:rPr lang="en-US" sz="2000" dirty="0">
                <a:solidFill>
                  <a:schemeClr val="bg1"/>
                </a:solidFill>
                <a:latin typeface="Arial" charset="0"/>
                <a:ea typeface="Arial" charset="0"/>
                <a:cs typeface="Arial" charset="0"/>
              </a:rPr>
              <a:t>CIDR (classless inter-domain routing), you have 33 delightful sizes to choose from</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The </a:t>
            </a:r>
            <a:r>
              <a:rPr lang="en-US" sz="2000" dirty="0">
                <a:solidFill>
                  <a:schemeClr val="bg1"/>
                </a:solidFill>
                <a:latin typeface="Arial" charset="0"/>
                <a:ea typeface="Arial" charset="0"/>
                <a:cs typeface="Arial" charset="0"/>
              </a:rPr>
              <a:t>vast /0 with 4.2 billion addresses to the surgical /29 with 8 addresses. </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3468845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a:solidFill>
                  <a:srgbClr val="FFC000"/>
                </a:solidFill>
                <a:latin typeface="Arial" charset="0"/>
                <a:ea typeface="Arial" charset="0"/>
                <a:cs typeface="Arial" charset="0"/>
              </a:rPr>
              <a:t>CIDR vs Classful Networking</a:t>
            </a:r>
            <a:endParaRPr lang="en-US" dirty="0">
              <a:solidFill>
                <a:srgbClr val="FFC000"/>
              </a:solidFill>
              <a:latin typeface="Arial" charset="0"/>
              <a:ea typeface="Arial" charset="0"/>
              <a:cs typeface="Arial" charset="0"/>
            </a:endParaRPr>
          </a:p>
        </p:txBody>
      </p:sp>
      <p:pic>
        <p:nvPicPr>
          <p:cNvPr id="4" name="Picture 3" descr="CID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36700"/>
            <a:ext cx="9144000" cy="4654207"/>
          </a:xfrm>
          <a:prstGeom prst="rect">
            <a:avLst/>
          </a:prstGeom>
        </p:spPr>
      </p:pic>
    </p:spTree>
    <p:extLst>
      <p:ext uri="{BB962C8B-B14F-4D97-AF65-F5344CB8AC3E}">
        <p14:creationId xmlns:p14="http://schemas.microsoft.com/office/powerpoint/2010/main" val="19336225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a:solidFill>
                  <a:srgbClr val="FFC000"/>
                </a:solidFill>
                <a:latin typeface="Arial" charset="0"/>
                <a:ea typeface="Arial" charset="0"/>
                <a:cs typeface="Arial" charset="0"/>
              </a:rPr>
              <a:t>CIDR vs Classful Networking</a:t>
            </a:r>
            <a:endParaRPr lang="en-US" dirty="0">
              <a:solidFill>
                <a:srgbClr val="FFC000"/>
              </a:solidFill>
              <a:latin typeface="Arial" charset="0"/>
              <a:ea typeface="Arial" charset="0"/>
              <a:cs typeface="Arial" charset="0"/>
            </a:endParaRPr>
          </a:p>
        </p:txBody>
      </p:sp>
      <p:pic>
        <p:nvPicPr>
          <p:cNvPr id="5" name="Picture 4" descr="IPv4-subnetting_classful-vs-CID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1856" y="939801"/>
            <a:ext cx="5108287" cy="6610723"/>
          </a:xfrm>
          <a:prstGeom prst="rect">
            <a:avLst/>
          </a:prstGeom>
        </p:spPr>
      </p:pic>
    </p:spTree>
    <p:extLst>
      <p:ext uri="{BB962C8B-B14F-4D97-AF65-F5344CB8AC3E}">
        <p14:creationId xmlns:p14="http://schemas.microsoft.com/office/powerpoint/2010/main" val="1896031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Autofit/>
          </a:bodyPr>
          <a:lstStyle/>
          <a:p>
            <a:r>
              <a:rPr lang="en-US" sz="3600" dirty="0" smtClean="0">
                <a:solidFill>
                  <a:srgbClr val="FFC000"/>
                </a:solidFill>
                <a:latin typeface="Arial" charset="0"/>
                <a:ea typeface="Arial" charset="0"/>
                <a:cs typeface="Arial" charset="0"/>
              </a:rPr>
              <a:t>IPv4 vs IPv6 – Why IP </a:t>
            </a:r>
            <a:r>
              <a:rPr lang="en-US" sz="3600" dirty="0" err="1" smtClean="0">
                <a:solidFill>
                  <a:srgbClr val="FFC000"/>
                </a:solidFill>
                <a:latin typeface="Arial" charset="0"/>
                <a:ea typeface="Arial" charset="0"/>
                <a:cs typeface="Arial" charset="0"/>
              </a:rPr>
              <a:t>addres</a:t>
            </a:r>
            <a:r>
              <a:rPr lang="en-US" sz="3600" dirty="0" smtClean="0">
                <a:solidFill>
                  <a:srgbClr val="FFC000"/>
                </a:solidFill>
                <a:latin typeface="Arial" charset="0"/>
                <a:ea typeface="Arial" charset="0"/>
                <a:cs typeface="Arial" charset="0"/>
              </a:rPr>
              <a:t> space exhaustion matters:</a:t>
            </a:r>
            <a:endParaRPr lang="en-US" sz="3600" dirty="0">
              <a:solidFill>
                <a:srgbClr val="FFC000"/>
              </a:solidFill>
              <a:latin typeface="Arial" charset="0"/>
              <a:ea typeface="Arial" charset="0"/>
              <a:cs typeface="Arial" charset="0"/>
            </a:endParaRPr>
          </a:p>
        </p:txBody>
      </p:sp>
      <p:pic>
        <p:nvPicPr>
          <p:cNvPr id="4" name="Picture 3" descr="ipv4_map_of_the_interne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7472" y="1530350"/>
            <a:ext cx="5077055" cy="4019549"/>
          </a:xfrm>
          <a:prstGeom prst="rect">
            <a:avLst/>
          </a:prstGeom>
        </p:spPr>
      </p:pic>
    </p:spTree>
    <p:extLst>
      <p:ext uri="{BB962C8B-B14F-4D97-AF65-F5344CB8AC3E}">
        <p14:creationId xmlns:p14="http://schemas.microsoft.com/office/powerpoint/2010/main" val="5586488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a:solidFill>
                  <a:srgbClr val="FFC000"/>
                </a:solidFill>
                <a:latin typeface="Arial" charset="0"/>
                <a:ea typeface="Arial" charset="0"/>
                <a:cs typeface="Arial" charset="0"/>
              </a:rPr>
              <a:t>CIDR vs Classful Networking</a:t>
            </a:r>
            <a:endParaRPr lang="en-US" dirty="0">
              <a:solidFill>
                <a:srgbClr val="FFC000"/>
              </a:solidFill>
              <a:latin typeface="Arial" charset="0"/>
              <a:ea typeface="Arial" charset="0"/>
              <a:cs typeface="Arial" charset="0"/>
            </a:endParaRPr>
          </a:p>
        </p:txBody>
      </p:sp>
      <p:sp>
        <p:nvSpPr>
          <p:cNvPr id="5" name="Subtitle 2"/>
          <p:cNvSpPr txBox="1">
            <a:spLocks/>
          </p:cNvSpPr>
          <p:nvPr/>
        </p:nvSpPr>
        <p:spPr>
          <a:xfrm>
            <a:off x="1219200" y="1257301"/>
            <a:ext cx="9753600" cy="52323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Calculating subnets sizes with CIDR is easy enough to do in your </a:t>
            </a:r>
            <a:r>
              <a:rPr lang="en-US" sz="2000" dirty="0" smtClean="0">
                <a:solidFill>
                  <a:schemeClr val="bg1"/>
                </a:solidFill>
                <a:latin typeface="Arial" charset="0"/>
                <a:ea typeface="Arial" charset="0"/>
                <a:cs typeface="Arial" charset="0"/>
              </a:rPr>
              <a:t>head.</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The </a:t>
            </a:r>
            <a:r>
              <a:rPr lang="en-US" sz="2000" dirty="0">
                <a:solidFill>
                  <a:schemeClr val="bg1"/>
                </a:solidFill>
                <a:latin typeface="Arial" charset="0"/>
                <a:ea typeface="Arial" charset="0"/>
                <a:cs typeface="Arial" charset="0"/>
              </a:rPr>
              <a:t>only thing to remember? /32, the smallest size</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A </a:t>
            </a:r>
            <a:r>
              <a:rPr lang="en-US" sz="2000" dirty="0">
                <a:solidFill>
                  <a:schemeClr val="bg1"/>
                </a:solidFill>
                <a:latin typeface="Arial" charset="0"/>
                <a:ea typeface="Arial" charset="0"/>
                <a:cs typeface="Arial" charset="0"/>
              </a:rPr>
              <a:t>/32 is one address</a:t>
            </a:r>
            <a:r>
              <a:rPr lang="en-US" sz="2000" dirty="0" smtClean="0">
                <a:solidFill>
                  <a:schemeClr val="bg1"/>
                </a:solidFill>
                <a:latin typeface="Arial" charset="0"/>
                <a:ea typeface="Arial" charset="0"/>
                <a:cs typeface="Arial" charset="0"/>
              </a:rPr>
              <a:t>.</a:t>
            </a:r>
          </a:p>
          <a:p>
            <a:pPr algn="l"/>
            <a:r>
              <a:rPr lang="en-US" sz="2000" dirty="0" smtClean="0">
                <a:solidFill>
                  <a:schemeClr val="bg1"/>
                </a:solidFill>
                <a:latin typeface="Arial" charset="0"/>
                <a:ea typeface="Arial" charset="0"/>
                <a:cs typeface="Arial" charset="0"/>
              </a:rPr>
              <a:t>A </a:t>
            </a:r>
            <a:r>
              <a:rPr lang="en-US" sz="2000" dirty="0">
                <a:solidFill>
                  <a:schemeClr val="bg1"/>
                </a:solidFill>
                <a:latin typeface="Arial" charset="0"/>
                <a:ea typeface="Arial" charset="0"/>
                <a:cs typeface="Arial" charset="0"/>
              </a:rPr>
              <a:t>/31 is two addresses</a:t>
            </a:r>
            <a:r>
              <a:rPr lang="en-US" sz="2000" dirty="0" smtClean="0">
                <a:solidFill>
                  <a:schemeClr val="bg1"/>
                </a:solidFill>
                <a:latin typeface="Arial" charset="0"/>
                <a:ea typeface="Arial" charset="0"/>
                <a:cs typeface="Arial" charset="0"/>
              </a:rPr>
              <a:t>.</a:t>
            </a:r>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A </a:t>
            </a:r>
            <a:r>
              <a:rPr lang="en-US" sz="2000" dirty="0">
                <a:solidFill>
                  <a:schemeClr val="bg1"/>
                </a:solidFill>
                <a:latin typeface="Arial" charset="0"/>
                <a:ea typeface="Arial" charset="0"/>
                <a:cs typeface="Arial" charset="0"/>
              </a:rPr>
              <a:t>/30 is four addresses</a:t>
            </a:r>
            <a:r>
              <a:rPr lang="en-US" sz="2000" dirty="0" smtClean="0">
                <a:solidFill>
                  <a:schemeClr val="bg1"/>
                </a:solidFill>
                <a:latin typeface="Arial" charset="0"/>
                <a:ea typeface="Arial" charset="0"/>
                <a:cs typeface="Arial" charset="0"/>
              </a:rPr>
              <a:t>.</a:t>
            </a:r>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A </a:t>
            </a:r>
            <a:r>
              <a:rPr lang="en-US" sz="2000" dirty="0">
                <a:solidFill>
                  <a:schemeClr val="bg1"/>
                </a:solidFill>
                <a:latin typeface="Arial" charset="0"/>
                <a:ea typeface="Arial" charset="0"/>
                <a:cs typeface="Arial" charset="0"/>
              </a:rPr>
              <a:t>/29 is eight addresses</a:t>
            </a:r>
            <a:r>
              <a:rPr lang="en-US" sz="2000" dirty="0" smtClean="0">
                <a:solidFill>
                  <a:schemeClr val="bg1"/>
                </a:solidFill>
                <a:latin typeface="Arial" charset="0"/>
                <a:ea typeface="Arial" charset="0"/>
                <a:cs typeface="Arial" charset="0"/>
              </a:rPr>
              <a:t>.</a:t>
            </a:r>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And </a:t>
            </a:r>
            <a:r>
              <a:rPr lang="en-US" sz="2000" dirty="0">
                <a:solidFill>
                  <a:schemeClr val="bg1"/>
                </a:solidFill>
                <a:latin typeface="Arial" charset="0"/>
                <a:ea typeface="Arial" charset="0"/>
                <a:cs typeface="Arial" charset="0"/>
              </a:rPr>
              <a:t>so on until you get to /0</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Just </a:t>
            </a:r>
            <a:r>
              <a:rPr lang="en-US" sz="2000" dirty="0">
                <a:solidFill>
                  <a:schemeClr val="bg1"/>
                </a:solidFill>
                <a:latin typeface="Arial" charset="0"/>
                <a:ea typeface="Arial" charset="0"/>
                <a:cs typeface="Arial" charset="0"/>
              </a:rPr>
              <a:t>remember, there’s always two IP addresses in a subnet that are reserved (network and broadcast), so the actual usable number of addresses is always two less than the size of the subnet.</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3455477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smtClean="0">
                <a:solidFill>
                  <a:srgbClr val="FFC000"/>
                </a:solidFill>
                <a:latin typeface="Arial" charset="0"/>
                <a:ea typeface="Arial" charset="0"/>
                <a:cs typeface="Arial" charset="0"/>
              </a:rPr>
              <a:t>DHCP</a:t>
            </a:r>
            <a:endParaRPr lang="en-US" dirty="0">
              <a:solidFill>
                <a:srgbClr val="FFC000"/>
              </a:solidFill>
              <a:latin typeface="Arial" charset="0"/>
              <a:ea typeface="Arial" charset="0"/>
              <a:cs typeface="Arial" charset="0"/>
            </a:endParaRPr>
          </a:p>
        </p:txBody>
      </p:sp>
      <p:sp>
        <p:nvSpPr>
          <p:cNvPr id="5" name="Subtitle 2"/>
          <p:cNvSpPr txBox="1">
            <a:spLocks/>
          </p:cNvSpPr>
          <p:nvPr/>
        </p:nvSpPr>
        <p:spPr>
          <a:xfrm>
            <a:off x="393700" y="939801"/>
            <a:ext cx="11404600" cy="57403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Imagine your ISP said “Hey Bob, you have 72.48.230.12 to use for your home computer</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Ok</a:t>
            </a:r>
            <a:r>
              <a:rPr lang="en-US" sz="2000" dirty="0">
                <a:solidFill>
                  <a:schemeClr val="bg1"/>
                </a:solidFill>
                <a:latin typeface="Arial" charset="0"/>
                <a:ea typeface="Arial" charset="0"/>
                <a:cs typeface="Arial" charset="0"/>
              </a:rPr>
              <a:t>, sure, no problem. </a:t>
            </a:r>
            <a:endParaRPr lang="en-US" sz="2000" dirty="0" smtClean="0">
              <a:solidFill>
                <a:schemeClr val="bg1"/>
              </a:solidFill>
              <a:latin typeface="Arial" charset="0"/>
              <a:ea typeface="Arial" charset="0"/>
              <a:cs typeface="Arial" charset="0"/>
            </a:endParaRP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You </a:t>
            </a:r>
            <a:r>
              <a:rPr lang="en-US" sz="2000" dirty="0">
                <a:solidFill>
                  <a:schemeClr val="bg1"/>
                </a:solidFill>
                <a:latin typeface="Arial" charset="0"/>
                <a:ea typeface="Arial" charset="0"/>
                <a:cs typeface="Arial" charset="0"/>
              </a:rPr>
              <a:t>start a small business, and you have a few employees. Your ISP gives you 32 IPs. Ok, sure, no problem</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John </a:t>
            </a:r>
            <a:r>
              <a:rPr lang="en-US" sz="2000" dirty="0">
                <a:solidFill>
                  <a:schemeClr val="bg1"/>
                </a:solidFill>
                <a:latin typeface="Arial" charset="0"/>
                <a:ea typeface="Arial" charset="0"/>
                <a:cs typeface="Arial" charset="0"/>
              </a:rPr>
              <a:t>quits your business, so his IP address is unused. Then Sally needs a second computer to run data analysis on, so you give her John’s IP. And then a few other employees move around, you get a lab full of computers that need their own addresses</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Pretty </a:t>
            </a:r>
            <a:r>
              <a:rPr lang="en-US" sz="2000" dirty="0">
                <a:solidFill>
                  <a:schemeClr val="bg1"/>
                </a:solidFill>
                <a:latin typeface="Arial" charset="0"/>
                <a:ea typeface="Arial" charset="0"/>
                <a:cs typeface="Arial" charset="0"/>
              </a:rPr>
              <a:t>soon, the small bit of paper you have with who has what IP address gets very messy. Mistakes are made. People get cranky when they’re both assigned the same IP address and can’t read Facebook at work when they get in first thing in the morning</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Or </a:t>
            </a:r>
            <a:r>
              <a:rPr lang="en-US" sz="2000" dirty="0">
                <a:solidFill>
                  <a:schemeClr val="bg1"/>
                </a:solidFill>
                <a:latin typeface="Arial" charset="0"/>
                <a:ea typeface="Arial" charset="0"/>
                <a:cs typeface="Arial" charset="0"/>
              </a:rPr>
              <a:t>you’re an ISP. You have this same problem, only thousands of times worse.</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2886564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smtClean="0">
                <a:solidFill>
                  <a:srgbClr val="FFC000"/>
                </a:solidFill>
                <a:latin typeface="Arial" charset="0"/>
                <a:ea typeface="Arial" charset="0"/>
                <a:cs typeface="Arial" charset="0"/>
              </a:rPr>
              <a:t>DHCP</a:t>
            </a:r>
            <a:endParaRPr lang="en-US" dirty="0">
              <a:solidFill>
                <a:srgbClr val="FFC000"/>
              </a:solidFill>
              <a:latin typeface="Arial" charset="0"/>
              <a:ea typeface="Arial" charset="0"/>
              <a:cs typeface="Arial" charset="0"/>
            </a:endParaRPr>
          </a:p>
        </p:txBody>
      </p:sp>
      <p:sp>
        <p:nvSpPr>
          <p:cNvPr id="5" name="Subtitle 2"/>
          <p:cNvSpPr txBox="1">
            <a:spLocks/>
          </p:cNvSpPr>
          <p:nvPr/>
        </p:nvSpPr>
        <p:spPr>
          <a:xfrm>
            <a:off x="393700" y="1689100"/>
            <a:ext cx="11404600" cy="40894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So you need some sort of way to automate who gets which address. There have been a few different methods of doing this – </a:t>
            </a:r>
            <a:r>
              <a:rPr lang="en-US" sz="2000" b="1" dirty="0">
                <a:solidFill>
                  <a:schemeClr val="bg1"/>
                </a:solidFill>
                <a:latin typeface="Arial" charset="0"/>
                <a:ea typeface="Arial" charset="0"/>
                <a:cs typeface="Arial" charset="0"/>
              </a:rPr>
              <a:t>RARP</a:t>
            </a:r>
            <a:r>
              <a:rPr lang="en-US" sz="2000" dirty="0">
                <a:solidFill>
                  <a:schemeClr val="bg1"/>
                </a:solidFill>
                <a:latin typeface="Arial" charset="0"/>
                <a:ea typeface="Arial" charset="0"/>
                <a:cs typeface="Arial" charset="0"/>
              </a:rPr>
              <a:t> (reverse address resolution protocol), </a:t>
            </a:r>
            <a:r>
              <a:rPr lang="en-US" sz="2000" b="1" dirty="0">
                <a:solidFill>
                  <a:schemeClr val="bg1"/>
                </a:solidFill>
                <a:latin typeface="Arial" charset="0"/>
                <a:ea typeface="Arial" charset="0"/>
                <a:cs typeface="Arial" charset="0"/>
              </a:rPr>
              <a:t>BOOTP</a:t>
            </a:r>
            <a:r>
              <a:rPr lang="en-US" sz="2000" dirty="0">
                <a:solidFill>
                  <a:schemeClr val="bg1"/>
                </a:solidFill>
                <a:latin typeface="Arial" charset="0"/>
                <a:ea typeface="Arial" charset="0"/>
                <a:cs typeface="Arial" charset="0"/>
              </a:rPr>
              <a:t> (Bootstrap Protocol), but each of those had their own shortcomings. </a:t>
            </a:r>
            <a:endParaRPr lang="en-US" sz="2000" dirty="0" smtClean="0">
              <a:solidFill>
                <a:schemeClr val="bg1"/>
              </a:solidFill>
              <a:latin typeface="Arial" charset="0"/>
              <a:ea typeface="Arial" charset="0"/>
              <a:cs typeface="Arial" charset="0"/>
            </a:endParaRP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So </a:t>
            </a:r>
            <a:r>
              <a:rPr lang="en-US" sz="2000" dirty="0">
                <a:solidFill>
                  <a:schemeClr val="bg1"/>
                </a:solidFill>
                <a:latin typeface="Arial" charset="0"/>
                <a:ea typeface="Arial" charset="0"/>
                <a:cs typeface="Arial" charset="0"/>
              </a:rPr>
              <a:t>in the fall of 1993, in comes </a:t>
            </a:r>
            <a:r>
              <a:rPr lang="en-US" sz="2000" b="1" dirty="0">
                <a:solidFill>
                  <a:schemeClr val="bg1"/>
                </a:solidFill>
                <a:latin typeface="Arial" charset="0"/>
                <a:ea typeface="Arial" charset="0"/>
                <a:cs typeface="Arial" charset="0"/>
              </a:rPr>
              <a:t>DHCP</a:t>
            </a:r>
            <a:r>
              <a:rPr lang="en-US" sz="2000" dirty="0">
                <a:solidFill>
                  <a:schemeClr val="bg1"/>
                </a:solidFill>
                <a:latin typeface="Arial" charset="0"/>
                <a:ea typeface="Arial" charset="0"/>
                <a:cs typeface="Arial" charset="0"/>
              </a:rPr>
              <a:t> (Dynamic Host Configuration Protocol). </a:t>
            </a:r>
            <a:endParaRPr lang="en-US" sz="2000" dirty="0" smtClean="0">
              <a:solidFill>
                <a:schemeClr val="bg1"/>
              </a:solidFill>
              <a:latin typeface="Arial" charset="0"/>
              <a:ea typeface="Arial" charset="0"/>
              <a:cs typeface="Arial" charset="0"/>
            </a:endParaRP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Your </a:t>
            </a:r>
            <a:r>
              <a:rPr lang="en-US" sz="2000" dirty="0">
                <a:solidFill>
                  <a:schemeClr val="bg1"/>
                </a:solidFill>
                <a:latin typeface="Arial" charset="0"/>
                <a:ea typeface="Arial" charset="0"/>
                <a:cs typeface="Arial" charset="0"/>
              </a:rPr>
              <a:t>computer starts up, and sends a broadcast out “</a:t>
            </a:r>
            <a:r>
              <a:rPr lang="en-US" sz="2000" b="1" dirty="0">
                <a:solidFill>
                  <a:schemeClr val="bg1"/>
                </a:solidFill>
                <a:latin typeface="Arial" charset="0"/>
                <a:ea typeface="Arial" charset="0"/>
                <a:cs typeface="Arial" charset="0"/>
              </a:rPr>
              <a:t>Hey, can I have an IP address</a:t>
            </a:r>
            <a:r>
              <a:rPr lang="en-US" sz="2000" b="1" dirty="0" smtClean="0">
                <a:solidFill>
                  <a:schemeClr val="bg1"/>
                </a:solidFill>
                <a:latin typeface="Arial" charset="0"/>
                <a:ea typeface="Arial" charset="0"/>
                <a:cs typeface="Arial" charset="0"/>
              </a:rPr>
              <a:t>?</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Your </a:t>
            </a:r>
            <a:r>
              <a:rPr lang="en-US" sz="2000" dirty="0">
                <a:solidFill>
                  <a:schemeClr val="bg1"/>
                </a:solidFill>
                <a:latin typeface="Arial" charset="0"/>
                <a:ea typeface="Arial" charset="0"/>
                <a:cs typeface="Arial" charset="0"/>
              </a:rPr>
              <a:t>DHCP server (often combined with your router) looks at the pool of addresses available and assigns one to you.</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5271096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smtClean="0">
                <a:solidFill>
                  <a:srgbClr val="FFC000"/>
                </a:solidFill>
                <a:latin typeface="Arial" charset="0"/>
                <a:ea typeface="Arial" charset="0"/>
                <a:cs typeface="Arial" charset="0"/>
              </a:rPr>
              <a:t>DHCP</a:t>
            </a:r>
            <a:endParaRPr lang="en-US" dirty="0">
              <a:solidFill>
                <a:srgbClr val="FFC000"/>
              </a:solidFill>
              <a:latin typeface="Arial" charset="0"/>
              <a:ea typeface="Arial" charset="0"/>
              <a:cs typeface="Arial" charset="0"/>
            </a:endParaRPr>
          </a:p>
        </p:txBody>
      </p:sp>
      <p:sp>
        <p:nvSpPr>
          <p:cNvPr id="5" name="Subtitle 2"/>
          <p:cNvSpPr txBox="1">
            <a:spLocks/>
          </p:cNvSpPr>
          <p:nvPr/>
        </p:nvSpPr>
        <p:spPr>
          <a:xfrm>
            <a:off x="393700" y="1536700"/>
            <a:ext cx="11404600" cy="44577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How does this work at a lower level</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DHCP </a:t>
            </a:r>
            <a:r>
              <a:rPr lang="en-US" sz="2000" dirty="0">
                <a:solidFill>
                  <a:schemeClr val="bg1"/>
                </a:solidFill>
                <a:latin typeface="Arial" charset="0"/>
                <a:ea typeface="Arial" charset="0"/>
                <a:cs typeface="Arial" charset="0"/>
              </a:rPr>
              <a:t>works over UDP, rather than TCP (important to know when updating your firewalls!). UDP port 67 is used by the server, and UDP port 68 is used by the client. So what port do you want to make sure is open on your computer</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So </a:t>
            </a:r>
            <a:r>
              <a:rPr lang="en-US" sz="2000" dirty="0">
                <a:solidFill>
                  <a:schemeClr val="bg1"/>
                </a:solidFill>
                <a:latin typeface="Arial" charset="0"/>
                <a:ea typeface="Arial" charset="0"/>
                <a:cs typeface="Arial" charset="0"/>
              </a:rPr>
              <a:t>networking starts and it sends out message to the broadcast IP for the subnet it’s in – say, 192.168.1.255. </a:t>
            </a:r>
          </a:p>
          <a:p>
            <a:pPr algn="l"/>
            <a:endParaRPr lang="en-US" sz="2000" dirty="0" smtClean="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This </a:t>
            </a:r>
            <a:r>
              <a:rPr lang="en-US" sz="2000" dirty="0">
                <a:solidFill>
                  <a:schemeClr val="bg1"/>
                </a:solidFill>
                <a:latin typeface="Arial" charset="0"/>
                <a:ea typeface="Arial" charset="0"/>
                <a:cs typeface="Arial" charset="0"/>
              </a:rPr>
              <a:t>UDP packet gets sent to every single address in that subnet. So your computer doesn’t need any prior knowledge of which IP is being used by your DHCP server and doesn’t have to play the “</a:t>
            </a:r>
            <a:r>
              <a:rPr lang="en-US" sz="2000" b="1" dirty="0">
                <a:solidFill>
                  <a:schemeClr val="bg1"/>
                </a:solidFill>
                <a:latin typeface="Arial" charset="0"/>
                <a:ea typeface="Arial" charset="0"/>
                <a:cs typeface="Arial" charset="0"/>
              </a:rPr>
              <a:t>Query 254 IPs to find it!</a:t>
            </a:r>
            <a:r>
              <a:rPr lang="en-US" sz="2000" dirty="0">
                <a:solidFill>
                  <a:schemeClr val="bg1"/>
                </a:solidFill>
                <a:latin typeface="Arial" charset="0"/>
                <a:ea typeface="Arial" charset="0"/>
                <a:cs typeface="Arial" charset="0"/>
              </a:rPr>
              <a:t>” game.</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4419228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smtClean="0">
                <a:solidFill>
                  <a:srgbClr val="FFC000"/>
                </a:solidFill>
                <a:latin typeface="Arial" charset="0"/>
                <a:ea typeface="Arial" charset="0"/>
                <a:cs typeface="Arial" charset="0"/>
              </a:rPr>
              <a:t>DHCP</a:t>
            </a:r>
            <a:endParaRPr lang="en-US" dirty="0">
              <a:solidFill>
                <a:srgbClr val="FFC000"/>
              </a:solidFill>
              <a:latin typeface="Arial" charset="0"/>
              <a:ea typeface="Arial" charset="0"/>
              <a:cs typeface="Arial" charset="0"/>
            </a:endParaRPr>
          </a:p>
        </p:txBody>
      </p:sp>
      <p:sp>
        <p:nvSpPr>
          <p:cNvPr id="5" name="Subtitle 2"/>
          <p:cNvSpPr txBox="1">
            <a:spLocks/>
          </p:cNvSpPr>
          <p:nvPr/>
        </p:nvSpPr>
        <p:spPr>
          <a:xfrm>
            <a:off x="393700" y="939801"/>
            <a:ext cx="11404600" cy="57403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So your computer sends out its DHCP discovery request to 192.168.1.255</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Your </a:t>
            </a:r>
            <a:r>
              <a:rPr lang="en-US" sz="2000" dirty="0">
                <a:solidFill>
                  <a:schemeClr val="bg1"/>
                </a:solidFill>
                <a:latin typeface="Arial" charset="0"/>
                <a:ea typeface="Arial" charset="0"/>
                <a:cs typeface="Arial" charset="0"/>
              </a:rPr>
              <a:t>DHCP server, sitting at 192.168.1.2 (because we’re a fancy shop and we have our own standalone DHCP server rather than having it combined with our router), sends back a DHCP offer to your computer. “</a:t>
            </a:r>
            <a:r>
              <a:rPr lang="en-US" sz="2000" b="1" dirty="0">
                <a:solidFill>
                  <a:schemeClr val="bg1"/>
                </a:solidFill>
                <a:latin typeface="Arial" charset="0"/>
                <a:ea typeface="Arial" charset="0"/>
                <a:cs typeface="Arial" charset="0"/>
              </a:rPr>
              <a:t>Hey, 192.168.1.43 is free, you can use that</a:t>
            </a:r>
            <a:r>
              <a:rPr lang="en-US" sz="2000" b="1" dirty="0" smtClean="0">
                <a:solidFill>
                  <a:schemeClr val="bg1"/>
                </a:solidFill>
                <a:latin typeface="Arial" charset="0"/>
                <a:ea typeface="Arial" charset="0"/>
                <a:cs typeface="Arial" charset="0"/>
              </a:rPr>
              <a:t>.</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Your </a:t>
            </a:r>
            <a:r>
              <a:rPr lang="en-US" sz="2000" dirty="0">
                <a:solidFill>
                  <a:schemeClr val="bg1"/>
                </a:solidFill>
                <a:latin typeface="Arial" charset="0"/>
                <a:ea typeface="Arial" charset="0"/>
                <a:cs typeface="Arial" charset="0"/>
              </a:rPr>
              <a:t>computer responds with a DHCP request “</a:t>
            </a:r>
            <a:r>
              <a:rPr lang="en-US" sz="2000" b="1" dirty="0">
                <a:solidFill>
                  <a:schemeClr val="bg1"/>
                </a:solidFill>
                <a:latin typeface="Arial" charset="0"/>
                <a:ea typeface="Arial" charset="0"/>
                <a:cs typeface="Arial" charset="0"/>
              </a:rPr>
              <a:t>Ok, 192.168.1.43 it is, sounds good</a:t>
            </a:r>
            <a:r>
              <a:rPr lang="en-US" sz="2000" b="1" dirty="0" smtClean="0">
                <a:solidFill>
                  <a:schemeClr val="bg1"/>
                </a:solidFill>
                <a:latin typeface="Arial" charset="0"/>
                <a:ea typeface="Arial" charset="0"/>
                <a:cs typeface="Arial" charset="0"/>
              </a:rPr>
              <a:t>.</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The </a:t>
            </a:r>
            <a:r>
              <a:rPr lang="en-US" sz="2000" dirty="0">
                <a:solidFill>
                  <a:schemeClr val="bg1"/>
                </a:solidFill>
                <a:latin typeface="Arial" charset="0"/>
                <a:ea typeface="Arial" charset="0"/>
                <a:cs typeface="Arial" charset="0"/>
              </a:rPr>
              <a:t>DHCP server then replies back a final time with the DHCP acknowledgement; </a:t>
            </a:r>
            <a:endParaRPr lang="en-US" sz="2000" dirty="0" smtClean="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a:t>
            </a:r>
            <a:r>
              <a:rPr lang="en-US" sz="2000" b="1" dirty="0">
                <a:solidFill>
                  <a:schemeClr val="bg1"/>
                </a:solidFill>
                <a:latin typeface="Arial" charset="0"/>
                <a:ea typeface="Arial" charset="0"/>
                <a:cs typeface="Arial" charset="0"/>
              </a:rPr>
              <a:t>Ok, I have you down for 192.168.1.43, here’s where the gateway is so you can send traffic out to the internet – 192.168.1.0. </a:t>
            </a:r>
          </a:p>
          <a:p>
            <a:pPr algn="l"/>
            <a:endParaRPr lang="en-US" sz="2000" b="1" dirty="0" smtClean="0">
              <a:solidFill>
                <a:schemeClr val="bg1"/>
              </a:solidFill>
              <a:latin typeface="Arial" charset="0"/>
              <a:ea typeface="Arial" charset="0"/>
              <a:cs typeface="Arial" charset="0"/>
            </a:endParaRPr>
          </a:p>
          <a:p>
            <a:pPr algn="l"/>
            <a:r>
              <a:rPr lang="en-US" sz="2000" b="1" dirty="0" smtClean="0">
                <a:solidFill>
                  <a:schemeClr val="bg1"/>
                </a:solidFill>
                <a:latin typeface="Arial" charset="0"/>
                <a:ea typeface="Arial" charset="0"/>
                <a:cs typeface="Arial" charset="0"/>
              </a:rPr>
              <a:t>And </a:t>
            </a:r>
            <a:r>
              <a:rPr lang="en-US" sz="2000" b="1" dirty="0">
                <a:solidFill>
                  <a:schemeClr val="bg1"/>
                </a:solidFill>
                <a:latin typeface="Arial" charset="0"/>
                <a:ea typeface="Arial" charset="0"/>
                <a:cs typeface="Arial" charset="0"/>
              </a:rPr>
              <a:t>here’s where the DNS server is so you know where </a:t>
            </a:r>
            <a:r>
              <a:rPr lang="en-US" sz="2000" b="1" dirty="0" err="1">
                <a:solidFill>
                  <a:schemeClr val="bg1"/>
                </a:solidFill>
                <a:latin typeface="Arial" charset="0"/>
                <a:ea typeface="Arial" charset="0"/>
                <a:cs typeface="Arial" charset="0"/>
              </a:rPr>
              <a:t>www.google.com</a:t>
            </a:r>
            <a:r>
              <a:rPr lang="en-US" sz="2000" b="1" dirty="0">
                <a:solidFill>
                  <a:schemeClr val="bg1"/>
                </a:solidFill>
                <a:latin typeface="Arial" charset="0"/>
                <a:ea typeface="Arial" charset="0"/>
                <a:cs typeface="Arial" charset="0"/>
              </a:rPr>
              <a:t> is. </a:t>
            </a:r>
            <a:endParaRPr lang="en-US" sz="2000" b="1" dirty="0" smtClean="0">
              <a:solidFill>
                <a:schemeClr val="bg1"/>
              </a:solidFill>
              <a:latin typeface="Arial" charset="0"/>
              <a:ea typeface="Arial" charset="0"/>
              <a:cs typeface="Arial" charset="0"/>
            </a:endParaRPr>
          </a:p>
          <a:p>
            <a:pPr algn="l"/>
            <a:endParaRPr lang="en-US" sz="2000" b="1" dirty="0">
              <a:solidFill>
                <a:schemeClr val="bg1"/>
              </a:solidFill>
              <a:latin typeface="Arial" charset="0"/>
              <a:ea typeface="Arial" charset="0"/>
              <a:cs typeface="Arial" charset="0"/>
            </a:endParaRPr>
          </a:p>
          <a:p>
            <a:pPr algn="l"/>
            <a:r>
              <a:rPr lang="en-US" sz="2000" b="1" dirty="0" smtClean="0">
                <a:solidFill>
                  <a:schemeClr val="bg1"/>
                </a:solidFill>
                <a:latin typeface="Arial" charset="0"/>
                <a:ea typeface="Arial" charset="0"/>
                <a:cs typeface="Arial" charset="0"/>
              </a:rPr>
              <a:t>You </a:t>
            </a:r>
            <a:r>
              <a:rPr lang="en-US" sz="2000" b="1" dirty="0">
                <a:solidFill>
                  <a:schemeClr val="bg1"/>
                </a:solidFill>
                <a:latin typeface="Arial" charset="0"/>
                <a:ea typeface="Arial" charset="0"/>
                <a:cs typeface="Arial" charset="0"/>
              </a:rPr>
              <a:t>can have your IP for the next 12 hours, after that, please send out another discovery request.</a:t>
            </a:r>
            <a:r>
              <a:rPr lang="en-US" sz="2000" dirty="0">
                <a:solidFill>
                  <a:schemeClr val="bg1"/>
                </a:solidFill>
                <a:latin typeface="Arial" charset="0"/>
                <a:ea typeface="Arial" charset="0"/>
                <a:cs typeface="Arial" charset="0"/>
              </a:rPr>
              <a:t>”</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2613603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smtClean="0">
                <a:solidFill>
                  <a:srgbClr val="FFC000"/>
                </a:solidFill>
                <a:latin typeface="Arial" charset="0"/>
                <a:ea typeface="Arial" charset="0"/>
                <a:cs typeface="Arial" charset="0"/>
              </a:rPr>
              <a:t>DHCP</a:t>
            </a:r>
            <a:endParaRPr lang="en-US" dirty="0">
              <a:solidFill>
                <a:srgbClr val="FFC000"/>
              </a:solidFill>
              <a:latin typeface="Arial" charset="0"/>
              <a:ea typeface="Arial" charset="0"/>
              <a:cs typeface="Arial" charset="0"/>
            </a:endParaRPr>
          </a:p>
        </p:txBody>
      </p:sp>
      <p:pic>
        <p:nvPicPr>
          <p:cNvPr id="4" name="Picture 3" descr="DHCP-timelin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5750" y="1308100"/>
            <a:ext cx="3340100" cy="4673600"/>
          </a:xfrm>
          <a:prstGeom prst="rect">
            <a:avLst/>
          </a:prstGeom>
        </p:spPr>
      </p:pic>
      <p:pic>
        <p:nvPicPr>
          <p:cNvPr id="7" name="Picture 6" descr="dhcp-sequenc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900" y="1308100"/>
            <a:ext cx="5334000" cy="3813810"/>
          </a:xfrm>
          <a:prstGeom prst="rect">
            <a:avLst/>
          </a:prstGeom>
        </p:spPr>
      </p:pic>
    </p:spTree>
    <p:extLst>
      <p:ext uri="{BB962C8B-B14F-4D97-AF65-F5344CB8AC3E}">
        <p14:creationId xmlns:p14="http://schemas.microsoft.com/office/powerpoint/2010/main" val="21053593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smtClean="0">
                <a:solidFill>
                  <a:srgbClr val="FFC000"/>
                </a:solidFill>
                <a:latin typeface="Arial" charset="0"/>
                <a:ea typeface="Arial" charset="0"/>
                <a:cs typeface="Arial" charset="0"/>
              </a:rPr>
              <a:t>DNS</a:t>
            </a:r>
            <a:endParaRPr lang="en-US" dirty="0">
              <a:solidFill>
                <a:srgbClr val="FFC000"/>
              </a:solidFill>
              <a:latin typeface="Arial" charset="0"/>
              <a:ea typeface="Arial" charset="0"/>
              <a:cs typeface="Arial" charset="0"/>
            </a:endParaRPr>
          </a:p>
        </p:txBody>
      </p:sp>
      <p:pic>
        <p:nvPicPr>
          <p:cNvPr id="4" name="Picture 3" descr="dns-structur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9050" y="1837464"/>
            <a:ext cx="7073900" cy="4081988"/>
          </a:xfrm>
          <a:prstGeom prst="rect">
            <a:avLst/>
          </a:prstGeom>
        </p:spPr>
      </p:pic>
    </p:spTree>
    <p:extLst>
      <p:ext uri="{BB962C8B-B14F-4D97-AF65-F5344CB8AC3E}">
        <p14:creationId xmlns:p14="http://schemas.microsoft.com/office/powerpoint/2010/main" val="10614595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smtClean="0">
                <a:solidFill>
                  <a:srgbClr val="FFC000"/>
                </a:solidFill>
                <a:latin typeface="Arial" charset="0"/>
                <a:ea typeface="Arial" charset="0"/>
                <a:cs typeface="Arial" charset="0"/>
              </a:rPr>
              <a:t>DNS</a:t>
            </a:r>
            <a:endParaRPr lang="en-US" dirty="0">
              <a:solidFill>
                <a:srgbClr val="FFC000"/>
              </a:solidFill>
              <a:latin typeface="Arial" charset="0"/>
              <a:ea typeface="Arial" charset="0"/>
              <a:cs typeface="Arial" charset="0"/>
            </a:endParaRPr>
          </a:p>
        </p:txBody>
      </p:sp>
      <p:pic>
        <p:nvPicPr>
          <p:cNvPr id="4" name="Picture 3" descr="dns-recurss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5741" y="1430013"/>
            <a:ext cx="5300518" cy="4198010"/>
          </a:xfrm>
          <a:prstGeom prst="rect">
            <a:avLst/>
          </a:prstGeom>
        </p:spPr>
      </p:pic>
    </p:spTree>
    <p:extLst>
      <p:ext uri="{BB962C8B-B14F-4D97-AF65-F5344CB8AC3E}">
        <p14:creationId xmlns:p14="http://schemas.microsoft.com/office/powerpoint/2010/main" val="122181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smtClean="0">
                <a:solidFill>
                  <a:srgbClr val="FFC000"/>
                </a:solidFill>
                <a:latin typeface="Arial" charset="0"/>
                <a:ea typeface="Arial" charset="0"/>
                <a:cs typeface="Arial" charset="0"/>
              </a:rPr>
              <a:t>Load Balancers:</a:t>
            </a:r>
            <a:endParaRPr lang="en-US" dirty="0">
              <a:solidFill>
                <a:srgbClr val="FFC000"/>
              </a:solidFill>
              <a:latin typeface="Arial" charset="0"/>
              <a:ea typeface="Arial" charset="0"/>
              <a:cs typeface="Arial" charset="0"/>
            </a:endParaRPr>
          </a:p>
        </p:txBody>
      </p:sp>
      <p:pic>
        <p:nvPicPr>
          <p:cNvPr id="4" name="Picture 3" descr="load-balanc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9037" y="1682750"/>
            <a:ext cx="4733925" cy="3619500"/>
          </a:xfrm>
          <a:prstGeom prst="rect">
            <a:avLst/>
          </a:prstGeom>
        </p:spPr>
      </p:pic>
    </p:spTree>
    <p:extLst>
      <p:ext uri="{BB962C8B-B14F-4D97-AF65-F5344CB8AC3E}">
        <p14:creationId xmlns:p14="http://schemas.microsoft.com/office/powerpoint/2010/main" val="2514987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smtClean="0">
                <a:solidFill>
                  <a:srgbClr val="FFC000"/>
                </a:solidFill>
                <a:latin typeface="Arial" charset="0"/>
                <a:ea typeface="Arial" charset="0"/>
                <a:cs typeface="Arial" charset="0"/>
              </a:rPr>
              <a:t>Load Balancers:</a:t>
            </a:r>
            <a:endParaRPr lang="en-US" dirty="0">
              <a:solidFill>
                <a:srgbClr val="FFC000"/>
              </a:solidFill>
              <a:latin typeface="Arial" charset="0"/>
              <a:ea typeface="Arial" charset="0"/>
              <a:cs typeface="Arial" charset="0"/>
            </a:endParaRPr>
          </a:p>
        </p:txBody>
      </p:sp>
      <p:pic>
        <p:nvPicPr>
          <p:cNvPr id="4" name="Picture 3" descr="load-balancer-algorithm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1847850"/>
            <a:ext cx="5638800" cy="3721608"/>
          </a:xfrm>
          <a:prstGeom prst="rect">
            <a:avLst/>
          </a:prstGeom>
        </p:spPr>
      </p:pic>
    </p:spTree>
    <p:extLst>
      <p:ext uri="{BB962C8B-B14F-4D97-AF65-F5344CB8AC3E}">
        <p14:creationId xmlns:p14="http://schemas.microsoft.com/office/powerpoint/2010/main" val="1885791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Autofit/>
          </a:bodyPr>
          <a:lstStyle/>
          <a:p>
            <a:r>
              <a:rPr lang="en-US" sz="3600" dirty="0">
                <a:solidFill>
                  <a:srgbClr val="FFC000"/>
                </a:solidFill>
                <a:latin typeface="Arial" charset="0"/>
                <a:ea typeface="Arial" charset="0"/>
                <a:cs typeface="Arial" charset="0"/>
              </a:rPr>
              <a:t>The British Postal Service as a Metaphor for Networking</a:t>
            </a:r>
            <a:endParaRPr lang="en-US" sz="3600" dirty="0">
              <a:solidFill>
                <a:srgbClr val="FFC000"/>
              </a:solidFill>
              <a:latin typeface="Arial" charset="0"/>
              <a:ea typeface="Arial" charset="0"/>
              <a:cs typeface="Arial" charset="0"/>
            </a:endParaRPr>
          </a:p>
        </p:txBody>
      </p:sp>
      <p:sp>
        <p:nvSpPr>
          <p:cNvPr id="5" name="Subtitle 2"/>
          <p:cNvSpPr txBox="1">
            <a:spLocks/>
          </p:cNvSpPr>
          <p:nvPr/>
        </p:nvSpPr>
        <p:spPr>
          <a:xfrm>
            <a:off x="1657350" y="2222500"/>
            <a:ext cx="8877300" cy="22733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My apartment – 221B aka 192.168.0.8 (PC</a:t>
            </a:r>
            <a:r>
              <a:rPr lang="en-US" sz="2000" dirty="0" smtClean="0">
                <a:solidFill>
                  <a:schemeClr val="bg1"/>
                </a:solidFill>
                <a:latin typeface="Arial" charset="0"/>
                <a:ea typeface="Arial" charset="0"/>
                <a:cs typeface="Arial" charset="0"/>
              </a:rPr>
              <a:t>)</a:t>
            </a:r>
          </a:p>
          <a:p>
            <a:pPr algn="l"/>
            <a:endParaRPr lang="en-US" sz="2000" dirty="0" smtClean="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My </a:t>
            </a:r>
            <a:r>
              <a:rPr lang="en-US" sz="2000" dirty="0">
                <a:solidFill>
                  <a:schemeClr val="bg1"/>
                </a:solidFill>
                <a:latin typeface="Arial" charset="0"/>
                <a:ea typeface="Arial" charset="0"/>
                <a:cs typeface="Arial" charset="0"/>
              </a:rPr>
              <a:t>apartment complex – 239 North Baker Street – aka 76.183.148.24 (</a:t>
            </a:r>
            <a:r>
              <a:rPr lang="en-US" sz="2000" dirty="0" smtClean="0">
                <a:solidFill>
                  <a:schemeClr val="bg1"/>
                </a:solidFill>
                <a:latin typeface="Arial" charset="0"/>
                <a:ea typeface="Arial" charset="0"/>
                <a:cs typeface="Arial" charset="0"/>
              </a:rPr>
              <a:t>ISP)</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My </a:t>
            </a:r>
            <a:r>
              <a:rPr lang="en-US" sz="2000" dirty="0">
                <a:solidFill>
                  <a:schemeClr val="bg1"/>
                </a:solidFill>
                <a:latin typeface="Arial" charset="0"/>
                <a:ea typeface="Arial" charset="0"/>
                <a:cs typeface="Arial" charset="0"/>
              </a:rPr>
              <a:t>city – London – aka “The Internet”</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6636347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smtClean="0">
                <a:solidFill>
                  <a:srgbClr val="FFC000"/>
                </a:solidFill>
                <a:latin typeface="Arial" charset="0"/>
                <a:ea typeface="Arial" charset="0"/>
                <a:cs typeface="Arial" charset="0"/>
              </a:rPr>
              <a:t>Equal Cost Multi-Pathing (ECMP):</a:t>
            </a:r>
            <a:endParaRPr lang="en-US" dirty="0">
              <a:solidFill>
                <a:srgbClr val="FFC000"/>
              </a:solidFill>
              <a:latin typeface="Arial" charset="0"/>
              <a:ea typeface="Arial" charset="0"/>
              <a:cs typeface="Arial" charset="0"/>
            </a:endParaRPr>
          </a:p>
        </p:txBody>
      </p:sp>
      <p:pic>
        <p:nvPicPr>
          <p:cNvPr id="5" name="Picture 4" descr="ECMP.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900" y="1234122"/>
            <a:ext cx="3886200" cy="4906328"/>
          </a:xfrm>
          <a:prstGeom prst="rect">
            <a:avLst/>
          </a:prstGeom>
        </p:spPr>
      </p:pic>
    </p:spTree>
    <p:extLst>
      <p:ext uri="{BB962C8B-B14F-4D97-AF65-F5344CB8AC3E}">
        <p14:creationId xmlns:p14="http://schemas.microsoft.com/office/powerpoint/2010/main" val="18201127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fontScale="90000"/>
          </a:bodyPr>
          <a:lstStyle/>
          <a:p>
            <a:r>
              <a:rPr lang="en-US" dirty="0">
                <a:solidFill>
                  <a:srgbClr val="FFC000"/>
                </a:solidFill>
                <a:latin typeface="Arial" charset="0"/>
                <a:ea typeface="Arial" charset="0"/>
                <a:cs typeface="Arial" charset="0"/>
              </a:rPr>
              <a:t>Spine and Leaf Network </a:t>
            </a:r>
            <a:r>
              <a:rPr lang="en-US" dirty="0" smtClean="0">
                <a:solidFill>
                  <a:srgbClr val="FFC000"/>
                </a:solidFill>
                <a:latin typeface="Arial" charset="0"/>
                <a:ea typeface="Arial" charset="0"/>
                <a:cs typeface="Arial" charset="0"/>
              </a:rPr>
              <a:t>Architecture:</a:t>
            </a:r>
            <a:endParaRPr lang="en-US" dirty="0">
              <a:solidFill>
                <a:srgbClr val="FFC000"/>
              </a:solidFill>
              <a:latin typeface="Arial" charset="0"/>
              <a:ea typeface="Arial" charset="0"/>
              <a:cs typeface="Arial" charset="0"/>
            </a:endParaRPr>
          </a:p>
        </p:txBody>
      </p:sp>
      <p:pic>
        <p:nvPicPr>
          <p:cNvPr id="4" name="Picture 3" descr="core-spine-edge-agg-architectu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644650"/>
            <a:ext cx="7620000" cy="3289300"/>
          </a:xfrm>
          <a:prstGeom prst="rect">
            <a:avLst/>
          </a:prstGeom>
        </p:spPr>
      </p:pic>
    </p:spTree>
    <p:extLst>
      <p:ext uri="{BB962C8B-B14F-4D97-AF65-F5344CB8AC3E}">
        <p14:creationId xmlns:p14="http://schemas.microsoft.com/office/powerpoint/2010/main" val="1010562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fontScale="90000"/>
          </a:bodyPr>
          <a:lstStyle/>
          <a:p>
            <a:r>
              <a:rPr lang="en-US" dirty="0">
                <a:solidFill>
                  <a:srgbClr val="FFC000"/>
                </a:solidFill>
                <a:latin typeface="Arial" charset="0"/>
                <a:ea typeface="Arial" charset="0"/>
                <a:cs typeface="Arial" charset="0"/>
              </a:rPr>
              <a:t>Spine and Leaf Network </a:t>
            </a:r>
            <a:r>
              <a:rPr lang="en-US" dirty="0" smtClean="0">
                <a:solidFill>
                  <a:srgbClr val="FFC000"/>
                </a:solidFill>
                <a:latin typeface="Arial" charset="0"/>
                <a:ea typeface="Arial" charset="0"/>
                <a:cs typeface="Arial" charset="0"/>
              </a:rPr>
              <a:t>Architecture:</a:t>
            </a:r>
            <a:endParaRPr lang="en-US" dirty="0">
              <a:solidFill>
                <a:srgbClr val="FFC000"/>
              </a:solidFill>
              <a:latin typeface="Arial" charset="0"/>
              <a:ea typeface="Arial" charset="0"/>
              <a:cs typeface="Arial" charset="0"/>
            </a:endParaRPr>
          </a:p>
        </p:txBody>
      </p:sp>
      <p:pic>
        <p:nvPicPr>
          <p:cNvPr id="5" name="Picture 4" descr="leaf-spine-layout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7750" y="2617305"/>
            <a:ext cx="7556500" cy="1562100"/>
          </a:xfrm>
          <a:prstGeom prst="rect">
            <a:avLst/>
          </a:prstGeom>
        </p:spPr>
      </p:pic>
    </p:spTree>
    <p:extLst>
      <p:ext uri="{BB962C8B-B14F-4D97-AF65-F5344CB8AC3E}">
        <p14:creationId xmlns:p14="http://schemas.microsoft.com/office/powerpoint/2010/main" val="18606853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1524000"/>
          </a:xfrm>
        </p:spPr>
        <p:txBody>
          <a:bodyPr>
            <a:normAutofit fontScale="90000"/>
          </a:bodyPr>
          <a:lstStyle/>
          <a:p>
            <a:r>
              <a:rPr lang="en-US" dirty="0">
                <a:solidFill>
                  <a:srgbClr val="FFC000"/>
                </a:solidFill>
                <a:latin typeface="Arial" charset="0"/>
                <a:ea typeface="Arial" charset="0"/>
                <a:cs typeface="Arial" charset="0"/>
              </a:rPr>
              <a:t>RIP vs </a:t>
            </a:r>
            <a:r>
              <a:rPr lang="en-US" dirty="0" smtClean="0">
                <a:solidFill>
                  <a:srgbClr val="FFC000"/>
                </a:solidFill>
                <a:latin typeface="Arial" charset="0"/>
                <a:ea typeface="Arial" charset="0"/>
                <a:cs typeface="Arial" charset="0"/>
              </a:rPr>
              <a:t>OSPF vs BGP vs EIGRP: </a:t>
            </a:r>
            <a:br>
              <a:rPr lang="en-US" dirty="0" smtClean="0">
                <a:solidFill>
                  <a:srgbClr val="FFC000"/>
                </a:solidFill>
                <a:latin typeface="Arial" charset="0"/>
                <a:ea typeface="Arial" charset="0"/>
                <a:cs typeface="Arial" charset="0"/>
              </a:rPr>
            </a:br>
            <a:r>
              <a:rPr lang="en-US" dirty="0" smtClean="0">
                <a:solidFill>
                  <a:srgbClr val="FFC000"/>
                </a:solidFill>
                <a:latin typeface="Arial" charset="0"/>
                <a:ea typeface="Arial" charset="0"/>
                <a:cs typeface="Arial" charset="0"/>
              </a:rPr>
              <a:t>the Gateway </a:t>
            </a:r>
            <a:r>
              <a:rPr lang="en-US" dirty="0">
                <a:solidFill>
                  <a:srgbClr val="FFC000"/>
                </a:solidFill>
                <a:latin typeface="Arial" charset="0"/>
                <a:ea typeface="Arial" charset="0"/>
                <a:cs typeface="Arial" charset="0"/>
              </a:rPr>
              <a:t>Protocol showdown</a:t>
            </a:r>
            <a:endParaRPr lang="en-US" dirty="0">
              <a:solidFill>
                <a:srgbClr val="FFC000"/>
              </a:solidFill>
              <a:latin typeface="Arial" charset="0"/>
              <a:ea typeface="Arial" charset="0"/>
              <a:cs typeface="Arial" charset="0"/>
            </a:endParaRPr>
          </a:p>
        </p:txBody>
      </p:sp>
      <p:sp>
        <p:nvSpPr>
          <p:cNvPr id="5" name="Subtitle 2"/>
          <p:cNvSpPr txBox="1">
            <a:spLocks/>
          </p:cNvSpPr>
          <p:nvPr/>
        </p:nvSpPr>
        <p:spPr>
          <a:xfrm>
            <a:off x="1073150" y="1727200"/>
            <a:ext cx="10045700" cy="46609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b="1" dirty="0">
                <a:solidFill>
                  <a:schemeClr val="bg1"/>
                </a:solidFill>
                <a:latin typeface="Arial" charset="0"/>
                <a:ea typeface="Arial" charset="0"/>
                <a:cs typeface="Arial" charset="0"/>
              </a:rPr>
              <a:t>RIP</a:t>
            </a:r>
            <a:r>
              <a:rPr lang="en-US" sz="2000" dirty="0" smtClean="0">
                <a:solidFill>
                  <a:schemeClr val="bg1"/>
                </a:solidFill>
                <a:latin typeface="Arial" charset="0"/>
                <a:ea typeface="Arial" charset="0"/>
                <a:cs typeface="Arial" charset="0"/>
              </a:rPr>
              <a:t>:</a:t>
            </a:r>
          </a:p>
          <a:p>
            <a:pPr algn="l"/>
            <a:r>
              <a:rPr lang="en-US" sz="2000" dirty="0" smtClean="0">
                <a:solidFill>
                  <a:schemeClr val="bg1"/>
                </a:solidFill>
                <a:latin typeface="Arial" charset="0"/>
                <a:ea typeface="Arial" charset="0"/>
                <a:cs typeface="Arial" charset="0"/>
              </a:rPr>
              <a:t>Good </a:t>
            </a:r>
            <a:r>
              <a:rPr lang="en-US" sz="2000" dirty="0">
                <a:solidFill>
                  <a:schemeClr val="bg1"/>
                </a:solidFill>
                <a:latin typeface="Arial" charset="0"/>
                <a:ea typeface="Arial" charset="0"/>
                <a:cs typeface="Arial" charset="0"/>
              </a:rPr>
              <a:t>for up to 16 hops, you get network unreachable after that. An internet with less than 15 hops? </a:t>
            </a:r>
            <a:r>
              <a:rPr lang="en-US" sz="2000" dirty="0" err="1">
                <a:solidFill>
                  <a:schemeClr val="bg1"/>
                </a:solidFill>
                <a:latin typeface="Arial" charset="0"/>
                <a:ea typeface="Arial" charset="0"/>
                <a:cs typeface="Arial" charset="0"/>
              </a:rPr>
              <a:t>Hah!Broadcasts</a:t>
            </a:r>
            <a:r>
              <a:rPr lang="en-US" sz="2000" dirty="0">
                <a:solidFill>
                  <a:schemeClr val="bg1"/>
                </a:solidFill>
                <a:latin typeface="Arial" charset="0"/>
                <a:ea typeface="Arial" charset="0"/>
                <a:cs typeface="Arial" charset="0"/>
              </a:rPr>
              <a:t> its route table every 30 seconds, this is a bit bandwidth </a:t>
            </a:r>
            <a:r>
              <a:rPr lang="en-US" sz="2000" dirty="0" err="1">
                <a:solidFill>
                  <a:schemeClr val="bg1"/>
                </a:solidFill>
                <a:latin typeface="Arial" charset="0"/>
                <a:ea typeface="Arial" charset="0"/>
                <a:cs typeface="Arial" charset="0"/>
              </a:rPr>
              <a:t>intensiveRIP</a:t>
            </a:r>
            <a:r>
              <a:rPr lang="en-US" sz="2000" dirty="0">
                <a:solidFill>
                  <a:schemeClr val="bg1"/>
                </a:solidFill>
                <a:latin typeface="Arial" charset="0"/>
                <a:ea typeface="Arial" charset="0"/>
                <a:cs typeface="Arial" charset="0"/>
              </a:rPr>
              <a:t> only cares about node to node path cost, not entire path </a:t>
            </a:r>
            <a:r>
              <a:rPr lang="en-US" sz="2000" dirty="0" smtClean="0">
                <a:solidFill>
                  <a:schemeClr val="bg1"/>
                </a:solidFill>
                <a:latin typeface="Arial" charset="0"/>
                <a:ea typeface="Arial" charset="0"/>
                <a:cs typeface="Arial" charset="0"/>
              </a:rPr>
              <a:t>cost</a:t>
            </a:r>
          </a:p>
          <a:p>
            <a:pPr algn="l"/>
            <a:endParaRPr lang="en-US" sz="2000" dirty="0">
              <a:solidFill>
                <a:schemeClr val="bg1"/>
              </a:solidFill>
              <a:latin typeface="Arial" charset="0"/>
              <a:ea typeface="Arial" charset="0"/>
              <a:cs typeface="Arial" charset="0"/>
            </a:endParaRPr>
          </a:p>
          <a:p>
            <a:pPr algn="l"/>
            <a:r>
              <a:rPr lang="en-US" sz="2000" b="1" dirty="0" smtClean="0">
                <a:solidFill>
                  <a:schemeClr val="bg1"/>
                </a:solidFill>
                <a:latin typeface="Arial" charset="0"/>
                <a:ea typeface="Arial" charset="0"/>
                <a:cs typeface="Arial" charset="0"/>
              </a:rPr>
              <a:t>OSPF</a:t>
            </a:r>
            <a:r>
              <a:rPr lang="en-US" sz="2000" dirty="0" smtClean="0">
                <a:solidFill>
                  <a:schemeClr val="bg1"/>
                </a:solidFill>
                <a:latin typeface="Arial" charset="0"/>
                <a:ea typeface="Arial" charset="0"/>
                <a:cs typeface="Arial" charset="0"/>
              </a:rPr>
              <a:t>:</a:t>
            </a:r>
          </a:p>
          <a:p>
            <a:pPr algn="l"/>
            <a:r>
              <a:rPr lang="en-US" sz="2000" dirty="0" smtClean="0">
                <a:solidFill>
                  <a:schemeClr val="bg1"/>
                </a:solidFill>
                <a:latin typeface="Arial" charset="0"/>
                <a:ea typeface="Arial" charset="0"/>
                <a:cs typeface="Arial" charset="0"/>
              </a:rPr>
              <a:t>Considers </a:t>
            </a:r>
            <a:r>
              <a:rPr lang="en-US" sz="2000" dirty="0">
                <a:solidFill>
                  <a:schemeClr val="bg1"/>
                </a:solidFill>
                <a:latin typeface="Arial" charset="0"/>
                <a:ea typeface="Arial" charset="0"/>
                <a:cs typeface="Arial" charset="0"/>
              </a:rPr>
              <a:t>the shortest path to destination through *all* </a:t>
            </a:r>
            <a:r>
              <a:rPr lang="en-US" sz="2000" dirty="0" err="1">
                <a:solidFill>
                  <a:schemeClr val="bg1"/>
                </a:solidFill>
                <a:latin typeface="Arial" charset="0"/>
                <a:ea typeface="Arial" charset="0"/>
                <a:cs typeface="Arial" charset="0"/>
              </a:rPr>
              <a:t>nodesMore</a:t>
            </a:r>
            <a:r>
              <a:rPr lang="en-US" sz="2000" dirty="0">
                <a:solidFill>
                  <a:schemeClr val="bg1"/>
                </a:solidFill>
                <a:latin typeface="Arial" charset="0"/>
                <a:ea typeface="Arial" charset="0"/>
                <a:cs typeface="Arial" charset="0"/>
              </a:rPr>
              <a:t> intensive than RIP – requires more memory and CPU, plus it uses a large amount of bandwidth for the initial link state </a:t>
            </a:r>
            <a:r>
              <a:rPr lang="en-US" sz="2000" dirty="0" err="1">
                <a:solidFill>
                  <a:schemeClr val="bg1"/>
                </a:solidFill>
                <a:latin typeface="Arial" charset="0"/>
                <a:ea typeface="Arial" charset="0"/>
                <a:cs typeface="Arial" charset="0"/>
              </a:rPr>
              <a:t>transmission.No</a:t>
            </a:r>
            <a:r>
              <a:rPr lang="en-US" sz="2000" dirty="0">
                <a:solidFill>
                  <a:schemeClr val="bg1"/>
                </a:solidFill>
                <a:latin typeface="Arial" charset="0"/>
                <a:ea typeface="Arial" charset="0"/>
                <a:cs typeface="Arial" charset="0"/>
              </a:rPr>
              <a:t> limit on the number of hops.</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1554181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a:solidFill>
                  <a:srgbClr val="FFC000"/>
                </a:solidFill>
                <a:latin typeface="Arial" charset="0"/>
                <a:ea typeface="Arial" charset="0"/>
                <a:cs typeface="Arial" charset="0"/>
              </a:rPr>
              <a:t>BGP and EIGRP</a:t>
            </a:r>
            <a:endParaRPr lang="en-US" dirty="0">
              <a:solidFill>
                <a:srgbClr val="FFC000"/>
              </a:solidFill>
              <a:latin typeface="Arial" charset="0"/>
              <a:ea typeface="Arial" charset="0"/>
              <a:cs typeface="Arial" charset="0"/>
            </a:endParaRPr>
          </a:p>
        </p:txBody>
      </p:sp>
      <p:sp>
        <p:nvSpPr>
          <p:cNvPr id="5" name="Subtitle 2"/>
          <p:cNvSpPr txBox="1">
            <a:spLocks/>
          </p:cNvSpPr>
          <p:nvPr/>
        </p:nvSpPr>
        <p:spPr>
          <a:xfrm>
            <a:off x="1073150" y="1231900"/>
            <a:ext cx="10045700" cy="46609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lang="en-US" sz="2000" dirty="0" smtClean="0">
              <a:solidFill>
                <a:schemeClr val="bg1"/>
              </a:solidFill>
              <a:latin typeface="Arial" charset="0"/>
              <a:ea typeface="Arial" charset="0"/>
              <a:cs typeface="Arial" charset="0"/>
            </a:endParaRPr>
          </a:p>
        </p:txBody>
      </p:sp>
      <p:sp>
        <p:nvSpPr>
          <p:cNvPr id="4" name="Subtitle 2"/>
          <p:cNvSpPr txBox="1">
            <a:spLocks/>
          </p:cNvSpPr>
          <p:nvPr/>
        </p:nvSpPr>
        <p:spPr>
          <a:xfrm>
            <a:off x="304800" y="939801"/>
            <a:ext cx="6483350" cy="20510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b="1" dirty="0" smtClean="0">
                <a:solidFill>
                  <a:schemeClr val="bg1"/>
                </a:solidFill>
                <a:latin typeface="Arial" charset="0"/>
                <a:ea typeface="Arial" charset="0"/>
                <a:cs typeface="Arial" charset="0"/>
              </a:rPr>
              <a:t>BGP</a:t>
            </a:r>
            <a:r>
              <a:rPr lang="en-US" sz="2000" dirty="0" smtClean="0">
                <a:solidFill>
                  <a:schemeClr val="bg1"/>
                </a:solidFill>
                <a:latin typeface="Arial" charset="0"/>
                <a:ea typeface="Arial" charset="0"/>
                <a:cs typeface="Arial" charset="0"/>
              </a:rPr>
              <a:t>:</a:t>
            </a:r>
          </a:p>
          <a:p>
            <a:pPr algn="l"/>
            <a:r>
              <a:rPr lang="en-US" sz="2000" dirty="0" smtClean="0">
                <a:solidFill>
                  <a:schemeClr val="bg1"/>
                </a:solidFill>
                <a:latin typeface="Arial" charset="0"/>
                <a:ea typeface="Arial" charset="0"/>
                <a:cs typeface="Arial" charset="0"/>
              </a:rPr>
              <a:t>Ye </a:t>
            </a:r>
            <a:r>
              <a:rPr lang="en-US" sz="2000" dirty="0" err="1" smtClean="0">
                <a:solidFill>
                  <a:schemeClr val="bg1"/>
                </a:solidFill>
                <a:latin typeface="Arial" charset="0"/>
                <a:ea typeface="Arial" charset="0"/>
                <a:cs typeface="Arial" charset="0"/>
              </a:rPr>
              <a:t>olde</a:t>
            </a:r>
            <a:r>
              <a:rPr lang="en-US" sz="2000" dirty="0" smtClean="0">
                <a:solidFill>
                  <a:schemeClr val="bg1"/>
                </a:solidFill>
                <a:latin typeface="Arial" charset="0"/>
                <a:ea typeface="Arial" charset="0"/>
                <a:cs typeface="Arial" charset="0"/>
              </a:rPr>
              <a:t> standby. Common use (v4) started in 1994.</a:t>
            </a:r>
          </a:p>
          <a:p>
            <a:pPr algn="l"/>
            <a:r>
              <a:rPr lang="en-US" sz="2000" dirty="0" smtClean="0">
                <a:solidFill>
                  <a:schemeClr val="bg1"/>
                </a:solidFill>
                <a:latin typeface="Arial" charset="0"/>
                <a:ea typeface="Arial" charset="0"/>
                <a:cs typeface="Arial" charset="0"/>
              </a:rPr>
              <a:t>No auto-discovery, peers configured manually(!!).</a:t>
            </a:r>
          </a:p>
          <a:p>
            <a:pPr algn="l"/>
            <a:r>
              <a:rPr lang="en-US" sz="2000" dirty="0" smtClean="0">
                <a:solidFill>
                  <a:schemeClr val="bg1"/>
                </a:solidFill>
                <a:latin typeface="Arial" charset="0"/>
                <a:ea typeface="Arial" charset="0"/>
                <a:cs typeface="Arial" charset="0"/>
              </a:rPr>
              <a:t>Bad peer configurations can propagate (see 2008 </a:t>
            </a:r>
            <a:r>
              <a:rPr lang="en-US" sz="2000" dirty="0" err="1" smtClean="0">
                <a:solidFill>
                  <a:schemeClr val="bg1"/>
                </a:solidFill>
                <a:latin typeface="Arial" charset="0"/>
                <a:ea typeface="Arial" charset="0"/>
                <a:cs typeface="Arial" charset="0"/>
              </a:rPr>
              <a:t>Youtube</a:t>
            </a:r>
            <a:r>
              <a:rPr lang="en-US" sz="2000" dirty="0" smtClean="0">
                <a:solidFill>
                  <a:schemeClr val="bg1"/>
                </a:solidFill>
                <a:latin typeface="Arial" charset="0"/>
                <a:ea typeface="Arial" charset="0"/>
                <a:cs typeface="Arial" charset="0"/>
              </a:rPr>
              <a:t> outage due to Pakistan trying to block it in their country).</a:t>
            </a:r>
            <a:endParaRPr lang="en-US" sz="2000" dirty="0" smtClean="0">
              <a:solidFill>
                <a:schemeClr val="bg1"/>
              </a:solidFill>
              <a:latin typeface="Arial" charset="0"/>
              <a:ea typeface="Arial" charset="0"/>
              <a:cs typeface="Arial" charset="0"/>
            </a:endParaRPr>
          </a:p>
        </p:txBody>
      </p:sp>
      <p:pic>
        <p:nvPicPr>
          <p:cNvPr id="6" name="Picture 5" descr="BGP.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282948"/>
            <a:ext cx="5715000" cy="3073400"/>
          </a:xfrm>
          <a:prstGeom prst="rect">
            <a:avLst/>
          </a:prstGeom>
        </p:spPr>
      </p:pic>
      <p:sp>
        <p:nvSpPr>
          <p:cNvPr id="7" name="Subtitle 2"/>
          <p:cNvSpPr txBox="1">
            <a:spLocks/>
          </p:cNvSpPr>
          <p:nvPr/>
        </p:nvSpPr>
        <p:spPr>
          <a:xfrm>
            <a:off x="7264400" y="939801"/>
            <a:ext cx="4330700" cy="57784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b="1" dirty="0" smtClean="0">
                <a:solidFill>
                  <a:schemeClr val="bg1"/>
                </a:solidFill>
                <a:latin typeface="Arial" charset="0"/>
                <a:ea typeface="Arial" charset="0"/>
                <a:cs typeface="Arial" charset="0"/>
              </a:rPr>
              <a:t>EIGRP</a:t>
            </a:r>
            <a:r>
              <a:rPr lang="en-US" sz="2000" dirty="0" smtClean="0">
                <a:solidFill>
                  <a:schemeClr val="bg1"/>
                </a:solidFill>
                <a:latin typeface="Arial" charset="0"/>
                <a:ea typeface="Arial" charset="0"/>
                <a:cs typeface="Arial" charset="0"/>
              </a:rPr>
              <a:t>:</a:t>
            </a:r>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Shares routes with other routers, but only sends incremental updates to reduce router workload.</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Stores a neighbor table (what other routers am I physically connected to?) and a topology table (what routes exist to what servers?)</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Uses distance vector routing when calculating what route to send traffic down.</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Initially a proprietary Cisco protocol, open sourced in 2013 and 2016</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5938357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a:solidFill>
                  <a:srgbClr val="FFC000"/>
                </a:solidFill>
                <a:latin typeface="Arial" charset="0"/>
                <a:ea typeface="Arial" charset="0"/>
                <a:cs typeface="Arial" charset="0"/>
              </a:rPr>
              <a:t>Distance Vector Routing</a:t>
            </a:r>
            <a:endParaRPr lang="en-US" dirty="0">
              <a:solidFill>
                <a:srgbClr val="FFC000"/>
              </a:solidFill>
              <a:latin typeface="Arial" charset="0"/>
              <a:ea typeface="Arial" charset="0"/>
              <a:cs typeface="Arial" charset="0"/>
            </a:endParaRPr>
          </a:p>
        </p:txBody>
      </p:sp>
      <p:sp>
        <p:nvSpPr>
          <p:cNvPr id="5" name="Subtitle 2"/>
          <p:cNvSpPr txBox="1">
            <a:spLocks/>
          </p:cNvSpPr>
          <p:nvPr/>
        </p:nvSpPr>
        <p:spPr>
          <a:xfrm>
            <a:off x="1073150" y="1085850"/>
            <a:ext cx="10045700" cy="16446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How do you know where to send your traffic if there’s more than one route to your destination</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Let’s </a:t>
            </a:r>
            <a:r>
              <a:rPr lang="en-US" sz="2000" dirty="0">
                <a:solidFill>
                  <a:schemeClr val="bg1"/>
                </a:solidFill>
                <a:latin typeface="Arial" charset="0"/>
                <a:ea typeface="Arial" charset="0"/>
                <a:cs typeface="Arial" charset="0"/>
              </a:rPr>
              <a:t>make a table that shows the shortest paths between any given set of of </a:t>
            </a:r>
            <a:r>
              <a:rPr lang="en-US" sz="2000" dirty="0" smtClean="0">
                <a:solidFill>
                  <a:schemeClr val="bg1"/>
                </a:solidFill>
                <a:latin typeface="Arial" charset="0"/>
                <a:ea typeface="Arial" charset="0"/>
                <a:cs typeface="Arial" charset="0"/>
              </a:rPr>
              <a:t>servers:</a:t>
            </a:r>
            <a:endParaRPr lang="en-US" sz="2000" dirty="0" smtClean="0">
              <a:solidFill>
                <a:schemeClr val="bg1"/>
              </a:solidFill>
              <a:latin typeface="Arial" charset="0"/>
              <a:ea typeface="Arial" charset="0"/>
              <a:cs typeface="Arial" charset="0"/>
            </a:endParaRPr>
          </a:p>
        </p:txBody>
      </p:sp>
      <p:pic>
        <p:nvPicPr>
          <p:cNvPr id="4" name="Picture 3" descr="route-tab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0" y="2876550"/>
            <a:ext cx="7239000" cy="3822700"/>
          </a:xfrm>
          <a:prstGeom prst="rect">
            <a:avLst/>
          </a:prstGeom>
        </p:spPr>
      </p:pic>
    </p:spTree>
    <p:extLst>
      <p:ext uri="{BB962C8B-B14F-4D97-AF65-F5344CB8AC3E}">
        <p14:creationId xmlns:p14="http://schemas.microsoft.com/office/powerpoint/2010/main" val="13820012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smtClean="0">
                <a:solidFill>
                  <a:srgbClr val="FFC000"/>
                </a:solidFill>
                <a:latin typeface="Arial" charset="0"/>
                <a:ea typeface="Arial" charset="0"/>
                <a:cs typeface="Arial" charset="0"/>
              </a:rPr>
              <a:t>How do VPNs work?</a:t>
            </a:r>
            <a:endParaRPr lang="en-US" dirty="0">
              <a:solidFill>
                <a:srgbClr val="FFC000"/>
              </a:solidFill>
              <a:latin typeface="Arial" charset="0"/>
              <a:ea typeface="Arial" charset="0"/>
              <a:cs typeface="Arial" charset="0"/>
            </a:endParaRPr>
          </a:p>
        </p:txBody>
      </p:sp>
      <p:sp>
        <p:nvSpPr>
          <p:cNvPr id="5" name="Subtitle 2"/>
          <p:cNvSpPr txBox="1">
            <a:spLocks/>
          </p:cNvSpPr>
          <p:nvPr/>
        </p:nvSpPr>
        <p:spPr>
          <a:xfrm>
            <a:off x="1073150" y="1231900"/>
            <a:ext cx="10045700" cy="46609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Let’s say you are sending your spreadsheet of sensitive financial info, along with a list of all of your competitors and how much you plan to undersell them by. This information is critical, and if your competitors got ahold of it, they could easily end your business</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To </a:t>
            </a:r>
            <a:r>
              <a:rPr lang="en-US" sz="2000" dirty="0">
                <a:solidFill>
                  <a:schemeClr val="bg1"/>
                </a:solidFill>
                <a:latin typeface="Arial" charset="0"/>
                <a:ea typeface="Arial" charset="0"/>
                <a:cs typeface="Arial" charset="0"/>
              </a:rPr>
              <a:t>send it from your branch office to your main office in NYC, you need to send it over the internet. There’s no way you can afford to buy a direct line from Seattle to NYC</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So </a:t>
            </a:r>
            <a:r>
              <a:rPr lang="en-US" sz="2000" dirty="0">
                <a:solidFill>
                  <a:schemeClr val="bg1"/>
                </a:solidFill>
                <a:latin typeface="Arial" charset="0"/>
                <a:ea typeface="Arial" charset="0"/>
                <a:cs typeface="Arial" charset="0"/>
              </a:rPr>
              <a:t>every single server that passes this traffic on from Seattle to NYC – there could easily be a hundred – has a copy of your critical financial data. </a:t>
            </a:r>
            <a:endParaRPr lang="en-US" sz="2000" dirty="0" smtClean="0">
              <a:solidFill>
                <a:schemeClr val="bg1"/>
              </a:solidFill>
              <a:latin typeface="Arial" charset="0"/>
              <a:ea typeface="Arial" charset="0"/>
              <a:cs typeface="Arial" charset="0"/>
            </a:endParaRP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This </a:t>
            </a:r>
            <a:r>
              <a:rPr lang="en-US" sz="2000" dirty="0">
                <a:solidFill>
                  <a:schemeClr val="bg1"/>
                </a:solidFill>
                <a:latin typeface="Arial" charset="0"/>
                <a:ea typeface="Arial" charset="0"/>
                <a:cs typeface="Arial" charset="0"/>
              </a:rPr>
              <a:t>is not good.</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3179033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smtClean="0">
                <a:solidFill>
                  <a:srgbClr val="FFC000"/>
                </a:solidFill>
                <a:latin typeface="Arial" charset="0"/>
                <a:ea typeface="Arial" charset="0"/>
                <a:cs typeface="Arial" charset="0"/>
              </a:rPr>
              <a:t>How do VPNs work?</a:t>
            </a:r>
            <a:endParaRPr lang="en-US" dirty="0">
              <a:solidFill>
                <a:srgbClr val="FFC000"/>
              </a:solidFill>
              <a:latin typeface="Arial" charset="0"/>
              <a:ea typeface="Arial" charset="0"/>
              <a:cs typeface="Arial" charset="0"/>
            </a:endParaRPr>
          </a:p>
        </p:txBody>
      </p:sp>
      <p:sp>
        <p:nvSpPr>
          <p:cNvPr id="5" name="Subtitle 2"/>
          <p:cNvSpPr txBox="1">
            <a:spLocks/>
          </p:cNvSpPr>
          <p:nvPr/>
        </p:nvSpPr>
        <p:spPr>
          <a:xfrm>
            <a:off x="806450" y="1905000"/>
            <a:ext cx="10579100" cy="30607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So let’s encrypt that data! </a:t>
            </a:r>
            <a:endParaRPr lang="en-US" sz="2000" dirty="0" smtClean="0">
              <a:solidFill>
                <a:schemeClr val="bg1"/>
              </a:solidFill>
              <a:latin typeface="Arial" charset="0"/>
              <a:ea typeface="Arial" charset="0"/>
              <a:cs typeface="Arial" charset="0"/>
            </a:endParaRP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Doing </a:t>
            </a:r>
            <a:r>
              <a:rPr lang="en-US" sz="2000" dirty="0">
                <a:solidFill>
                  <a:schemeClr val="bg1"/>
                </a:solidFill>
                <a:latin typeface="Arial" charset="0"/>
                <a:ea typeface="Arial" charset="0"/>
                <a:cs typeface="Arial" charset="0"/>
              </a:rPr>
              <a:t>it by file really isn’t great, and there’s the potential that you could miss something and have your encrypted file decrypted if your competitors have it for long enough</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What </a:t>
            </a:r>
            <a:r>
              <a:rPr lang="en-US" sz="2000" dirty="0">
                <a:solidFill>
                  <a:schemeClr val="bg1"/>
                </a:solidFill>
                <a:latin typeface="Arial" charset="0"/>
                <a:ea typeface="Arial" charset="0"/>
                <a:cs typeface="Arial" charset="0"/>
              </a:rPr>
              <a:t>about encrypting every single packet you send out? How would you even do that?</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8058198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smtClean="0">
                <a:solidFill>
                  <a:srgbClr val="FFC000"/>
                </a:solidFill>
                <a:latin typeface="Arial" charset="0"/>
                <a:ea typeface="Arial" charset="0"/>
                <a:cs typeface="Arial" charset="0"/>
              </a:rPr>
              <a:t>How do VPNs work?</a:t>
            </a:r>
            <a:endParaRPr lang="en-US" dirty="0">
              <a:solidFill>
                <a:srgbClr val="FFC000"/>
              </a:solidFill>
              <a:latin typeface="Arial" charset="0"/>
              <a:ea typeface="Arial" charset="0"/>
              <a:cs typeface="Arial" charset="0"/>
            </a:endParaRPr>
          </a:p>
        </p:txBody>
      </p:sp>
      <p:sp>
        <p:nvSpPr>
          <p:cNvPr id="5" name="Subtitle 2"/>
          <p:cNvSpPr txBox="1">
            <a:spLocks/>
          </p:cNvSpPr>
          <p:nvPr/>
        </p:nvSpPr>
        <p:spPr>
          <a:xfrm>
            <a:off x="482600" y="1384300"/>
            <a:ext cx="11226800" cy="51181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You have VPN software that allows you to support sending out encrypted traffic. </a:t>
            </a:r>
            <a:endParaRPr lang="en-US" sz="2000" dirty="0" smtClean="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You </a:t>
            </a:r>
            <a:r>
              <a:rPr lang="en-US" sz="2000" dirty="0">
                <a:solidFill>
                  <a:schemeClr val="bg1"/>
                </a:solidFill>
                <a:latin typeface="Arial" charset="0"/>
                <a:ea typeface="Arial" charset="0"/>
                <a:cs typeface="Arial" charset="0"/>
              </a:rPr>
              <a:t>know what the IP address is for the VPN server at your main NYC office</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So </a:t>
            </a:r>
            <a:r>
              <a:rPr lang="en-US" sz="2000" dirty="0">
                <a:solidFill>
                  <a:schemeClr val="bg1"/>
                </a:solidFill>
                <a:latin typeface="Arial" charset="0"/>
                <a:ea typeface="Arial" charset="0"/>
                <a:cs typeface="Arial" charset="0"/>
              </a:rPr>
              <a:t>you pull out your handy RSA fob that generates a unique one time number based on a clock. That clock is synchronized to the one on your VPN server, and they’re both using the same algorithm to generate the number</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You </a:t>
            </a:r>
            <a:r>
              <a:rPr lang="en-US" sz="2000" dirty="0">
                <a:solidFill>
                  <a:schemeClr val="bg1"/>
                </a:solidFill>
                <a:latin typeface="Arial" charset="0"/>
                <a:ea typeface="Arial" charset="0"/>
                <a:cs typeface="Arial" charset="0"/>
              </a:rPr>
              <a:t>add your password to this number (</a:t>
            </a:r>
            <a:r>
              <a:rPr lang="en-US" sz="2000" i="1" dirty="0">
                <a:solidFill>
                  <a:schemeClr val="bg1"/>
                </a:solidFill>
                <a:latin typeface="Arial" charset="0"/>
                <a:ea typeface="Arial" charset="0"/>
                <a:cs typeface="Arial" charset="0"/>
              </a:rPr>
              <a:t>after all, if you dropped your RSA fob in the parking lot and a competitor stole it, you wouldn’t want them to be able to log into your </a:t>
            </a:r>
            <a:r>
              <a:rPr lang="en-US" sz="2000" i="1" dirty="0" smtClean="0">
                <a:solidFill>
                  <a:schemeClr val="bg1"/>
                </a:solidFill>
                <a:latin typeface="Arial" charset="0"/>
                <a:ea typeface="Arial" charset="0"/>
                <a:cs typeface="Arial" charset="0"/>
              </a:rPr>
              <a:t>VPN!</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Your </a:t>
            </a:r>
            <a:r>
              <a:rPr lang="en-US" sz="2000" dirty="0">
                <a:solidFill>
                  <a:schemeClr val="bg1"/>
                </a:solidFill>
                <a:latin typeface="Arial" charset="0"/>
                <a:ea typeface="Arial" charset="0"/>
                <a:cs typeface="Arial" charset="0"/>
              </a:rPr>
              <a:t>VPN server gets your request, with your one time number and password and authenticates it</a:t>
            </a:r>
            <a:r>
              <a:rPr lang="en-US" sz="2000" dirty="0" smtClean="0">
                <a:solidFill>
                  <a:schemeClr val="bg1"/>
                </a:solidFill>
                <a:latin typeface="Arial" charset="0"/>
                <a:ea typeface="Arial" charset="0"/>
                <a:cs typeface="Arial" charset="0"/>
              </a:rPr>
              <a:t>.</a:t>
            </a:r>
          </a:p>
          <a:p>
            <a:pPr algn="l"/>
            <a:endParaRPr lang="en-US" sz="2000" dirty="0" smtClean="0">
              <a:solidFill>
                <a:schemeClr val="bg1"/>
              </a:solidFill>
              <a:latin typeface="Arial" charset="0"/>
              <a:ea typeface="Arial" charset="0"/>
              <a:cs typeface="Arial" charset="0"/>
            </a:endParaRPr>
          </a:p>
          <a:p>
            <a:r>
              <a:rPr lang="en-US" sz="2000" dirty="0" smtClean="0">
                <a:solidFill>
                  <a:schemeClr val="bg1"/>
                </a:solidFill>
                <a:latin typeface="Arial" charset="0"/>
                <a:ea typeface="Arial" charset="0"/>
                <a:cs typeface="Arial" charset="0"/>
              </a:rPr>
              <a:t> </a:t>
            </a:r>
            <a:r>
              <a:rPr lang="en-US" sz="2000" dirty="0">
                <a:solidFill>
                  <a:schemeClr val="bg1"/>
                </a:solidFill>
                <a:latin typeface="Arial" charset="0"/>
                <a:ea typeface="Arial" charset="0"/>
                <a:cs typeface="Arial" charset="0"/>
              </a:rPr>
              <a:t>“</a:t>
            </a:r>
            <a:r>
              <a:rPr lang="en-US" sz="2000" b="1" dirty="0">
                <a:solidFill>
                  <a:schemeClr val="bg1"/>
                </a:solidFill>
                <a:latin typeface="Arial" charset="0"/>
                <a:ea typeface="Arial" charset="0"/>
                <a:cs typeface="Arial" charset="0"/>
              </a:rPr>
              <a:t>Hello Dave.</a:t>
            </a:r>
            <a:r>
              <a:rPr lang="en-US" sz="2000" dirty="0">
                <a:solidFill>
                  <a:schemeClr val="bg1"/>
                </a:solidFill>
                <a:latin typeface="Arial" charset="0"/>
                <a:ea typeface="Arial" charset="0"/>
                <a:cs typeface="Arial" charset="0"/>
              </a:rPr>
              <a:t>”</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4482950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smtClean="0">
                <a:solidFill>
                  <a:srgbClr val="FFC000"/>
                </a:solidFill>
                <a:latin typeface="Arial" charset="0"/>
                <a:ea typeface="Arial" charset="0"/>
                <a:cs typeface="Arial" charset="0"/>
              </a:rPr>
              <a:t>How do VPNs work?</a:t>
            </a:r>
            <a:endParaRPr lang="en-US" dirty="0">
              <a:solidFill>
                <a:srgbClr val="FFC000"/>
              </a:solidFill>
              <a:latin typeface="Arial" charset="0"/>
              <a:ea typeface="Arial" charset="0"/>
              <a:cs typeface="Arial" charset="0"/>
            </a:endParaRPr>
          </a:p>
        </p:txBody>
      </p:sp>
      <p:sp>
        <p:nvSpPr>
          <p:cNvPr id="5" name="Subtitle 2"/>
          <p:cNvSpPr txBox="1">
            <a:spLocks/>
          </p:cNvSpPr>
          <p:nvPr/>
        </p:nvSpPr>
        <p:spPr>
          <a:xfrm>
            <a:off x="876300" y="1143000"/>
            <a:ext cx="10439400" cy="55245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The VPN server sends a request – </a:t>
            </a:r>
            <a:endParaRPr lang="en-US" sz="2000" dirty="0" smtClean="0">
              <a:solidFill>
                <a:schemeClr val="bg1"/>
              </a:solidFill>
              <a:latin typeface="Arial" charset="0"/>
              <a:ea typeface="Arial" charset="0"/>
              <a:cs typeface="Arial" charset="0"/>
            </a:endParaRP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a:t>
            </a:r>
            <a:r>
              <a:rPr lang="en-US" sz="2000" b="1" dirty="0">
                <a:solidFill>
                  <a:schemeClr val="bg1"/>
                </a:solidFill>
                <a:latin typeface="Arial" charset="0"/>
                <a:ea typeface="Arial" charset="0"/>
                <a:cs typeface="Arial" charset="0"/>
              </a:rPr>
              <a:t>Ok, do you support AES-256 to encrypt your data</a:t>
            </a:r>
            <a:r>
              <a:rPr lang="en-US" sz="2000" b="1" dirty="0" smtClean="0">
                <a:solidFill>
                  <a:schemeClr val="bg1"/>
                </a:solidFill>
                <a:latin typeface="Arial" charset="0"/>
                <a:ea typeface="Arial" charset="0"/>
                <a:cs typeface="Arial" charset="0"/>
              </a:rPr>
              <a:t>?</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a:t>
            </a:r>
            <a:r>
              <a:rPr lang="en-US" sz="2000" b="1" i="1" dirty="0">
                <a:solidFill>
                  <a:schemeClr val="bg1"/>
                </a:solidFill>
                <a:latin typeface="Arial" charset="0"/>
                <a:ea typeface="Arial" charset="0"/>
                <a:cs typeface="Arial" charset="0"/>
              </a:rPr>
              <a:t>Affirmative</a:t>
            </a:r>
            <a:r>
              <a:rPr lang="en-US" sz="2000" b="1" dirty="0" smtClean="0">
                <a:solidFill>
                  <a:schemeClr val="bg1"/>
                </a:solidFill>
                <a:latin typeface="Arial" charset="0"/>
                <a:ea typeface="Arial" charset="0"/>
                <a:cs typeface="Arial" charset="0"/>
              </a:rPr>
              <a:t>.</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a:t>
            </a:r>
            <a:r>
              <a:rPr lang="en-US" sz="2000" b="1" dirty="0">
                <a:solidFill>
                  <a:schemeClr val="bg1"/>
                </a:solidFill>
                <a:latin typeface="Arial" charset="0"/>
                <a:ea typeface="Arial" charset="0"/>
                <a:cs typeface="Arial" charset="0"/>
              </a:rPr>
              <a:t>Ok, cool, let’s use RSA 2048 to verify that we are who we say we are</a:t>
            </a:r>
            <a:r>
              <a:rPr lang="en-US" sz="2000" b="1" dirty="0" smtClean="0">
                <a:solidFill>
                  <a:schemeClr val="bg1"/>
                </a:solidFill>
                <a:latin typeface="Arial" charset="0"/>
                <a:ea typeface="Arial" charset="0"/>
                <a:cs typeface="Arial" charset="0"/>
              </a:rPr>
              <a:t>.</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a:t>
            </a:r>
            <a:r>
              <a:rPr lang="en-US" sz="2000" b="1" i="1" dirty="0">
                <a:solidFill>
                  <a:schemeClr val="bg1"/>
                </a:solidFill>
                <a:latin typeface="Arial" charset="0"/>
                <a:ea typeface="Arial" charset="0"/>
                <a:cs typeface="Arial" charset="0"/>
              </a:rPr>
              <a:t>Sounds good</a:t>
            </a:r>
            <a:r>
              <a:rPr lang="en-US" sz="2000" b="1" i="1" dirty="0" smtClean="0">
                <a:solidFill>
                  <a:schemeClr val="bg1"/>
                </a:solidFill>
                <a:latin typeface="Arial" charset="0"/>
                <a:ea typeface="Arial" charset="0"/>
                <a:cs typeface="Arial" charset="0"/>
              </a:rPr>
              <a:t>.</a:t>
            </a:r>
            <a:r>
              <a:rPr lang="en-US" sz="2000" dirty="0" smtClean="0">
                <a:solidFill>
                  <a:schemeClr val="bg1"/>
                </a:solidFill>
                <a:latin typeface="Arial" charset="0"/>
                <a:ea typeface="Arial" charset="0"/>
                <a:cs typeface="Arial" charset="0"/>
              </a:rPr>
              <a:t>”</a:t>
            </a:r>
            <a:br>
              <a:rPr lang="en-US" sz="2000" dirty="0" smtClean="0">
                <a:solidFill>
                  <a:schemeClr val="bg1"/>
                </a:solidFill>
                <a:latin typeface="Arial" charset="0"/>
                <a:ea typeface="Arial" charset="0"/>
                <a:cs typeface="Arial" charset="0"/>
              </a:rPr>
            </a:br>
            <a:endParaRPr lang="en-US" sz="2000" dirty="0">
              <a:solidFill>
                <a:schemeClr val="bg1"/>
              </a:solidFill>
              <a:latin typeface="Arial" charset="0"/>
              <a:ea typeface="Arial" charset="0"/>
              <a:cs typeface="Arial" charset="0"/>
            </a:endParaRPr>
          </a:p>
          <a:p>
            <a:pPr algn="l"/>
            <a:r>
              <a:rPr lang="en-US" sz="2000" dirty="0">
                <a:solidFill>
                  <a:schemeClr val="bg1"/>
                </a:solidFill>
                <a:latin typeface="Arial" charset="0"/>
                <a:ea typeface="Arial" charset="0"/>
                <a:cs typeface="Arial" charset="0"/>
              </a:rPr>
              <a:t>“</a:t>
            </a:r>
            <a:r>
              <a:rPr lang="en-US" sz="2000" b="1" dirty="0">
                <a:solidFill>
                  <a:schemeClr val="bg1"/>
                </a:solidFill>
                <a:latin typeface="Arial" charset="0"/>
                <a:ea typeface="Arial" charset="0"/>
                <a:cs typeface="Arial" charset="0"/>
              </a:rPr>
              <a:t>Ok, you send packets encrypted that way, and I’ll decrypt them. VPN tunnel is up</a:t>
            </a:r>
            <a:r>
              <a:rPr lang="en-US" sz="2000" b="1" dirty="0" smtClean="0">
                <a:solidFill>
                  <a:schemeClr val="bg1"/>
                </a:solidFill>
                <a:latin typeface="Arial" charset="0"/>
                <a:ea typeface="Arial" charset="0"/>
                <a:cs typeface="Arial" charset="0"/>
              </a:rPr>
              <a:t>.</a:t>
            </a:r>
            <a:r>
              <a:rPr lang="en-US" sz="2000" dirty="0" smtClean="0">
                <a:solidFill>
                  <a:schemeClr val="bg1"/>
                </a:solidFill>
                <a:latin typeface="Arial" charset="0"/>
                <a:ea typeface="Arial" charset="0"/>
                <a:cs typeface="Arial" charset="0"/>
              </a:rPr>
              <a:t>”</a:t>
            </a:r>
          </a:p>
          <a:p>
            <a:pPr algn="l"/>
            <a:endParaRPr lang="en-US" sz="2000" dirty="0" smtClean="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a:t>
            </a:r>
            <a:r>
              <a:rPr lang="en-US" sz="2000" b="1" i="1" dirty="0">
                <a:solidFill>
                  <a:schemeClr val="bg1"/>
                </a:solidFill>
                <a:latin typeface="Arial" charset="0"/>
                <a:ea typeface="Arial" charset="0"/>
                <a:cs typeface="Arial" charset="0"/>
              </a:rPr>
              <a:t>Confirmed on my end, tunnel is up.</a:t>
            </a:r>
            <a:r>
              <a:rPr lang="en-US" sz="2000" dirty="0">
                <a:solidFill>
                  <a:schemeClr val="bg1"/>
                </a:solidFill>
                <a:latin typeface="Arial" charset="0"/>
                <a:ea typeface="Arial" charset="0"/>
                <a:cs typeface="Arial" charset="0"/>
              </a:rPr>
              <a:t>”</a:t>
            </a:r>
          </a:p>
          <a:p>
            <a:pPr algn="l"/>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778580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Autofit/>
          </a:bodyPr>
          <a:lstStyle/>
          <a:p>
            <a:r>
              <a:rPr lang="en-US" sz="3600" dirty="0">
                <a:solidFill>
                  <a:srgbClr val="FFC000"/>
                </a:solidFill>
                <a:latin typeface="Arial" charset="0"/>
                <a:ea typeface="Arial" charset="0"/>
                <a:cs typeface="Arial" charset="0"/>
              </a:rPr>
              <a:t>The British Postal Service as a Metaphor for Networking</a:t>
            </a:r>
            <a:endParaRPr lang="en-US" sz="3600" dirty="0">
              <a:solidFill>
                <a:srgbClr val="FFC000"/>
              </a:solidFill>
              <a:latin typeface="Arial" charset="0"/>
              <a:ea typeface="Arial" charset="0"/>
              <a:cs typeface="Arial" charset="0"/>
            </a:endParaRPr>
          </a:p>
        </p:txBody>
      </p:sp>
      <p:sp>
        <p:nvSpPr>
          <p:cNvPr id="5" name="Subtitle 2"/>
          <p:cNvSpPr txBox="1">
            <a:spLocks/>
          </p:cNvSpPr>
          <p:nvPr/>
        </p:nvSpPr>
        <p:spPr>
          <a:xfrm>
            <a:off x="1657350" y="2222500"/>
            <a:ext cx="8877300" cy="22733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My apartment – 221B aka 192.168.0.8 (PC</a:t>
            </a:r>
            <a:r>
              <a:rPr lang="en-US" sz="2000" dirty="0" smtClean="0">
                <a:solidFill>
                  <a:schemeClr val="bg1"/>
                </a:solidFill>
                <a:latin typeface="Arial" charset="0"/>
                <a:ea typeface="Arial" charset="0"/>
                <a:cs typeface="Arial" charset="0"/>
              </a:rPr>
              <a:t>)</a:t>
            </a:r>
          </a:p>
          <a:p>
            <a:pPr algn="l"/>
            <a:endParaRPr lang="en-US" sz="2000" dirty="0" smtClean="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My </a:t>
            </a:r>
            <a:r>
              <a:rPr lang="en-US" sz="2000" dirty="0">
                <a:solidFill>
                  <a:schemeClr val="bg1"/>
                </a:solidFill>
                <a:latin typeface="Arial" charset="0"/>
                <a:ea typeface="Arial" charset="0"/>
                <a:cs typeface="Arial" charset="0"/>
              </a:rPr>
              <a:t>apartment complex – 239 North Baker Street – aka 76.183.148.24 (</a:t>
            </a:r>
            <a:r>
              <a:rPr lang="en-US" sz="2000" dirty="0" smtClean="0">
                <a:solidFill>
                  <a:schemeClr val="bg1"/>
                </a:solidFill>
                <a:latin typeface="Arial" charset="0"/>
                <a:ea typeface="Arial" charset="0"/>
                <a:cs typeface="Arial" charset="0"/>
              </a:rPr>
              <a:t>ISP)</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My </a:t>
            </a:r>
            <a:r>
              <a:rPr lang="en-US" sz="2000" dirty="0">
                <a:solidFill>
                  <a:schemeClr val="bg1"/>
                </a:solidFill>
                <a:latin typeface="Arial" charset="0"/>
                <a:ea typeface="Arial" charset="0"/>
                <a:cs typeface="Arial" charset="0"/>
              </a:rPr>
              <a:t>city – London – aka “The Internet”</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9150802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rmAutofit/>
          </a:bodyPr>
          <a:lstStyle/>
          <a:p>
            <a:r>
              <a:rPr lang="en-US" dirty="0" err="1">
                <a:solidFill>
                  <a:srgbClr val="FFC000"/>
                </a:solidFill>
                <a:latin typeface="Arial" charset="0"/>
                <a:ea typeface="Arial" charset="0"/>
                <a:cs typeface="Arial" charset="0"/>
              </a:rPr>
              <a:t>t</a:t>
            </a:r>
            <a:r>
              <a:rPr lang="en-US" dirty="0" err="1" smtClean="0">
                <a:solidFill>
                  <a:srgbClr val="FFC000"/>
                </a:solidFill>
                <a:latin typeface="Arial" charset="0"/>
                <a:ea typeface="Arial" charset="0"/>
                <a:cs typeface="Arial" charset="0"/>
              </a:rPr>
              <a:t>cpdump</a:t>
            </a:r>
            <a:r>
              <a:rPr lang="en-US" dirty="0" smtClean="0">
                <a:solidFill>
                  <a:srgbClr val="FFC000"/>
                </a:solidFill>
                <a:latin typeface="Arial" charset="0"/>
                <a:ea typeface="Arial" charset="0"/>
                <a:cs typeface="Arial" charset="0"/>
              </a:rPr>
              <a:t> For </a:t>
            </a:r>
            <a:r>
              <a:rPr lang="en-US" dirty="0">
                <a:solidFill>
                  <a:srgbClr val="FFC000"/>
                </a:solidFill>
                <a:latin typeface="Arial" charset="0"/>
                <a:ea typeface="Arial" charset="0"/>
                <a:cs typeface="Arial" charset="0"/>
              </a:rPr>
              <a:t>F</a:t>
            </a:r>
            <a:r>
              <a:rPr lang="en-US" dirty="0" smtClean="0">
                <a:solidFill>
                  <a:srgbClr val="FFC000"/>
                </a:solidFill>
                <a:latin typeface="Arial" charset="0"/>
                <a:ea typeface="Arial" charset="0"/>
                <a:cs typeface="Arial" charset="0"/>
              </a:rPr>
              <a:t>un and Profit:</a:t>
            </a:r>
            <a:endParaRPr lang="en-US" dirty="0">
              <a:solidFill>
                <a:srgbClr val="FFC000"/>
              </a:solidFill>
              <a:latin typeface="Arial" charset="0"/>
              <a:ea typeface="Arial" charset="0"/>
              <a:cs typeface="Arial" charset="0"/>
            </a:endParaRPr>
          </a:p>
        </p:txBody>
      </p:sp>
      <p:sp>
        <p:nvSpPr>
          <p:cNvPr id="5" name="Subtitle 2"/>
          <p:cNvSpPr txBox="1">
            <a:spLocks/>
          </p:cNvSpPr>
          <p:nvPr/>
        </p:nvSpPr>
        <p:spPr>
          <a:xfrm>
            <a:off x="2379096" y="2209800"/>
            <a:ext cx="7433808" cy="20447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Run the following</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b="1" dirty="0" smtClean="0">
                <a:solidFill>
                  <a:schemeClr val="bg1"/>
                </a:solidFill>
                <a:latin typeface="Consolas" charset="0"/>
                <a:ea typeface="Consolas" charset="0"/>
                <a:cs typeface="Consolas" charset="0"/>
              </a:rPr>
              <a:t>sudo </a:t>
            </a:r>
            <a:r>
              <a:rPr lang="en-US" sz="2000" b="1" dirty="0" err="1">
                <a:solidFill>
                  <a:schemeClr val="bg1"/>
                </a:solidFill>
                <a:latin typeface="Consolas" charset="0"/>
                <a:ea typeface="Consolas" charset="0"/>
                <a:cs typeface="Consolas" charset="0"/>
              </a:rPr>
              <a:t>tcpdump</a:t>
            </a:r>
            <a:r>
              <a:rPr lang="en-US" sz="2000" b="1" dirty="0">
                <a:solidFill>
                  <a:schemeClr val="bg1"/>
                </a:solidFill>
                <a:latin typeface="Consolas" charset="0"/>
                <a:ea typeface="Consolas" charset="0"/>
                <a:cs typeface="Consolas" charset="0"/>
              </a:rPr>
              <a:t> -c 2 -</a:t>
            </a:r>
            <a:r>
              <a:rPr lang="en-US" sz="2000" b="1" dirty="0" err="1">
                <a:solidFill>
                  <a:schemeClr val="bg1"/>
                </a:solidFill>
                <a:latin typeface="Consolas" charset="0"/>
                <a:ea typeface="Consolas" charset="0"/>
                <a:cs typeface="Consolas" charset="0"/>
              </a:rPr>
              <a:t>i</a:t>
            </a:r>
            <a:r>
              <a:rPr lang="en-US" sz="2000" b="1" dirty="0">
                <a:solidFill>
                  <a:schemeClr val="bg1"/>
                </a:solidFill>
                <a:latin typeface="Consolas" charset="0"/>
                <a:ea typeface="Consolas" charset="0"/>
                <a:cs typeface="Consolas" charset="0"/>
              </a:rPr>
              <a:t> </a:t>
            </a:r>
            <a:r>
              <a:rPr lang="en-US" sz="2000" b="1" dirty="0" smtClean="0">
                <a:solidFill>
                  <a:schemeClr val="bg1"/>
                </a:solidFill>
                <a:latin typeface="Consolas" charset="0"/>
                <a:ea typeface="Consolas" charset="0"/>
                <a:cs typeface="Consolas" charset="0"/>
              </a:rPr>
              <a:t>eth0</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Extra </a:t>
            </a:r>
            <a:r>
              <a:rPr lang="en-US" sz="2000" dirty="0">
                <a:solidFill>
                  <a:schemeClr val="bg1"/>
                </a:solidFill>
                <a:latin typeface="Arial" charset="0"/>
                <a:ea typeface="Arial" charset="0"/>
                <a:cs typeface="Arial" charset="0"/>
              </a:rPr>
              <a:t>credit: Capture some packets and view them in Wireshark</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9731929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8823" y="671512"/>
            <a:ext cx="7810500" cy="1081088"/>
          </a:xfrm>
        </p:spPr>
        <p:txBody>
          <a:bodyPr/>
          <a:lstStyle/>
          <a:p>
            <a:r>
              <a:rPr lang="en-US" dirty="0" smtClean="0">
                <a:solidFill>
                  <a:srgbClr val="FFC000"/>
                </a:solidFill>
                <a:latin typeface="Arial" charset="0"/>
                <a:ea typeface="Arial" charset="0"/>
                <a:cs typeface="Arial" charset="0"/>
              </a:rPr>
              <a:t>The end!</a:t>
            </a:r>
            <a:endParaRPr lang="en-US" dirty="0">
              <a:solidFill>
                <a:srgbClr val="FFC000"/>
              </a:solidFill>
              <a:latin typeface="Arial" charset="0"/>
              <a:ea typeface="Arial" charset="0"/>
              <a:cs typeface="Arial" charset="0"/>
            </a:endParaRPr>
          </a:p>
        </p:txBody>
      </p:sp>
      <p:sp>
        <p:nvSpPr>
          <p:cNvPr id="3" name="Subtitle 2"/>
          <p:cNvSpPr>
            <a:spLocks noGrp="1"/>
          </p:cNvSpPr>
          <p:nvPr>
            <p:ph type="subTitle" idx="1"/>
          </p:nvPr>
        </p:nvSpPr>
        <p:spPr>
          <a:xfrm>
            <a:off x="852486" y="3273426"/>
            <a:ext cx="10163175" cy="688974"/>
          </a:xfrm>
        </p:spPr>
        <p:txBody>
          <a:bodyPr>
            <a:normAutofit/>
          </a:bodyPr>
          <a:lstStyle/>
          <a:p>
            <a:r>
              <a:rPr lang="en-US" sz="4000" dirty="0" smtClean="0">
                <a:solidFill>
                  <a:schemeClr val="bg1"/>
                </a:solidFill>
                <a:latin typeface="Arial" charset="0"/>
                <a:ea typeface="Arial" charset="0"/>
                <a:cs typeface="Arial" charset="0"/>
              </a:rPr>
              <a:t>Questions?</a:t>
            </a:r>
            <a:endParaRPr lang="en-US" sz="400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929532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Autofit/>
          </a:bodyPr>
          <a:lstStyle/>
          <a:p>
            <a:r>
              <a:rPr lang="en-US" sz="3600" dirty="0">
                <a:solidFill>
                  <a:srgbClr val="FFC000"/>
                </a:solidFill>
                <a:latin typeface="Arial" charset="0"/>
                <a:ea typeface="Arial" charset="0"/>
                <a:cs typeface="Arial" charset="0"/>
              </a:rPr>
              <a:t>The British Postal Service as a Metaphor for Networking</a:t>
            </a:r>
            <a:endParaRPr lang="en-US" sz="3600" dirty="0">
              <a:solidFill>
                <a:srgbClr val="FFC000"/>
              </a:solidFill>
              <a:latin typeface="Arial" charset="0"/>
              <a:ea typeface="Arial" charset="0"/>
              <a:cs typeface="Arial" charset="0"/>
            </a:endParaRPr>
          </a:p>
        </p:txBody>
      </p:sp>
      <p:sp>
        <p:nvSpPr>
          <p:cNvPr id="5" name="Subtitle 2"/>
          <p:cNvSpPr txBox="1">
            <a:spLocks/>
          </p:cNvSpPr>
          <p:nvPr/>
        </p:nvSpPr>
        <p:spPr>
          <a:xfrm>
            <a:off x="1379993" y="2260600"/>
            <a:ext cx="9432013" cy="22733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How does mail get to my apartment</a:t>
            </a:r>
            <a:r>
              <a:rPr lang="en-US" sz="2000" dirty="0" smtClean="0">
                <a:solidFill>
                  <a:schemeClr val="bg1"/>
                </a:solidFill>
                <a:latin typeface="Arial" charset="0"/>
                <a:ea typeface="Arial" charset="0"/>
                <a:cs typeface="Arial" charset="0"/>
              </a:rPr>
              <a:t>?</a:t>
            </a:r>
          </a:p>
          <a:p>
            <a:pPr algn="l"/>
            <a:endParaRPr lang="en-US" sz="2000" dirty="0" smtClean="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a:t>
            </a:r>
            <a:r>
              <a:rPr lang="en-US" sz="2000" dirty="0">
                <a:solidFill>
                  <a:schemeClr val="bg1"/>
                </a:solidFill>
                <a:latin typeface="Arial" charset="0"/>
                <a:ea typeface="Arial" charset="0"/>
                <a:cs typeface="Arial" charset="0"/>
              </a:rPr>
              <a:t>Send this letter to the funny looking bloke in the red house near the book shop</a:t>
            </a:r>
            <a:r>
              <a:rPr lang="en-US" sz="2000" dirty="0" smtClean="0">
                <a:solidFill>
                  <a:schemeClr val="bg1"/>
                </a:solidFill>
                <a:latin typeface="Arial" charset="0"/>
                <a:ea typeface="Arial" charset="0"/>
                <a:cs typeface="Arial" charset="0"/>
              </a:rPr>
              <a:t>.”</a:t>
            </a:r>
          </a:p>
          <a:p>
            <a:pPr algn="l"/>
            <a:endParaRPr lang="en-US" sz="2000" dirty="0" smtClean="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Somehow</a:t>
            </a:r>
            <a:r>
              <a:rPr lang="en-US" sz="2000" dirty="0">
                <a:solidFill>
                  <a:schemeClr val="bg1"/>
                </a:solidFill>
                <a:latin typeface="Arial" charset="0"/>
                <a:ea typeface="Arial" charset="0"/>
                <a:cs typeface="Arial" charset="0"/>
              </a:rPr>
              <a:t>, mail never gets to my apartment :(</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053438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Autofit/>
          </a:bodyPr>
          <a:lstStyle/>
          <a:p>
            <a:r>
              <a:rPr lang="en-US" sz="3600" dirty="0">
                <a:solidFill>
                  <a:srgbClr val="FFC000"/>
                </a:solidFill>
                <a:latin typeface="Arial" charset="0"/>
                <a:ea typeface="Arial" charset="0"/>
                <a:cs typeface="Arial" charset="0"/>
              </a:rPr>
              <a:t>The British Postal Service as a Metaphor for Networking</a:t>
            </a:r>
            <a:endParaRPr lang="en-US" sz="3600" dirty="0">
              <a:solidFill>
                <a:srgbClr val="FFC000"/>
              </a:solidFill>
              <a:latin typeface="Arial" charset="0"/>
              <a:ea typeface="Arial" charset="0"/>
              <a:cs typeface="Arial" charset="0"/>
            </a:endParaRPr>
          </a:p>
        </p:txBody>
      </p:sp>
      <p:sp>
        <p:nvSpPr>
          <p:cNvPr id="5" name="Subtitle 2"/>
          <p:cNvSpPr txBox="1">
            <a:spLocks/>
          </p:cNvSpPr>
          <p:nvPr/>
        </p:nvSpPr>
        <p:spPr>
          <a:xfrm>
            <a:off x="2146300" y="2260600"/>
            <a:ext cx="7899400" cy="17780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Send this letter to London (the </a:t>
            </a:r>
            <a:r>
              <a:rPr lang="en-US" sz="2000" dirty="0" smtClean="0">
                <a:solidFill>
                  <a:schemeClr val="bg1"/>
                </a:solidFill>
                <a:latin typeface="Arial" charset="0"/>
                <a:ea typeface="Arial" charset="0"/>
                <a:cs typeface="Arial" charset="0"/>
              </a:rPr>
              <a:t>entire internet)?</a:t>
            </a:r>
          </a:p>
          <a:p>
            <a:pPr algn="l"/>
            <a:endParaRPr lang="en-US" sz="2000" dirty="0" smtClean="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Still </a:t>
            </a:r>
            <a:r>
              <a:rPr lang="en-US" sz="2000" dirty="0">
                <a:solidFill>
                  <a:schemeClr val="bg1"/>
                </a:solidFill>
                <a:latin typeface="Arial" charset="0"/>
                <a:ea typeface="Arial" charset="0"/>
                <a:cs typeface="Arial" charset="0"/>
              </a:rPr>
              <a:t>no mail at my house, or </a:t>
            </a:r>
            <a:r>
              <a:rPr lang="en-US" sz="2000" dirty="0" smtClean="0">
                <a:solidFill>
                  <a:schemeClr val="bg1"/>
                </a:solidFill>
                <a:latin typeface="Arial" charset="0"/>
                <a:ea typeface="Arial" charset="0"/>
                <a:cs typeface="Arial" charset="0"/>
              </a:rPr>
              <a:t>worse - every </a:t>
            </a:r>
            <a:r>
              <a:rPr lang="en-US" sz="2000" dirty="0">
                <a:solidFill>
                  <a:schemeClr val="bg1"/>
                </a:solidFill>
                <a:latin typeface="Arial" charset="0"/>
                <a:ea typeface="Arial" charset="0"/>
                <a:cs typeface="Arial" charset="0"/>
              </a:rPr>
              <a:t>house in London now has a copy of “</a:t>
            </a:r>
            <a:r>
              <a:rPr lang="en-US" sz="2000" dirty="0" err="1">
                <a:solidFill>
                  <a:schemeClr val="bg1"/>
                </a:solidFill>
                <a:latin typeface="Arial" charset="0"/>
                <a:ea typeface="Arial" charset="0"/>
                <a:cs typeface="Arial" charset="0"/>
              </a:rPr>
              <a:t>Brony</a:t>
            </a:r>
            <a:r>
              <a:rPr lang="en-US" sz="2000" dirty="0">
                <a:solidFill>
                  <a:schemeClr val="bg1"/>
                </a:solidFill>
                <a:latin typeface="Arial" charset="0"/>
                <a:ea typeface="Arial" charset="0"/>
                <a:cs typeface="Arial" charset="0"/>
              </a:rPr>
              <a:t> Monthly” with my name on it :(</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682769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Autofit/>
          </a:bodyPr>
          <a:lstStyle/>
          <a:p>
            <a:r>
              <a:rPr lang="en-US" sz="3600" dirty="0">
                <a:solidFill>
                  <a:srgbClr val="FFC000"/>
                </a:solidFill>
                <a:latin typeface="Arial" charset="0"/>
                <a:ea typeface="Arial" charset="0"/>
                <a:cs typeface="Arial" charset="0"/>
              </a:rPr>
              <a:t>The British Postal Service as a Metaphor for Networking</a:t>
            </a:r>
            <a:endParaRPr lang="en-US" sz="3600" dirty="0">
              <a:solidFill>
                <a:srgbClr val="FFC000"/>
              </a:solidFill>
              <a:latin typeface="Arial" charset="0"/>
              <a:ea typeface="Arial" charset="0"/>
              <a:cs typeface="Arial" charset="0"/>
            </a:endParaRPr>
          </a:p>
        </p:txBody>
      </p:sp>
      <p:sp>
        <p:nvSpPr>
          <p:cNvPr id="5" name="Subtitle 2"/>
          <p:cNvSpPr txBox="1">
            <a:spLocks/>
          </p:cNvSpPr>
          <p:nvPr/>
        </p:nvSpPr>
        <p:spPr>
          <a:xfrm>
            <a:off x="2933700" y="2247900"/>
            <a:ext cx="6324600" cy="22098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Send this letter to </a:t>
            </a:r>
            <a:r>
              <a:rPr lang="en-US" sz="2000">
                <a:solidFill>
                  <a:schemeClr val="bg1"/>
                </a:solidFill>
                <a:latin typeface="Arial" charset="0"/>
                <a:ea typeface="Arial" charset="0"/>
                <a:cs typeface="Arial" charset="0"/>
              </a:rPr>
              <a:t>my </a:t>
            </a:r>
            <a:r>
              <a:rPr lang="en-US" sz="2000" smtClean="0">
                <a:solidFill>
                  <a:schemeClr val="bg1"/>
                </a:solidFill>
                <a:latin typeface="Arial" charset="0"/>
                <a:ea typeface="Arial" charset="0"/>
                <a:cs typeface="Arial" charset="0"/>
              </a:rPr>
              <a:t>apartment </a:t>
            </a:r>
            <a:r>
              <a:rPr lang="en-US" sz="2000" dirty="0">
                <a:solidFill>
                  <a:schemeClr val="bg1"/>
                </a:solidFill>
                <a:latin typeface="Arial" charset="0"/>
                <a:ea typeface="Arial" charset="0"/>
                <a:cs typeface="Arial" charset="0"/>
              </a:rPr>
              <a:t>complex in </a:t>
            </a:r>
            <a:r>
              <a:rPr lang="en-US" sz="2000">
                <a:solidFill>
                  <a:schemeClr val="bg1"/>
                </a:solidFill>
                <a:latin typeface="Arial" charset="0"/>
                <a:ea typeface="Arial" charset="0"/>
                <a:cs typeface="Arial" charset="0"/>
              </a:rPr>
              <a:t>London </a:t>
            </a:r>
            <a:r>
              <a:rPr lang="en-US" sz="2000" smtClean="0">
                <a:solidFill>
                  <a:schemeClr val="bg1"/>
                </a:solidFill>
                <a:latin typeface="Arial" charset="0"/>
                <a:ea typeface="Arial" charset="0"/>
                <a:cs typeface="Arial" charset="0"/>
              </a:rPr>
              <a:t>at 239 </a:t>
            </a:r>
            <a:r>
              <a:rPr lang="en-US" sz="2000" dirty="0">
                <a:solidFill>
                  <a:schemeClr val="bg1"/>
                </a:solidFill>
                <a:latin typeface="Arial" charset="0"/>
                <a:ea typeface="Arial" charset="0"/>
                <a:cs typeface="Arial" charset="0"/>
              </a:rPr>
              <a:t>North </a:t>
            </a:r>
            <a:r>
              <a:rPr lang="en-US" sz="2000">
                <a:solidFill>
                  <a:schemeClr val="bg1"/>
                </a:solidFill>
                <a:latin typeface="Arial" charset="0"/>
                <a:ea typeface="Arial" charset="0"/>
                <a:cs typeface="Arial" charset="0"/>
              </a:rPr>
              <a:t>Baker </a:t>
            </a:r>
            <a:r>
              <a:rPr lang="en-US" sz="2000" smtClean="0">
                <a:solidFill>
                  <a:schemeClr val="bg1"/>
                </a:solidFill>
                <a:latin typeface="Arial" charset="0"/>
                <a:ea typeface="Arial" charset="0"/>
                <a:cs typeface="Arial" charset="0"/>
              </a:rPr>
              <a:t>Street</a:t>
            </a:r>
            <a:r>
              <a:rPr lang="en-US" sz="2000">
                <a:solidFill>
                  <a:schemeClr val="bg1"/>
                </a:solidFill>
                <a:latin typeface="Arial" charset="0"/>
                <a:ea typeface="Arial" charset="0"/>
                <a:cs typeface="Arial" charset="0"/>
              </a:rPr>
              <a:t> </a:t>
            </a:r>
            <a:r>
              <a:rPr lang="en-US" sz="2000" smtClean="0">
                <a:solidFill>
                  <a:schemeClr val="bg1"/>
                </a:solidFill>
                <a:latin typeface="Arial" charset="0"/>
                <a:ea typeface="Arial" charset="0"/>
                <a:cs typeface="Arial" charset="0"/>
              </a:rPr>
              <a:t>(everyone that uses my ISP)?</a:t>
            </a:r>
            <a:endParaRPr lang="en-US" sz="2000" dirty="0" smtClean="0">
              <a:solidFill>
                <a:schemeClr val="bg1"/>
              </a:solidFill>
              <a:latin typeface="Arial" charset="0"/>
              <a:ea typeface="Arial" charset="0"/>
              <a:cs typeface="Arial" charset="0"/>
            </a:endParaRP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Now </a:t>
            </a:r>
            <a:r>
              <a:rPr lang="en-US" sz="2000" dirty="0">
                <a:solidFill>
                  <a:schemeClr val="bg1"/>
                </a:solidFill>
                <a:latin typeface="Arial" charset="0"/>
                <a:ea typeface="Arial" charset="0"/>
                <a:cs typeface="Arial" charset="0"/>
              </a:rPr>
              <a:t>every apartment in my complex has a copy of “</a:t>
            </a:r>
            <a:r>
              <a:rPr lang="en-US" sz="2000" dirty="0" err="1">
                <a:solidFill>
                  <a:schemeClr val="bg1"/>
                </a:solidFill>
                <a:latin typeface="Arial" charset="0"/>
                <a:ea typeface="Arial" charset="0"/>
                <a:cs typeface="Arial" charset="0"/>
              </a:rPr>
              <a:t>Brony</a:t>
            </a:r>
            <a:r>
              <a:rPr lang="en-US" sz="2000" dirty="0">
                <a:solidFill>
                  <a:schemeClr val="bg1"/>
                </a:solidFill>
                <a:latin typeface="Arial" charset="0"/>
                <a:ea typeface="Arial" charset="0"/>
                <a:cs typeface="Arial" charset="0"/>
              </a:rPr>
              <a:t> Monthly” with my name on it. This is really just as bad.</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133677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39801"/>
          </a:xfrm>
        </p:spPr>
        <p:txBody>
          <a:bodyPr>
            <a:noAutofit/>
          </a:bodyPr>
          <a:lstStyle/>
          <a:p>
            <a:r>
              <a:rPr lang="en-US" sz="3600" dirty="0">
                <a:solidFill>
                  <a:srgbClr val="FFC000"/>
                </a:solidFill>
                <a:latin typeface="Arial" charset="0"/>
                <a:ea typeface="Arial" charset="0"/>
                <a:cs typeface="Arial" charset="0"/>
              </a:rPr>
              <a:t>The British Postal Service as a Metaphor for Networking</a:t>
            </a:r>
            <a:endParaRPr lang="en-US" sz="3600" dirty="0">
              <a:solidFill>
                <a:srgbClr val="FFC000"/>
              </a:solidFill>
              <a:latin typeface="Arial" charset="0"/>
              <a:ea typeface="Arial" charset="0"/>
              <a:cs typeface="Arial" charset="0"/>
            </a:endParaRPr>
          </a:p>
        </p:txBody>
      </p:sp>
      <p:sp>
        <p:nvSpPr>
          <p:cNvPr id="5" name="Subtitle 2"/>
          <p:cNvSpPr txBox="1">
            <a:spLocks/>
          </p:cNvSpPr>
          <p:nvPr/>
        </p:nvSpPr>
        <p:spPr>
          <a:xfrm>
            <a:off x="2594885" y="2222500"/>
            <a:ext cx="7002229" cy="22606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solidFill>
                  <a:schemeClr val="bg1"/>
                </a:solidFill>
                <a:latin typeface="Arial" charset="0"/>
                <a:ea typeface="Arial" charset="0"/>
                <a:cs typeface="Arial" charset="0"/>
              </a:rPr>
              <a:t>Send this letter to my apartment </a:t>
            </a:r>
            <a:r>
              <a:rPr lang="en-US" sz="2000" dirty="0" smtClean="0">
                <a:solidFill>
                  <a:schemeClr val="bg1"/>
                </a:solidFill>
                <a:latin typeface="Arial" charset="0"/>
                <a:ea typeface="Arial" charset="0"/>
                <a:cs typeface="Arial" charset="0"/>
              </a:rPr>
              <a:t>229B (my PC) in </a:t>
            </a:r>
            <a:r>
              <a:rPr lang="en-US" sz="2000" dirty="0">
                <a:solidFill>
                  <a:schemeClr val="bg1"/>
                </a:solidFill>
                <a:latin typeface="Arial" charset="0"/>
                <a:ea typeface="Arial" charset="0"/>
                <a:cs typeface="Arial" charset="0"/>
              </a:rPr>
              <a:t>my apartment complex </a:t>
            </a:r>
            <a:r>
              <a:rPr lang="en-US" sz="2000" dirty="0" smtClean="0">
                <a:solidFill>
                  <a:schemeClr val="bg1"/>
                </a:solidFill>
                <a:latin typeface="Arial" charset="0"/>
                <a:ea typeface="Arial" charset="0"/>
                <a:cs typeface="Arial" charset="0"/>
              </a:rPr>
              <a:t>at 239 </a:t>
            </a:r>
            <a:r>
              <a:rPr lang="en-US" sz="2000" dirty="0">
                <a:solidFill>
                  <a:schemeClr val="bg1"/>
                </a:solidFill>
                <a:latin typeface="Arial" charset="0"/>
                <a:ea typeface="Arial" charset="0"/>
                <a:cs typeface="Arial" charset="0"/>
              </a:rPr>
              <a:t>North Baker </a:t>
            </a:r>
            <a:r>
              <a:rPr lang="en-US" sz="2000" dirty="0" smtClean="0">
                <a:solidFill>
                  <a:schemeClr val="bg1"/>
                </a:solidFill>
                <a:latin typeface="Arial" charset="0"/>
                <a:ea typeface="Arial" charset="0"/>
                <a:cs typeface="Arial" charset="0"/>
              </a:rPr>
              <a:t>Street (my ISP) </a:t>
            </a:r>
            <a:r>
              <a:rPr lang="en-US" sz="2000" dirty="0">
                <a:solidFill>
                  <a:schemeClr val="bg1"/>
                </a:solidFill>
                <a:latin typeface="Arial" charset="0"/>
                <a:ea typeface="Arial" charset="0"/>
                <a:cs typeface="Arial" charset="0"/>
              </a:rPr>
              <a:t>in London (the internet</a:t>
            </a:r>
            <a:r>
              <a:rPr lang="en-US" sz="2000" dirty="0" smtClean="0">
                <a:solidFill>
                  <a:schemeClr val="bg1"/>
                </a:solidFill>
                <a:latin typeface="Arial" charset="0"/>
                <a:ea typeface="Arial" charset="0"/>
                <a:cs typeface="Arial" charset="0"/>
              </a:rPr>
              <a:t>)?</a:t>
            </a:r>
          </a:p>
          <a:p>
            <a:pPr algn="l"/>
            <a:endParaRPr lang="en-US" sz="2000" dirty="0">
              <a:solidFill>
                <a:schemeClr val="bg1"/>
              </a:solidFill>
              <a:latin typeface="Arial" charset="0"/>
              <a:ea typeface="Arial" charset="0"/>
              <a:cs typeface="Arial" charset="0"/>
            </a:endParaRPr>
          </a:p>
          <a:p>
            <a:pPr algn="l"/>
            <a:r>
              <a:rPr lang="en-US" sz="2000" dirty="0" smtClean="0">
                <a:solidFill>
                  <a:schemeClr val="bg1"/>
                </a:solidFill>
                <a:latin typeface="Arial" charset="0"/>
                <a:ea typeface="Arial" charset="0"/>
                <a:cs typeface="Arial" charset="0"/>
              </a:rPr>
              <a:t>Much </a:t>
            </a:r>
            <a:r>
              <a:rPr lang="en-US" sz="2000" dirty="0">
                <a:solidFill>
                  <a:schemeClr val="bg1"/>
                </a:solidFill>
                <a:latin typeface="Arial" charset="0"/>
                <a:ea typeface="Arial" charset="0"/>
                <a:cs typeface="Arial" charset="0"/>
              </a:rPr>
              <a:t>better. Now none of my neighbors will give me a hard time for being a </a:t>
            </a:r>
            <a:r>
              <a:rPr lang="en-US" sz="2000" dirty="0" err="1">
                <a:solidFill>
                  <a:schemeClr val="bg1"/>
                </a:solidFill>
                <a:latin typeface="Arial" charset="0"/>
                <a:ea typeface="Arial" charset="0"/>
                <a:cs typeface="Arial" charset="0"/>
              </a:rPr>
              <a:t>brony</a:t>
            </a:r>
            <a:r>
              <a:rPr lang="en-US" sz="2000" dirty="0">
                <a:solidFill>
                  <a:schemeClr val="bg1"/>
                </a:solidFill>
                <a:latin typeface="Arial" charset="0"/>
                <a:ea typeface="Arial" charset="0"/>
                <a:cs typeface="Arial" charset="0"/>
              </a:rPr>
              <a:t>.</a:t>
            </a:r>
            <a:endParaRPr lang="en-US" sz="20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636210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5233</TotalTime>
  <Words>3078</Words>
  <Application>Microsoft Macintosh PowerPoint</Application>
  <PresentationFormat>Widescreen</PresentationFormat>
  <Paragraphs>306</Paragraphs>
  <Slides>51</Slides>
  <Notes>51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Calibri</vt:lpstr>
      <vt:lpstr>Calibri Light</vt:lpstr>
      <vt:lpstr>Consolas</vt:lpstr>
      <vt:lpstr>Arial</vt:lpstr>
      <vt:lpstr>Office Theme</vt:lpstr>
      <vt:lpstr>Networking In a Nutshell</vt:lpstr>
      <vt:lpstr>Map of the Internet</vt:lpstr>
      <vt:lpstr>IPv4 vs IPv6 – Why IP addres space exhaustion matters:</vt:lpstr>
      <vt:lpstr>The British Postal Service as a Metaphor for Networking</vt:lpstr>
      <vt:lpstr>The British Postal Service as a Metaphor for Networking</vt:lpstr>
      <vt:lpstr>The British Postal Service as a Metaphor for Networking</vt:lpstr>
      <vt:lpstr>The British Postal Service as a Metaphor for Networking</vt:lpstr>
      <vt:lpstr>The British Postal Service as a Metaphor for Networking</vt:lpstr>
      <vt:lpstr>The British Postal Service as a Metaphor for Networking</vt:lpstr>
      <vt:lpstr>The British Postal Service as a Metaphor for Networking</vt:lpstr>
      <vt:lpstr>The British Postal Service as a Metaphor for Networking</vt:lpstr>
      <vt:lpstr>The British Postal Service as a Metaphor for Networking</vt:lpstr>
      <vt:lpstr>The British Postal Service as a Metaphor for Networking</vt:lpstr>
      <vt:lpstr>The British Postal Service as a Metaphor for Networking</vt:lpstr>
      <vt:lpstr>The British Postal Service as a Metaphor for Networking</vt:lpstr>
      <vt:lpstr>The British Postal Service as a Metaphor for Networking</vt:lpstr>
      <vt:lpstr>The British Postal Service as a Metaphor for Networking</vt:lpstr>
      <vt:lpstr>Hubs vs Switches vs Routers</vt:lpstr>
      <vt:lpstr>Hubs vs Switches vs Routers</vt:lpstr>
      <vt:lpstr>Collision Domains:</vt:lpstr>
      <vt:lpstr>OSI Layers:</vt:lpstr>
      <vt:lpstr>Ethernet? IP? TCP?</vt:lpstr>
      <vt:lpstr>Anatomy of a Subnet</vt:lpstr>
      <vt:lpstr>CIDR vs Classful Networking</vt:lpstr>
      <vt:lpstr>CIDR vs Classful Networking</vt:lpstr>
      <vt:lpstr>CIDR vs Classful Networking</vt:lpstr>
      <vt:lpstr>CIDR vs Classful Networking</vt:lpstr>
      <vt:lpstr>CIDR vs Classful Networking</vt:lpstr>
      <vt:lpstr>CIDR vs Classful Networking</vt:lpstr>
      <vt:lpstr>CIDR vs Classful Networking</vt:lpstr>
      <vt:lpstr>DHCP</vt:lpstr>
      <vt:lpstr>DHCP</vt:lpstr>
      <vt:lpstr>DHCP</vt:lpstr>
      <vt:lpstr>DHCP</vt:lpstr>
      <vt:lpstr>DHCP</vt:lpstr>
      <vt:lpstr>DNS</vt:lpstr>
      <vt:lpstr>DNS</vt:lpstr>
      <vt:lpstr>Load Balancers:</vt:lpstr>
      <vt:lpstr>Load Balancers:</vt:lpstr>
      <vt:lpstr>Equal Cost Multi-Pathing (ECMP):</vt:lpstr>
      <vt:lpstr>Spine and Leaf Network Architecture:</vt:lpstr>
      <vt:lpstr>Spine and Leaf Network Architecture:</vt:lpstr>
      <vt:lpstr>RIP vs OSPF vs BGP vs EIGRP:  the Gateway Protocol showdown</vt:lpstr>
      <vt:lpstr>BGP and EIGRP</vt:lpstr>
      <vt:lpstr>Distance Vector Routing</vt:lpstr>
      <vt:lpstr>How do VPNs work?</vt:lpstr>
      <vt:lpstr>How do VPNs work?</vt:lpstr>
      <vt:lpstr>How do VPNs work?</vt:lpstr>
      <vt:lpstr>How do VPNs work?</vt:lpstr>
      <vt:lpstr>tcpdump For Fun and Profit:</vt:lpstr>
      <vt:lpstr>The end!</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141</cp:revision>
  <dcterms:created xsi:type="dcterms:W3CDTF">2016-09-13T23:54:46Z</dcterms:created>
  <dcterms:modified xsi:type="dcterms:W3CDTF">2016-10-26T19:07:12Z</dcterms:modified>
</cp:coreProperties>
</file>