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60" r:id="rId3"/>
    <p:sldId id="257" r:id="rId4"/>
    <p:sldId id="262" r:id="rId5"/>
    <p:sldId id="266" r:id="rId6"/>
    <p:sldId id="261" r:id="rId7"/>
    <p:sldId id="265" r:id="rId8"/>
    <p:sldId id="263" r:id="rId9"/>
    <p:sldId id="270" r:id="rId10"/>
    <p:sldId id="271" r:id="rId11"/>
    <p:sldId id="281" r:id="rId12"/>
    <p:sldId id="283" r:id="rId13"/>
    <p:sldId id="267" r:id="rId14"/>
    <p:sldId id="272" r:id="rId15"/>
    <p:sldId id="273" r:id="rId16"/>
    <p:sldId id="269" r:id="rId17"/>
    <p:sldId id="268" r:id="rId18"/>
    <p:sldId id="282" r:id="rId19"/>
    <p:sldId id="274" r:id="rId20"/>
    <p:sldId id="275" r:id="rId21"/>
    <p:sldId id="278" r:id="rId22"/>
    <p:sldId id="276" r:id="rId23"/>
    <p:sldId id="264" r:id="rId24"/>
    <p:sldId id="280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06AE-2047-924E-A3CE-28E2FA9A1D8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BB836-0C4E-2A44-9B30-2BC770CE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7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acknowledge that Linux has a GUI, but in this class, we</a:t>
            </a:r>
            <a:r>
              <a:rPr lang="en-US" baseline="0" dirty="0" smtClean="0"/>
              <a:t> are going to pretend that it doesn’t exist.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81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4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82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60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43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27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97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10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67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2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77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902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1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15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9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0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66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98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67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90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80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68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07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4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3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9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3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8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1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9/13/16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9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9/13/16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2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9/13/16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4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5AE7D-5DEE-514B-ABA1-045B2E7CB33A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0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7867" y="316442"/>
            <a:ext cx="9144000" cy="7810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First There Was the Command Line</a:t>
            </a:r>
            <a:endParaRPr lang="en-US" sz="4000" b="1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867" y="1529399"/>
            <a:ext cx="6604000" cy="496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772" y="199371"/>
            <a:ext cx="7086600" cy="172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22" y="2112548"/>
            <a:ext cx="9436100" cy="260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085" y="5010411"/>
            <a:ext cx="3951339" cy="214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7709" y="325677"/>
            <a:ext cx="4352725" cy="950934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Permissions: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2485" y="1276611"/>
            <a:ext cx="10163175" cy="5462392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File permissions structure:</a:t>
            </a: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owner, group, other</a:t>
            </a: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_ _ _, _ _ _, _ _ _</a:t>
            </a: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Read, write, execute</a:t>
            </a:r>
          </a:p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rwx</a:t>
            </a: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40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rw</a:t>
            </a: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_, r_ _</a:t>
            </a:r>
          </a:p>
          <a:p>
            <a:pPr algn="l"/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Numeric file permissions and </a:t>
            </a:r>
            <a:r>
              <a:rPr lang="en-US" sz="40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chmod</a:t>
            </a: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Read = 4</a:t>
            </a: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Write = 2</a:t>
            </a: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Execute = 1</a:t>
            </a:r>
          </a:p>
          <a:p>
            <a:pPr algn="l"/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“I want to read, write and execute this file, I want people in my group to read and write to it, and I want anyone else just to read it”</a:t>
            </a:r>
          </a:p>
          <a:p>
            <a:pPr algn="l"/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en-US" sz="4000" i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chmod</a:t>
            </a:r>
            <a:r>
              <a:rPr lang="en-US" sz="4000" i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7?? </a:t>
            </a:r>
            <a:r>
              <a:rPr lang="en-US" sz="4000" i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awesomescript.sh</a:t>
            </a:r>
            <a:endParaRPr lang="en-US" sz="4000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22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8823" y="157944"/>
            <a:ext cx="7810500" cy="10810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The Linux File System: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159" y="1540700"/>
            <a:ext cx="5625827" cy="506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5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8823" y="367983"/>
            <a:ext cx="7810500" cy="1081088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So what is an </a:t>
            </a:r>
            <a:r>
              <a:rPr lang="en-US" dirty="0" err="1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inode</a:t>
            </a:r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?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673" y="1820798"/>
            <a:ext cx="69088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4914" y="530821"/>
            <a:ext cx="7939467" cy="10810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Ok, so what’s a </a:t>
            </a:r>
            <a:r>
              <a:rPr lang="en-US" dirty="0" err="1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sym</a:t>
            </a:r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 link?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28" y="2582797"/>
            <a:ext cx="791464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8823" y="157944"/>
            <a:ext cx="7810500" cy="1081088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Navigating in Bash: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2485" y="1602287"/>
            <a:ext cx="10163175" cy="5105400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cd, cd .., cd ../..</a:t>
            </a:r>
          </a:p>
          <a:p>
            <a:pPr algn="l"/>
            <a:endParaRPr lang="en-US" sz="20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cd ~/list-of-banks-to-rob</a:t>
            </a:r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” 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vs 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cd /home/bob-who-is-totally-not-a-bank-robber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/list-of-banks-to-rob</a:t>
            </a:r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”</a:t>
            </a: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What the deuce? Relative paths vs absolute paths</a:t>
            </a:r>
          </a:p>
          <a:p>
            <a:pPr marL="571500" indent="-571500" algn="l">
              <a:buFont typeface="Arial" charset="0"/>
              <a:buChar char="•"/>
            </a:pPr>
            <a:endParaRPr lang="en-US" sz="20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ls and ls –</a:t>
            </a:r>
            <a:r>
              <a:rPr lang="en-US" sz="20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lah</a:t>
            </a:r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or ls -1</a:t>
            </a:r>
          </a:p>
          <a:p>
            <a:pPr algn="l"/>
            <a:r>
              <a:rPr lang="en-US" sz="20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wd</a:t>
            </a:r>
            <a:endParaRPr lang="en-US" sz="20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locate </a:t>
            </a:r>
          </a:p>
          <a:p>
            <a:pPr marL="571500" indent="-571500" algn="l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yum install </a:t>
            </a:r>
            <a:r>
              <a:rPr lang="en-US" sz="20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mlocate</a:t>
            </a:r>
            <a:endParaRPr lang="en-US" sz="20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571500" indent="-571500" algn="l">
              <a:buFont typeface="Arial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0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udo</a:t>
            </a:r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updatedb</a:t>
            </a:r>
            <a:endParaRPr lang="en-US" sz="20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20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8823" y="208049"/>
            <a:ext cx="7810500" cy="66877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A few commands: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2485" y="789140"/>
            <a:ext cx="10163175" cy="5924811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cd 	- change directory</a:t>
            </a: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ls 	– list directory contents</a:t>
            </a:r>
          </a:p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pwd</a:t>
            </a:r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	– print working directory</a:t>
            </a:r>
          </a:p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mkdir</a:t>
            </a:r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	– creates a directory</a:t>
            </a:r>
          </a:p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rmdir</a:t>
            </a:r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	- removes a directory</a:t>
            </a:r>
          </a:p>
          <a:p>
            <a:pPr algn="l"/>
            <a:endParaRPr lang="en-US" sz="40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touch 	– creates a file or updates the last accessed time</a:t>
            </a: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cat 	– concatenate and print files, almost always used to print the file contents to the console</a:t>
            </a: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head 	– grab the first few lines of a file</a:t>
            </a: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tail 	– grab the last few lines of a file</a:t>
            </a:r>
          </a:p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cp</a:t>
            </a:r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	– copy a file</a:t>
            </a:r>
          </a:p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rm</a:t>
            </a:r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	- removes  a file</a:t>
            </a:r>
          </a:p>
          <a:p>
            <a:pPr algn="l"/>
            <a:endParaRPr lang="en-US" sz="40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df</a:t>
            </a:r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– show free disk space, as well as what is mounted where</a:t>
            </a: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du	- shows what is using up your disk space and where it is</a:t>
            </a:r>
          </a:p>
          <a:p>
            <a:pPr algn="l"/>
            <a:endParaRPr lang="en-US" sz="40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ps</a:t>
            </a:r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	– lists processes</a:t>
            </a: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kill 	– kills a process</a:t>
            </a:r>
          </a:p>
          <a:p>
            <a:pPr algn="l"/>
            <a:endParaRPr lang="en-US" sz="40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grep 	– search for patterns</a:t>
            </a: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sort 	– takes </a:t>
            </a:r>
            <a:r>
              <a:rPr lang="en-US" sz="4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stdin</a:t>
            </a:r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and sorts it, then outputs it to </a:t>
            </a:r>
            <a:r>
              <a:rPr lang="en-US" sz="4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stdout</a:t>
            </a:r>
            <a:endParaRPr lang="en-US" sz="40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uniq</a:t>
            </a:r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	– removes duplicates</a:t>
            </a:r>
            <a:endParaRPr lang="en-US" sz="40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35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9692" y="588723"/>
            <a:ext cx="2348759" cy="950934"/>
          </a:xfrm>
        </p:spPr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Sudo</a:t>
            </a:r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: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71" y="2137776"/>
            <a:ext cx="45720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2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9692" y="588723"/>
            <a:ext cx="2348759" cy="950934"/>
          </a:xfrm>
        </p:spPr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Sudo</a:t>
            </a:r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: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521" y="1891430"/>
            <a:ext cx="11661731" cy="4308953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sz="4000" b="1" i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 want to do something as root, but only for a single command</a:t>
            </a: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” </a:t>
            </a:r>
          </a:p>
          <a:p>
            <a:pPr algn="l"/>
            <a:r>
              <a:rPr lang="en-US" sz="4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</a:t>
            </a: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 </a:t>
            </a: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sz="4000" b="1" i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 don’t trust this user not to destroy the server if I let them log in as root</a:t>
            </a: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”</a:t>
            </a: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Or</a:t>
            </a: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sz="4000" b="1" i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 want to be very mindful of commands I run as the root user</a:t>
            </a: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”</a:t>
            </a: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4000" i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this doesn’t work well if every command you run starts with </a:t>
            </a:r>
            <a:r>
              <a:rPr lang="en-US" sz="4000" i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sudo</a:t>
            </a:r>
            <a:r>
              <a:rPr lang="en-US" sz="4000" i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though, mind you</a:t>
            </a: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algn="l"/>
            <a:endParaRPr lang="en-US" sz="40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sudo</a:t>
            </a: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cat /etc/</a:t>
            </a:r>
            <a:r>
              <a:rPr lang="en-US" sz="40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sudoers</a:t>
            </a:r>
            <a:endParaRPr lang="en-US" sz="40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en-US" sz="40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sz="4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sudo</a:t>
            </a:r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touch /home/student/</a:t>
            </a:r>
            <a:r>
              <a:rPr lang="en-US" sz="4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sudo</a:t>
            </a:r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-yes-</a:t>
            </a:r>
            <a:r>
              <a:rPr lang="en-US" sz="4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example.txt</a:t>
            </a: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”</a:t>
            </a: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Vs</a:t>
            </a: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touch ~/</a:t>
            </a:r>
            <a:r>
              <a:rPr lang="en-US" sz="4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sudo</a:t>
            </a:r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-no-</a:t>
            </a:r>
            <a:r>
              <a:rPr lang="en-US" sz="4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example.txt</a:t>
            </a: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”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14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7105" y="338203"/>
            <a:ext cx="11962356" cy="77557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What are these </a:t>
            </a:r>
            <a:r>
              <a:rPr lang="en-US" sz="3600" dirty="0" err="1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stdin</a:t>
            </a:r>
            <a:r>
              <a:rPr lang="en-US" sz="3600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 / </a:t>
            </a:r>
            <a:r>
              <a:rPr lang="en-US" sz="3600" dirty="0" err="1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stderr</a:t>
            </a:r>
            <a:r>
              <a:rPr lang="en-US" sz="3600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 things I keep hearing about?</a:t>
            </a:r>
            <a:endParaRPr lang="en-US" sz="3600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743200"/>
            <a:ext cx="12192000" cy="2793304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Standard input (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stdin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 – keyboard input, file descriptor 0</a:t>
            </a:r>
          </a:p>
          <a:p>
            <a:pPr algn="l"/>
            <a:endParaRPr lang="en-US" sz="20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Standard output (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stdout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 – console window, file descriptor 1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Standard error (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stderror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 – (</a:t>
            </a:r>
            <a:r>
              <a:rPr lang="en-US" sz="2000" i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often the console window but not always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), file descriptor 2</a:t>
            </a:r>
            <a:endParaRPr lang="en-US" sz="20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67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6816" y="669927"/>
            <a:ext cx="6798365" cy="649224"/>
          </a:xfrm>
        </p:spPr>
        <p:txBody>
          <a:bodyPr>
            <a:normAutofit/>
          </a:bodyPr>
          <a:lstStyle/>
          <a:p>
            <a:r>
              <a:rPr lang="en-US" sz="4000" b="1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Doesn’t Linux have a GUI?</a:t>
            </a:r>
            <a:endParaRPr lang="en-US" sz="4000" b="1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8" y="1919227"/>
            <a:ext cx="7315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8823" y="245627"/>
            <a:ext cx="7810500" cy="1081088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Linux operators: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2485" y="1954060"/>
            <a:ext cx="10163175" cy="4647156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Redirect </a:t>
            </a:r>
            <a:r>
              <a:rPr lang="en-US" sz="4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stdout</a:t>
            </a:r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ls &gt; </a:t>
            </a:r>
            <a:r>
              <a:rPr lang="en-US" sz="4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directory_contents.txt</a:t>
            </a:r>
            <a:endParaRPr lang="en-US" sz="40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endParaRPr lang="en-US" sz="40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Redirect </a:t>
            </a:r>
            <a:r>
              <a:rPr lang="en-US" sz="4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stdout</a:t>
            </a:r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but append, don’t overwrite:</a:t>
            </a: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ls &gt;&gt; </a:t>
            </a:r>
            <a:r>
              <a:rPr lang="en-US" sz="4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directory_contents.txt</a:t>
            </a:r>
            <a:endParaRPr lang="en-US" sz="40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endParaRPr lang="en-US" sz="40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Redirect </a:t>
            </a:r>
            <a:r>
              <a:rPr lang="en-US" sz="4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stdin</a:t>
            </a:r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sort –r &lt; </a:t>
            </a:r>
            <a:r>
              <a:rPr lang="en-US" sz="4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directory_contents.txt</a:t>
            </a:r>
            <a:endParaRPr lang="en-US" sz="40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endParaRPr lang="en-US" sz="40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Redirect </a:t>
            </a:r>
            <a:r>
              <a:rPr lang="en-US" sz="4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stdout</a:t>
            </a:r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and </a:t>
            </a:r>
            <a:r>
              <a:rPr lang="en-US" sz="4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stderr</a:t>
            </a:r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to the same file:</a:t>
            </a: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ls &gt; </a:t>
            </a:r>
            <a:r>
              <a:rPr lang="en-US" sz="4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directory_contents.txt</a:t>
            </a:r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2&gt;&amp;1</a:t>
            </a:r>
          </a:p>
          <a:p>
            <a:pPr algn="l"/>
            <a:endParaRPr lang="en-US" sz="40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Send errors to their own file:</a:t>
            </a: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make bob 2&gt; </a:t>
            </a:r>
            <a:r>
              <a:rPr lang="en-US" sz="4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make_errors.txt</a:t>
            </a:r>
            <a:endParaRPr lang="en-US" sz="40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28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4384" y="95314"/>
            <a:ext cx="7459378" cy="159569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Pipes, appending to a file, cat and less: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2486" y="1691013"/>
            <a:ext cx="10163175" cy="5010413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Create a file:</a:t>
            </a: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ls / &gt; </a:t>
            </a:r>
            <a:r>
              <a:rPr lang="en-US" sz="4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directory_contents.txt</a:t>
            </a:r>
            <a:endParaRPr lang="en-US" sz="40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endParaRPr lang="en-US" sz="40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Cat out the file: </a:t>
            </a: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cat </a:t>
            </a:r>
            <a:r>
              <a:rPr lang="en-US" sz="4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directory_contents.txt</a:t>
            </a:r>
            <a:endParaRPr lang="en-US" sz="40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endParaRPr lang="en-US" sz="40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Append content to a file:</a:t>
            </a:r>
          </a:p>
          <a:p>
            <a:pPr algn="l"/>
            <a:r>
              <a:rPr lang="en-US" sz="4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</a:t>
            </a:r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 /; date &gt; </a:t>
            </a:r>
            <a:r>
              <a:rPr lang="en-US" sz="4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directory_contents_more.txt</a:t>
            </a:r>
            <a:endParaRPr lang="en-US" sz="40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endParaRPr lang="en-US" sz="40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Repeat the above 15-20 times</a:t>
            </a:r>
          </a:p>
          <a:p>
            <a:pPr algn="l"/>
            <a:endParaRPr lang="en-US" sz="40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Cat out the file: </a:t>
            </a: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cat </a:t>
            </a:r>
            <a:r>
              <a:rPr lang="en-US" sz="4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directory_contents_more.txt</a:t>
            </a:r>
            <a:endParaRPr lang="en-US" sz="40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endParaRPr lang="en-US" sz="40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More </a:t>
            </a:r>
            <a:r>
              <a:rPr lang="en-US" sz="4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managable</a:t>
            </a:r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 Pipe it through less:</a:t>
            </a: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cat </a:t>
            </a:r>
            <a:r>
              <a:rPr lang="en-US" sz="4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directory_contents_more.txt</a:t>
            </a:r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| less</a:t>
            </a:r>
            <a:endParaRPr lang="en-US" sz="40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74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9096" y="375781"/>
            <a:ext cx="5329953" cy="900830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Who’s here?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2486" y="1276611"/>
            <a:ext cx="10163175" cy="5324605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Users:</a:t>
            </a:r>
          </a:p>
          <a:p>
            <a:pPr algn="l"/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sudo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cat /etc/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passwd</a:t>
            </a:r>
            <a:endParaRPr lang="en-US" sz="20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endParaRPr lang="en-US" sz="20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Groups: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cat /etc/group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Who is logged onto the server: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who</a:t>
            </a:r>
          </a:p>
          <a:p>
            <a:pPr algn="l"/>
            <a:endParaRPr lang="en-US" sz="20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Message others on the server: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wall &lt;&lt;&lt; “Hi there”</a:t>
            </a:r>
            <a:endParaRPr lang="en-US" sz="20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endParaRPr lang="en-US" sz="20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97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8823" y="671512"/>
            <a:ext cx="7810500" cy="1081088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One small command: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2486" y="3273426"/>
            <a:ext cx="10163175" cy="727075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rm</a:t>
            </a:r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-</a:t>
            </a:r>
            <a:r>
              <a:rPr lang="en-US" sz="4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rf</a:t>
            </a:r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/ </a:t>
            </a:r>
            <a:r>
              <a:rPr lang="en-US" sz="4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mnt</a:t>
            </a:r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/bob --no-preserve-root</a:t>
            </a:r>
            <a:endParaRPr lang="en-US" sz="40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50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19035" y="977030"/>
            <a:ext cx="11336548" cy="5730658"/>
          </a:xfrm>
        </p:spPr>
        <p:txBody>
          <a:bodyPr anchor="ctr">
            <a:noAutofit/>
          </a:bodyPr>
          <a:lstStyle/>
          <a:p>
            <a:pPr marL="304792" indent="-304792">
              <a:buFont typeface="+mj-lt"/>
              <a:buAutoNum type="arabicPeriod"/>
            </a:pPr>
            <a:r>
              <a:rPr lang="en-US" sz="1333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Command </a:t>
            </a: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line basics - cd, mv, </a:t>
            </a:r>
            <a:r>
              <a:rPr lang="en-US" sz="1333" b="1" dirty="0" err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cp</a:t>
            </a: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, touch, </a:t>
            </a:r>
            <a:r>
              <a:rPr lang="en-US" sz="1333" b="1" dirty="0" err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chmod</a:t>
            </a: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333" b="1" dirty="0" err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adduser</a:t>
            </a: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 vs </a:t>
            </a:r>
            <a:r>
              <a:rPr lang="en-US" sz="1333" b="1" dirty="0" err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useradd</a:t>
            </a: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333" b="1" dirty="0" err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ssh</a:t>
            </a: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, etc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Command </a:t>
            </a: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line intermediate - pipes, grep, locate, </a:t>
            </a:r>
            <a:r>
              <a:rPr lang="en-US" sz="1333" b="1" dirty="0" err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rm</a:t>
            </a: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, mount, </a:t>
            </a:r>
            <a:r>
              <a:rPr lang="en-US" sz="1333" b="1" dirty="0" err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fdisk</a:t>
            </a: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333" b="1" dirty="0" err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xargs</a:t>
            </a: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, don't use </a:t>
            </a:r>
            <a:r>
              <a:rPr lang="en-US" sz="1333" b="1" dirty="0" err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backtick</a:t>
            </a: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etc</a:t>
            </a:r>
          </a:p>
          <a:p>
            <a:pPr marL="304792" indent="-304792">
              <a:buFont typeface="+mj-lt"/>
              <a:buAutoNum type="arabicPeriod"/>
            </a:pPr>
            <a:endParaRPr lang="en-US" sz="1333" b="1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  <a:p>
            <a:pPr marL="304792" indent="-304792">
              <a:buFont typeface="+mj-lt"/>
              <a:buAutoNum type="arabicPeriod"/>
            </a:pP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Bash </a:t>
            </a: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scripting part 1 - basic operations, if statements, while and for,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Bash </a:t>
            </a: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scripting part 2 - writing a function, arrays, handling files, </a:t>
            </a:r>
            <a:r>
              <a:rPr lang="en-US" sz="1333" b="1" dirty="0" err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lsof</a:t>
            </a: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, stat, fork, how not to </a:t>
            </a:r>
            <a:r>
              <a:rPr lang="en-US" sz="1333" b="1" dirty="0" err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forkbomb</a:t>
            </a: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, exec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Bash </a:t>
            </a: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scripting part 3 - writing your own simple </a:t>
            </a: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utility</a:t>
            </a:r>
          </a:p>
          <a:p>
            <a:pPr marL="304792" indent="-304792">
              <a:buFont typeface="+mj-lt"/>
              <a:buAutoNum type="arabicPeriod"/>
            </a:pPr>
            <a:endParaRPr lang="en-US" sz="1333" b="1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  <a:p>
            <a:pPr marL="304792" indent="-304792">
              <a:buFont typeface="+mj-lt"/>
              <a:buAutoNum type="arabicPeriod"/>
            </a:pP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Linux</a:t>
            </a: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 general architecture part 1 - </a:t>
            </a:r>
            <a:r>
              <a:rPr lang="en-US" sz="1333" b="1" dirty="0" err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userland</a:t>
            </a: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 architecture, kernel architecture, run levels, bootloaders, initial ram </a:t>
            </a: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disk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Linux</a:t>
            </a: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 general architecture part 2 - kernel modules and tuning, system calls, more detail on the boot / </a:t>
            </a:r>
            <a:r>
              <a:rPr lang="en-US" sz="1333" b="1" dirty="0" err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init</a:t>
            </a: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 process, </a:t>
            </a:r>
            <a:r>
              <a:rPr lang="en-US" sz="1333" b="1" dirty="0" err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systemd</a:t>
            </a: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 vs </a:t>
            </a:r>
            <a:r>
              <a:rPr lang="en-US" sz="1333" b="1" dirty="0" err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init</a:t>
            </a:r>
            <a:endParaRPr lang="en-US" sz="1333" b="1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  <a:p>
            <a:pPr marL="304792" indent="-304792">
              <a:buFont typeface="+mj-lt"/>
              <a:buAutoNum type="arabicPeriod"/>
            </a:pP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Linux</a:t>
            </a: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 disk architecture and RAID - </a:t>
            </a:r>
            <a:r>
              <a:rPr lang="en-US" sz="1333" b="1" dirty="0" err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fstab</a:t>
            </a: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, mount, </a:t>
            </a:r>
            <a:r>
              <a:rPr lang="en-US" sz="1333" b="1" dirty="0" err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fdisk</a:t>
            </a: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333" b="1" dirty="0" err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madm</a:t>
            </a: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, LVS, RAID levels, character devices vs block devices, IO and split IO, NFS shares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Linux</a:t>
            </a: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 memory architecture - swap, virtual memory vs physical memory, page cache and dirty pages, pages vs huge pages, buffer overflow </a:t>
            </a: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attacks</a:t>
            </a:r>
            <a:endParaRPr lang="en-US" sz="1333" b="1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  <a:p>
            <a:pPr marL="304792" indent="-304792">
              <a:buFont typeface="+mj-lt"/>
              <a:buAutoNum type="arabicPeriod"/>
            </a:pP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Linux</a:t>
            </a: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 CPU architecture part 1 - top vs </a:t>
            </a:r>
            <a:r>
              <a:rPr lang="en-US" sz="1333" b="1" dirty="0" err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htop</a:t>
            </a: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333" b="1" dirty="0" err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mtop</a:t>
            </a: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, etc, process IDs, virtual filesystems - /proc and /sys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Linux</a:t>
            </a: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 CPU architecture part 2 - CPU schedulers - CFS vs O(1) scheduler, using 'nice', load vs % </a:t>
            </a:r>
            <a:r>
              <a:rPr lang="en-US" sz="1333" b="1" dirty="0" err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cpu</a:t>
            </a: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utilization</a:t>
            </a:r>
            <a:endParaRPr lang="en-US" sz="1333" b="1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  <a:p>
            <a:pPr marL="304792" indent="-304792">
              <a:buFont typeface="+mj-lt"/>
              <a:buAutoNum type="arabicPeriod"/>
            </a:pP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Linux</a:t>
            </a: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 network architecture - network interfaces, </a:t>
            </a:r>
            <a:r>
              <a:rPr lang="en-US" sz="1333" b="1" dirty="0" err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tcpdump</a:t>
            </a: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333" b="1" dirty="0" err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netcat</a:t>
            </a: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 server / client mode, dig, </a:t>
            </a:r>
            <a:r>
              <a:rPr lang="en-US" sz="1333" b="1" dirty="0" err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nslookup</a:t>
            </a: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, telnet, </a:t>
            </a:r>
            <a:r>
              <a:rPr lang="en-US" sz="1333" b="1" dirty="0" err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netstat</a:t>
            </a:r>
            <a:endParaRPr lang="en-US" sz="1333" b="1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  <a:p>
            <a:pPr marL="304792" indent="-304792">
              <a:buFont typeface="+mj-lt"/>
              <a:buAutoNum type="arabicPeriod"/>
            </a:pPr>
            <a:endParaRPr lang="en-US" sz="1333" b="1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  <a:p>
            <a:pPr marL="304792" indent="-304792">
              <a:buFont typeface="+mj-lt"/>
              <a:buAutoNum type="arabicPeriod"/>
            </a:pP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Linux</a:t>
            </a: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 permissions - </a:t>
            </a:r>
            <a:r>
              <a:rPr lang="en-US" sz="1333" b="1" dirty="0" err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sudo</a:t>
            </a: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, users, groups, wheel, files, sticky bit, </a:t>
            </a:r>
            <a:r>
              <a:rPr lang="en-US" sz="1333" b="1" dirty="0" err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chattr</a:t>
            </a: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 and immutable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Linux</a:t>
            </a: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 </a:t>
            </a: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troubleshooting - environment variables, </a:t>
            </a:r>
            <a:r>
              <a:rPr lang="en-US" sz="1333" b="1" dirty="0" err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cron</a:t>
            </a: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, logging, log rotating / compressing, basic troubleshooting - uptime, free, what logs where, </a:t>
            </a:r>
            <a:r>
              <a:rPr lang="en-US" sz="1333" b="1" dirty="0" err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dmesg</a:t>
            </a: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333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messages</a:t>
            </a:r>
            <a:endParaRPr lang="en-US" sz="1333" b="1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55821" y="177801"/>
            <a:ext cx="8062976" cy="683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267" dirty="0" smtClean="0">
                <a:solidFill>
                  <a:srgbClr val="FFC000"/>
                </a:solidFill>
                <a:latin typeface="Arial Bold" charset="0"/>
                <a:ea typeface="ＭＳ Ｐゴシック" charset="0"/>
                <a:cs typeface="Arial Bold" charset="0"/>
                <a:sym typeface="Arial Bold" charset="0"/>
              </a:rPr>
              <a:t>Recap - </a:t>
            </a:r>
            <a:r>
              <a:rPr lang="en-US" sz="4267" smtClean="0">
                <a:solidFill>
                  <a:srgbClr val="FFC000"/>
                </a:solidFill>
                <a:latin typeface="Arial Bold" charset="0"/>
                <a:ea typeface="ＭＳ Ｐゴシック" charset="0"/>
                <a:cs typeface="Arial Bold" charset="0"/>
                <a:sym typeface="Arial Bold" charset="0"/>
              </a:rPr>
              <a:t>Semester One Topics:</a:t>
            </a:r>
            <a:endParaRPr lang="en-US" sz="1400" dirty="0">
              <a:solidFill>
                <a:srgbClr val="FFC000"/>
              </a:solidFill>
              <a:latin typeface="Arial Bold" charset="0"/>
              <a:ea typeface="ＭＳ Ｐゴシック" charset="0"/>
              <a:cs typeface="Arial Bold" charset="0"/>
              <a:sym typeface="Arial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333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8823" y="671512"/>
            <a:ext cx="7810500" cy="1081088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The end!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2486" y="3273426"/>
            <a:ext cx="10163175" cy="72707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Questions?</a:t>
            </a:r>
            <a:endParaRPr lang="en-US" sz="40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53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8823" y="671512"/>
            <a:ext cx="7810500" cy="1081088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Logging in: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59" y="2129427"/>
            <a:ext cx="11611627" cy="638826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ssh</a:t>
            </a:r>
            <a:r>
              <a:rPr lang="en-US" sz="3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student@x.x.x.x</a:t>
            </a:r>
            <a:r>
              <a:rPr lang="en-US" sz="3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where </a:t>
            </a:r>
            <a:r>
              <a:rPr lang="en-US" sz="3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x.x.x.x</a:t>
            </a:r>
            <a:r>
              <a:rPr lang="en-US" sz="3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is an IP address</a:t>
            </a:r>
            <a:endParaRPr lang="en-US" sz="32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67920" y="3327748"/>
            <a:ext cx="3617023" cy="1663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r-HR" sz="3200" b="1" dirty="0" smtClean="0">
                <a:solidFill>
                  <a:schemeClr val="bg1"/>
                </a:solidFill>
              </a:rPr>
              <a:t>A.) 54.83.180.118</a:t>
            </a:r>
          </a:p>
          <a:p>
            <a:pPr algn="l"/>
            <a:r>
              <a:rPr lang="hr-HR" sz="3200" b="1" dirty="0" smtClean="0">
                <a:solidFill>
                  <a:schemeClr val="bg1"/>
                </a:solidFill>
              </a:rPr>
              <a:t>B.) </a:t>
            </a:r>
            <a:r>
              <a:rPr lang="hr-HR" sz="3200" b="1" dirty="0" smtClean="0">
                <a:solidFill>
                  <a:schemeClr val="bg1"/>
                </a:solidFill>
              </a:rPr>
              <a:t>54.164.189.226</a:t>
            </a:r>
          </a:p>
          <a:p>
            <a:pPr algn="l"/>
            <a:r>
              <a:rPr lang="hr-HR" sz="3200" b="1" dirty="0" smtClean="0">
                <a:solidFill>
                  <a:schemeClr val="bg1"/>
                </a:solidFill>
              </a:rPr>
              <a:t>C.) </a:t>
            </a:r>
            <a:r>
              <a:rPr lang="hr-HR" sz="3200" b="1" dirty="0" smtClean="0">
                <a:solidFill>
                  <a:schemeClr val="bg1"/>
                </a:solidFill>
              </a:rPr>
              <a:t>52.90.145.48</a:t>
            </a:r>
            <a:endParaRPr lang="en-US" sz="32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430939" y="3327748"/>
            <a:ext cx="3665039" cy="2002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r-HR" sz="3200" b="1" dirty="0">
                <a:solidFill>
                  <a:schemeClr val="bg1"/>
                </a:solidFill>
              </a:rPr>
              <a:t>D</a:t>
            </a:r>
            <a:r>
              <a:rPr lang="hr-HR" sz="3200" b="1" dirty="0" smtClean="0">
                <a:solidFill>
                  <a:schemeClr val="bg1"/>
                </a:solidFill>
              </a:rPr>
              <a:t>.) </a:t>
            </a:r>
            <a:r>
              <a:rPr lang="hr-HR" sz="3200" b="1" dirty="0" smtClean="0">
                <a:solidFill>
                  <a:schemeClr val="bg1"/>
                </a:solidFill>
              </a:rPr>
              <a:t>54.88.115.115</a:t>
            </a:r>
          </a:p>
          <a:p>
            <a:pPr algn="l"/>
            <a:r>
              <a:rPr lang="hr-HR" sz="3200" b="1" dirty="0" smtClean="0">
                <a:solidFill>
                  <a:schemeClr val="bg1"/>
                </a:solidFill>
              </a:rPr>
              <a:t>E.) </a:t>
            </a:r>
            <a:r>
              <a:rPr lang="hr-HR" sz="3200" b="1" dirty="0" smtClean="0">
                <a:solidFill>
                  <a:schemeClr val="bg1"/>
                </a:solidFill>
              </a:rPr>
              <a:t>52.91.225.141</a:t>
            </a:r>
          </a:p>
          <a:p>
            <a:pPr algn="l"/>
            <a:r>
              <a:rPr lang="hr-HR" sz="3200" b="1" dirty="0" smtClean="0">
                <a:solidFill>
                  <a:schemeClr val="bg1"/>
                </a:solidFill>
              </a:rPr>
              <a:t>F.) </a:t>
            </a:r>
            <a:r>
              <a:rPr lang="hr-HR" sz="3200" b="1" dirty="0" smtClean="0">
                <a:solidFill>
                  <a:schemeClr val="bg1"/>
                </a:solidFill>
              </a:rPr>
              <a:t>54.85.137.117</a:t>
            </a:r>
          </a:p>
          <a:p>
            <a:pPr algn="l"/>
            <a:endParaRPr lang="en-US" sz="32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777052" y="5695167"/>
            <a:ext cx="4314039" cy="638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Password: </a:t>
            </a:r>
            <a:r>
              <a:rPr lang="en-US" sz="3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udrocks</a:t>
            </a:r>
            <a:r>
              <a:rPr lang="en-US" sz="3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!</a:t>
            </a:r>
            <a:endParaRPr lang="en-US" sz="32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32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257"/>
            <a:ext cx="12100142" cy="78150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What leads to the command line?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495" y="1527132"/>
            <a:ext cx="3471155" cy="490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6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1997"/>
            <a:ext cx="12100142" cy="781507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Systemd</a:t>
            </a:r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init</a:t>
            </a:r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 vs ye </a:t>
            </a:r>
            <a:r>
              <a:rPr lang="en-US" dirty="0" err="1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olde</a:t>
            </a:r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SysV</a:t>
            </a:r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init</a:t>
            </a:r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: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346" y="1173712"/>
            <a:ext cx="4663450" cy="1207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3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7005" y="355600"/>
            <a:ext cx="7976656" cy="889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Linux </a:t>
            </a:r>
            <a:r>
              <a:rPr lang="en-US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directory structure: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3" y="1600200"/>
            <a:ext cx="60960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7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7005" y="355600"/>
            <a:ext cx="7976656" cy="889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Linux </a:t>
            </a:r>
            <a:r>
              <a:rPr lang="en-US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directory structure: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118" y="1428618"/>
            <a:ext cx="6590430" cy="518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3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654" y="558777"/>
            <a:ext cx="8986837" cy="1081088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Sooo</a:t>
            </a:r>
            <a:r>
              <a:rPr lang="is-I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… What is all of that?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2565400"/>
            <a:ext cx="70866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4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654" y="558777"/>
            <a:ext cx="8986837" cy="1081088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Sooo</a:t>
            </a:r>
            <a:r>
              <a:rPr lang="is-I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… What is all of that?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772" y="1639865"/>
            <a:ext cx="7086600" cy="172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22" y="3628198"/>
            <a:ext cx="94361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4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701</Words>
  <Application>Microsoft Macintosh PowerPoint</Application>
  <PresentationFormat>Widescreen</PresentationFormat>
  <Paragraphs>182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 Bold</vt:lpstr>
      <vt:lpstr>Calibri</vt:lpstr>
      <vt:lpstr>Calibri Light</vt:lpstr>
      <vt:lpstr>Consolas</vt:lpstr>
      <vt:lpstr>ＭＳ Ｐゴシック</vt:lpstr>
      <vt:lpstr>Arial</vt:lpstr>
      <vt:lpstr>Office Theme</vt:lpstr>
      <vt:lpstr>First There Was the Command Line</vt:lpstr>
      <vt:lpstr>Doesn’t Linux have a GUI?</vt:lpstr>
      <vt:lpstr>Logging in:</vt:lpstr>
      <vt:lpstr>What leads to the command line?</vt:lpstr>
      <vt:lpstr>Systemd init vs ye olde SysV init:</vt:lpstr>
      <vt:lpstr>Linux directory structure:</vt:lpstr>
      <vt:lpstr>Linux directory structure:</vt:lpstr>
      <vt:lpstr>Sooo… What is all of that?</vt:lpstr>
      <vt:lpstr>Sooo… What is all of that?</vt:lpstr>
      <vt:lpstr>PowerPoint Presentation</vt:lpstr>
      <vt:lpstr>Permissions:</vt:lpstr>
      <vt:lpstr>The Linux File System:</vt:lpstr>
      <vt:lpstr>So what is an inode?</vt:lpstr>
      <vt:lpstr>Ok, so what’s a sym link?</vt:lpstr>
      <vt:lpstr>Navigating in Bash:</vt:lpstr>
      <vt:lpstr>A few commands:</vt:lpstr>
      <vt:lpstr>Sudo:</vt:lpstr>
      <vt:lpstr>Sudo:</vt:lpstr>
      <vt:lpstr>What are these stdin / stderr things I keep hearing about?</vt:lpstr>
      <vt:lpstr>Linux operators:</vt:lpstr>
      <vt:lpstr>Pipes, appending to a file, cat and less:</vt:lpstr>
      <vt:lpstr>Who’s here?</vt:lpstr>
      <vt:lpstr>One small command:</vt:lpstr>
      <vt:lpstr>PowerPoint Presentation</vt:lpstr>
      <vt:lpstr>The end!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40</cp:revision>
  <dcterms:created xsi:type="dcterms:W3CDTF">2016-09-13T23:54:46Z</dcterms:created>
  <dcterms:modified xsi:type="dcterms:W3CDTF">2016-09-14T18:58:50Z</dcterms:modified>
</cp:coreProperties>
</file>