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9926625" cy="6797675"/>
  <p:embeddedFontLst>
    <p:embeddedFont>
      <p:font typeface="Noto Sans Symbol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xr+zbIRWCRl78lW67eZids5Z/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69950A-2FDC-4B39-A306-5F92F0A2A8C5}">
  <a:tblStyle styleId="{5469950A-2FDC-4B39-A306-5F92F0A2A8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otoSansSymbol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NotoSansSymbol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799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4e004676_1_12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34e004676_1_12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734e004676_1_12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9e59699cb_0_276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d9e59699cb_0_276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d9e59699cb_0_276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34e004676_2_0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34e004676_2_0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734e004676_2_0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9e59699cb_0_313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d9e59699cb_0_313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d9e59699cb_0_313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2818beee2_0_20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d2818beee2_0_20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d2818beee2_0_20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9e59699cb_0_294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d9e59699cb_0_294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d9e59699cb_0_294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9e59699cb_0_301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d9e59699cb_0_301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d9e59699cb_0_301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34cae9851_0_8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34cae9851_0_8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2734cae9851_0_8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9e59699cb_0_288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d9e59699cb_0_288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d9e59699cb_0_288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e7b989746_3_2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6e7b989746_3_2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6e7b989746_3_2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9e59699cb_0_307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d9e59699cb_0_307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d9e59699cb_0_307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655320" y="1133062"/>
            <a:ext cx="10881360" cy="1030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2412656"/>
            <a:ext cx="9144000" cy="212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" name="Google Shape;20;p9"/>
          <p:cNvCxnSpPr/>
          <p:nvPr/>
        </p:nvCxnSpPr>
        <p:spPr>
          <a:xfrm>
            <a:off x="768626" y="2239617"/>
            <a:ext cx="10787270" cy="0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9"/>
          <p:cNvSpPr txBox="1"/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421027"/>
            <a:ext cx="10515600" cy="47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" name="Google Shape;26;p10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10"/>
          <p:cNvCxnSpPr/>
          <p:nvPr/>
        </p:nvCxnSpPr>
        <p:spPr>
          <a:xfrm>
            <a:off x="221227" y="959382"/>
            <a:ext cx="11546541" cy="0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14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" name="Google Shape;54;p14"/>
          <p:cNvCxnSpPr/>
          <p:nvPr/>
        </p:nvCxnSpPr>
        <p:spPr>
          <a:xfrm>
            <a:off x="221227" y="959382"/>
            <a:ext cx="1154654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03998" y="227903"/>
            <a:ext cx="3288002" cy="4976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-566818" y="766690"/>
            <a:ext cx="133257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WhoIsWho-IND-KDD-2024</a:t>
            </a:r>
            <a:endParaRPr b="1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118150" y="4084425"/>
            <a:ext cx="56166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</a:rPr>
              <a:t>Department of Applied Artificial Intelligence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 Kim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Hanyong Kim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SungJun Park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596000" y="30329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2024. 06. 1</a:t>
            </a:r>
            <a:r>
              <a:rPr b="1" lang="ko-KR" sz="1800">
                <a:solidFill>
                  <a:schemeClr val="dk1"/>
                </a:solidFill>
              </a:rPr>
              <a:t>1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14192" t="0"/>
          <a:stretch/>
        </p:blipFill>
        <p:spPr>
          <a:xfrm>
            <a:off x="76200" y="0"/>
            <a:ext cx="2258975" cy="10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34e004676_1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2" name="Google Shape;182;g2734e004676_1_12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Analysis – 2 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83" name="Google Shape;183;g2734e004676_1_12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734e004676_1_12"/>
          <p:cNvSpPr txBox="1"/>
          <p:nvPr/>
        </p:nvSpPr>
        <p:spPr>
          <a:xfrm>
            <a:off x="737483" y="1069258"/>
            <a:ext cx="11376900" cy="5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734e004676_1_12"/>
          <p:cNvSpPr txBox="1"/>
          <p:nvPr/>
        </p:nvSpPr>
        <p:spPr>
          <a:xfrm>
            <a:off x="689875" y="1099225"/>
            <a:ext cx="105306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b="1" lang="ko-KR" sz="1800">
                <a:solidFill>
                  <a:schemeClr val="dk1"/>
                </a:solidFill>
              </a:rPr>
              <a:t>Machine Learning</a:t>
            </a:r>
            <a:endParaRPr b="1" sz="1800">
              <a:solidFill>
                <a:schemeClr val="dk1"/>
              </a:solidFill>
            </a:endParaRPr>
          </a:p>
          <a:p>
            <a:pPr indent="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003300"/>
                </a:solidFill>
              </a:rPr>
              <a:t>•</a:t>
            </a:r>
            <a:r>
              <a:rPr b="1" lang="ko-KR" sz="1600">
                <a:solidFill>
                  <a:schemeClr val="dk1"/>
                </a:solidFill>
              </a:rPr>
              <a:t>Data Preprocessing</a:t>
            </a:r>
            <a:endParaRPr b="1" sz="1600">
              <a:solidFill>
                <a:schemeClr val="dk1"/>
              </a:solidFill>
            </a:endParaRPr>
          </a:p>
          <a:p>
            <a:pPr indent="0" lvl="0" marL="927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-title과 abstract의 stopwords 제거</a:t>
            </a:r>
            <a:endParaRPr sz="1600">
              <a:solidFill>
                <a:schemeClr val="dk1"/>
              </a:solidFill>
            </a:endParaRPr>
          </a:p>
          <a:p>
            <a:pPr indent="0" lvl="0" marL="927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-RoBERTa 모델을 사용하여 </a:t>
            </a:r>
            <a:r>
              <a:rPr lang="ko-KR" sz="1600">
                <a:solidFill>
                  <a:schemeClr val="dk1"/>
                </a:solidFill>
              </a:rPr>
              <a:t>title, abstract </a:t>
            </a:r>
            <a:r>
              <a:rPr lang="ko-KR" sz="1600">
                <a:solidFill>
                  <a:schemeClr val="dk1"/>
                </a:solidFill>
              </a:rPr>
              <a:t>텍스트 임베딩</a:t>
            </a:r>
            <a:endParaRPr sz="1600">
              <a:solidFill>
                <a:schemeClr val="dk1"/>
              </a:solidFill>
            </a:endParaRPr>
          </a:p>
          <a:p>
            <a:pPr indent="0" lvl="0" marL="927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-임베딩한 벡터 데이터와 기본 feature(title, abstract, keywords, authors, venue)</a:t>
            </a:r>
            <a:r>
              <a:rPr lang="ko-KR" sz="1600">
                <a:solidFill>
                  <a:schemeClr val="dk1"/>
                </a:solidFill>
              </a:rPr>
              <a:t>의 길이와 year변수</a:t>
            </a:r>
            <a:r>
              <a:rPr lang="ko-KR" sz="1600">
                <a:solidFill>
                  <a:schemeClr val="dk1"/>
                </a:solidFill>
              </a:rPr>
              <a:t> 결합하여 training( num : 148409 )  및 validation data( </a:t>
            </a:r>
            <a:r>
              <a:rPr lang="ko-KR" sz="1600">
                <a:solidFill>
                  <a:schemeClr val="dk1"/>
                </a:solidFill>
              </a:rPr>
              <a:t>num : </a:t>
            </a:r>
            <a:r>
              <a:rPr lang="ko-KR" sz="1600">
                <a:solidFill>
                  <a:schemeClr val="dk1"/>
                </a:solidFill>
              </a:rPr>
              <a:t>62229) 를 준비</a:t>
            </a:r>
            <a:endParaRPr sz="2100">
              <a:solidFill>
                <a:srgbClr val="003300"/>
              </a:solidFill>
            </a:endParaRPr>
          </a:p>
          <a:p>
            <a:pPr indent="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003300"/>
                </a:solidFill>
              </a:rPr>
              <a:t>•</a:t>
            </a:r>
            <a:r>
              <a:rPr b="1" lang="ko-KR" sz="1600">
                <a:solidFill>
                  <a:schemeClr val="dk1"/>
                </a:solidFill>
              </a:rPr>
              <a:t>Method</a:t>
            </a:r>
            <a:endParaRPr b="1" sz="1600">
              <a:solidFill>
                <a:schemeClr val="dk1"/>
              </a:solidFill>
            </a:endParaRPr>
          </a:p>
          <a:p>
            <a:pPr indent="0" lvl="0" marL="927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-LightGBM 모델의 하이퍼파라미터를 설정하고, Stratified K-Fold 교차 검증을 통해 모델을 학습</a:t>
            </a:r>
            <a:endParaRPr sz="1600">
              <a:solidFill>
                <a:schemeClr val="dk1"/>
              </a:solidFill>
            </a:endParaRPr>
          </a:p>
          <a:p>
            <a:pPr indent="0" lvl="0" marL="927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-Train/Test 비율: 80:20</a:t>
            </a:r>
            <a:endParaRPr sz="1600">
              <a:solidFill>
                <a:schemeClr val="dk1"/>
              </a:solidFill>
            </a:endParaRPr>
          </a:p>
          <a:p>
            <a:pPr indent="0" lvl="0" marL="927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-파라미터 선정 방식: 그리드 서치를 사용하여 최적의 하이퍼파라미터를 찾음</a:t>
            </a:r>
            <a:endParaRPr sz="1600">
              <a:solidFill>
                <a:schemeClr val="dk1"/>
              </a:solidFill>
            </a:endParaRPr>
          </a:p>
          <a:p>
            <a:pPr indent="0" lvl="0" marL="927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-ROC-AUC, Accuracy, Precision, Recall, F1-score를 사용하여 모델 성능을 평가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86" name="Google Shape;186;g2734e004676_1_12"/>
          <p:cNvGraphicFramePr/>
          <p:nvPr/>
        </p:nvGraphicFramePr>
        <p:xfrm>
          <a:off x="1773305" y="575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{5469950A-2FDC-4B39-A306-5F92F0A2A8C5}</a:tableStyleId>
              </a:tblPr>
              <a:tblGrid>
                <a:gridCol w="1217775"/>
                <a:gridCol w="15127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</a:t>
                      </a: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AUC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Public Board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764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638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9e59699cb_0_2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3" name="Google Shape;193;g2d9e59699cb_0_276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ko-KR" sz="3600">
                <a:solidFill>
                  <a:srgbClr val="003300"/>
                </a:solidFill>
              </a:rPr>
              <a:t>Analysis – 3</a:t>
            </a:r>
            <a:endParaRPr b="1" sz="3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34e004676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0" name="Google Shape;200;g2734e004676_2_0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Analysis – 3 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201" name="Google Shape;201;g2734e004676_2_0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734e004676_2_0"/>
          <p:cNvSpPr txBox="1"/>
          <p:nvPr/>
        </p:nvSpPr>
        <p:spPr>
          <a:xfrm>
            <a:off x="737483" y="1069258"/>
            <a:ext cx="11376900" cy="5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Font typeface="Noto Sans Symbols"/>
              <a:buChar char="▪"/>
            </a:pPr>
            <a:r>
              <a:rPr b="1" lang="ko-KR" sz="1800">
                <a:solidFill>
                  <a:schemeClr val="dk1"/>
                </a:solidFill>
              </a:rPr>
              <a:t>WhoIsWho-IND 제공 베이스라인 코드를 활용한 GCCAD 모델링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Char char="•"/>
            </a:pPr>
            <a:r>
              <a:rPr b="1" lang="ko-KR" sz="1800">
                <a:solidFill>
                  <a:schemeClr val="dk1"/>
                </a:solidFill>
              </a:rPr>
              <a:t>Build Graph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 paper의 title의 불용어 제거 후 임베딩</a:t>
            </a:r>
            <a:endParaRPr>
              <a:solidFill>
                <a:schemeClr val="dk1"/>
              </a:solidFill>
            </a:endParaRPr>
          </a:p>
          <a:p>
            <a:pPr indent="0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 author 별로 paper to paper graph 구축하고 저자간 공저, 공동기간, 공동학회에 대한 가중치를 계산해서 edge weight 설정 </a:t>
            </a:r>
            <a:endParaRPr sz="1600">
              <a:solidFill>
                <a:schemeClr val="dk1"/>
              </a:solidFill>
            </a:endParaRPr>
          </a:p>
          <a:p>
            <a:pPr indent="0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 title 임베딩 값은 특징벡터로 활용</a:t>
            </a:r>
            <a:endParaRPr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Char char="•"/>
            </a:pPr>
            <a:r>
              <a:rPr b="1" lang="ko-KR" sz="1800">
                <a:solidFill>
                  <a:schemeClr val="dk1"/>
                </a:solidFill>
              </a:rPr>
              <a:t>GCCAD 모델링 </a:t>
            </a:r>
            <a:endParaRPr>
              <a:solidFill>
                <a:schemeClr val="dk1"/>
              </a:solidFill>
            </a:endParaRPr>
          </a:p>
          <a:p>
            <a:pPr indent="0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GraphCAD : 그래프 구조에서의 이상 탐지(Outlier Detection)를 목표로 하는 복합적인 그래프 신경망 모델, 이 모델은 특히 그래프 데이터의 특성을 활용하여 노드, 엣지, 시스템 수준에서 이상 징후를 탐지하도록 설계</a:t>
            </a:r>
            <a:endParaRPr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Char char="•"/>
            </a:pPr>
            <a:r>
              <a:rPr b="1" lang="ko-KR" sz="1800">
                <a:solidFill>
                  <a:schemeClr val="dk1"/>
                </a:solidFill>
              </a:rPr>
              <a:t>실험 수행 </a:t>
            </a:r>
            <a:endParaRPr>
              <a:solidFill>
                <a:schemeClr val="dk1"/>
              </a:solidFill>
            </a:endParaRPr>
          </a:p>
          <a:p>
            <a:pPr indent="0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epochs : 40 설정 후 베이스라인 코드의 default 값으로 실험 수행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3" name="Google Shape;203;g2734e004676_2_0"/>
          <p:cNvSpPr txBox="1"/>
          <p:nvPr/>
        </p:nvSpPr>
        <p:spPr>
          <a:xfrm>
            <a:off x="4906108" y="6564787"/>
            <a:ext cx="609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*Ref. Lecture Slide-05_nc, p.5, Interactive Graph Mining, SKKU, 2024 Spring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g2734e004676_2_0"/>
          <p:cNvGraphicFramePr/>
          <p:nvPr/>
        </p:nvGraphicFramePr>
        <p:xfrm>
          <a:off x="1794405" y="5548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{5469950A-2FDC-4B39-A306-5F92F0A2A8C5}</a:tableStyleId>
              </a:tblPr>
              <a:tblGrid>
                <a:gridCol w="1217775"/>
                <a:gridCol w="15127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</a:t>
                      </a: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AUC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Public Board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93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682</a:t>
                      </a:r>
                      <a:endParaRPr sz="16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9e59699cb_0_3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1" name="Google Shape;211;g2d9e59699cb_0_313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5. Result &amp; Conclusion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2818beee2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8" name="Google Shape;218;g2d2818beee2_0_20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Result &amp; </a:t>
            </a:r>
            <a:r>
              <a:rPr b="1" lang="ko-KR" sz="3000">
                <a:solidFill>
                  <a:srgbClr val="003300"/>
                </a:solidFill>
              </a:rPr>
              <a:t>Conclusion</a:t>
            </a:r>
            <a:endParaRPr sz="3000"/>
          </a:p>
        </p:txBody>
      </p:sp>
      <p:sp>
        <p:nvSpPr>
          <p:cNvPr id="219" name="Google Shape;219;g2d2818beee2_0_20"/>
          <p:cNvSpPr txBox="1"/>
          <p:nvPr/>
        </p:nvSpPr>
        <p:spPr>
          <a:xfrm>
            <a:off x="316575" y="1175650"/>
            <a:ext cx="109182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ko-KR" sz="1500">
                <a:solidFill>
                  <a:schemeClr val="dk1"/>
                </a:solidFill>
              </a:rPr>
              <a:t>Result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ko-KR" sz="1500">
                <a:solidFill>
                  <a:schemeClr val="dk1"/>
                </a:solidFill>
              </a:rPr>
              <a:t>Ranked 53rd on Leaderboard with an accuracy score </a:t>
            </a:r>
            <a:r>
              <a:rPr lang="ko-KR" sz="1500">
                <a:solidFill>
                  <a:schemeClr val="dk1"/>
                </a:solidFill>
              </a:rPr>
              <a:t>0.68226 (GCCAD)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ko-KR" sz="1500">
                <a:solidFill>
                  <a:schemeClr val="dk1"/>
                </a:solidFill>
              </a:rPr>
              <a:t>Conclusion &amp; </a:t>
            </a:r>
            <a:r>
              <a:rPr b="1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ko-KR" sz="1500">
                <a:solidFill>
                  <a:schemeClr val="dk1"/>
                </a:solidFill>
              </a:rPr>
              <a:t>Conventional machine learning vs. Graph learning - 생각보다 머신러닝 성능이 잘 나온다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ko-KR" sz="1500">
                <a:solidFill>
                  <a:schemeClr val="dk1"/>
                </a:solidFill>
              </a:rPr>
              <a:t>머신러닝은 비교적 성능이 잘 나오는 반면, GNN은 무겁고 사이즈가 크다. </a:t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이러한 실험을 통해 GNN에 적합한 주제 선정과 활용이 중요함을 알 수 있었다.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-KR" sz="1500">
                <a:solidFill>
                  <a:schemeClr val="dk1"/>
                </a:solidFill>
              </a:rPr>
              <a:t>GPU Computing resource limitation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0" name="Google Shape;220;g2d2818beee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750" y="2295575"/>
            <a:ext cx="7956649" cy="13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d2818beee2_0_20"/>
          <p:cNvSpPr txBox="1"/>
          <p:nvPr/>
        </p:nvSpPr>
        <p:spPr>
          <a:xfrm>
            <a:off x="2947800" y="3603250"/>
            <a:ext cx="629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Fig </a:t>
            </a:r>
            <a:r>
              <a:rPr lang="ko-KR" sz="1300">
                <a:solidFill>
                  <a:schemeClr val="dk1"/>
                </a:solidFill>
              </a:rPr>
              <a:t>2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300">
                <a:solidFill>
                  <a:schemeClr val="dk1"/>
                </a:solidFill>
              </a:rPr>
              <a:t>Screenshot of Leaderboard (June 9, 2024)</a:t>
            </a:r>
            <a:r>
              <a:rPr lang="ko-KR" sz="1300">
                <a:solidFill>
                  <a:schemeClr val="dk1"/>
                </a:solidFill>
              </a:rPr>
              <a:t> 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8" name="Google Shape;228;p6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>
                <a:solidFill>
                  <a:srgbClr val="003300"/>
                </a:solidFill>
              </a:rPr>
              <a:t>References</a:t>
            </a:r>
            <a:endParaRPr b="1">
              <a:solidFill>
                <a:srgbClr val="003300"/>
              </a:solidFill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38981" y="1243950"/>
            <a:ext cx="11625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Ravipati, R. D., &amp; Abualkibash, M. (2019). Intrusion detection system classification using different machine learning algorithms on KDD-99 and NSL-KDD datasets-a review paper. International Journal of Computer Science &amp; Information Technology (IJCSIT) Vol, 11.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[2] Li, Y., Fang, B., Guo, L., &amp; Chen, Y. (2007, March). Network anomaly detection based on TCM-KNN algorithm. In Proceedings of the 2nd ACM symposium on Information, computer and communications security (pp. 13-19).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[3] Aljawarneh, S., Aldwairi, M., &amp; Yassein, M. B. (2018). Anomaly-based intrusion detection system through feature selection analysis and building hybrid efficient model. Journal of Computational Science, 25, 152-160.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[4] Chiang, W. L., Liu, X., Si, S., Li, Y., Bengio, S., &amp; Hsieh, C. J. (2019, July). Cluster-gcn: An efficient algorithm for training deep and large graph convolutional networks. In Proceedings of the 25th ACM SIGKDD international conference on knowledge discovery &amp; data mining (pp. 257-266).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[5] Jiang, J., Chen, J., Gu, T., Choo, K. K. R., Liu, C., Yu, M., ... &amp; Mohapatra, P. (2019, November). Anomaly detection with graph convolutional networks for insider threat and fraud detection. In MILCOM 2019-2019 IEEE Military Communications Conference (MILCOM) (pp. 109-114). IEEE.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160338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48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i="0" sz="48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5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b="1" i="0" sz="36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9e59699cb_0_2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0" name="Google Shape;100;g2d9e59699cb_0_294"/>
          <p:cNvSpPr txBox="1"/>
          <p:nvPr/>
        </p:nvSpPr>
        <p:spPr>
          <a:xfrm>
            <a:off x="1221325" y="1276350"/>
            <a:ext cx="10650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2. Analysis - 1 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3. Analysis - 2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4. Analysis - 3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5. Result </a:t>
            </a:r>
            <a:r>
              <a:rPr b="1" lang="ko-KR" sz="30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d9e59699cb_0_294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Index</a:t>
            </a:r>
            <a:endParaRPr b="1" sz="300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9e59699cb_0_3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g2d9e59699cb_0_301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 sz="3000">
                <a:solidFill>
                  <a:srgbClr val="003300"/>
                </a:solidFill>
              </a:rPr>
              <a:t>KDD 2024 OAG-Challenge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90618" y="876561"/>
            <a:ext cx="10597842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91326" y="1137858"/>
            <a:ext cx="113853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Motivation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A</a:t>
            </a:r>
            <a:r>
              <a:rPr lang="ko-KR" sz="1600">
                <a:solidFill>
                  <a:schemeClr val="dk1"/>
                </a:solidFill>
              </a:rPr>
              <a:t>cademic data mining</a:t>
            </a:r>
            <a:r>
              <a:rPr lang="ko-KR" sz="1600"/>
              <a:t> has </a:t>
            </a:r>
            <a:r>
              <a:rPr lang="ko-KR" sz="1600"/>
              <a:t>potential</a:t>
            </a:r>
            <a:r>
              <a:rPr lang="ko-KR" sz="1600"/>
              <a:t> to unlock enormous scientific, technological, and educational values.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sz="1600"/>
              <a:t>However, academic graph mining has been limited by the lack of a suitable public benchmark.</a:t>
            </a:r>
            <a:endParaRPr sz="16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Open Academic Graph Challenge(OAG-Challenge) is open to advance the SOTA in academic graph mining.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WhoIsWho-IND(Incorrect Assignment Detection) Task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Given the paper assignments of each author and paper metadata, </a:t>
            </a:r>
            <a:r>
              <a:rPr b="1" lang="ko-KR" sz="1600">
                <a:solidFill>
                  <a:schemeClr val="dk1"/>
                </a:solidFill>
              </a:rPr>
              <a:t>the goal is to detect paper assignment errors for each author.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2"/>
          <p:cNvSpPr txBox="1"/>
          <p:nvPr/>
        </p:nvSpPr>
        <p:spPr>
          <a:xfrm>
            <a:off x="4736639" y="6322626"/>
            <a:ext cx="48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Fig 1. </a:t>
            </a:r>
            <a:r>
              <a:rPr lang="ko-KR" sz="1300">
                <a:solidFill>
                  <a:schemeClr val="dk1"/>
                </a:solidFill>
              </a:rPr>
              <a:t>Three tasks of KDD 2024 OAG-Challenge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325" y="3561725"/>
            <a:ext cx="6519644" cy="27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3789850" y="3490000"/>
            <a:ext cx="1781700" cy="2826000"/>
          </a:xfrm>
          <a:prstGeom prst="roundRect">
            <a:avLst>
              <a:gd fmla="val 9045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1199349">
            <a:off x="3197456" y="4545575"/>
            <a:ext cx="486189" cy="2633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99700" y="3978850"/>
            <a:ext cx="22185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Our Challenge</a:t>
            </a:r>
            <a:endParaRPr b="0" i="0" sz="23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999700" y="4055050"/>
            <a:ext cx="314100" cy="3141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34cae9851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0" name="Google Shape;130;g2734cae9851_0_8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 sz="3000">
                <a:solidFill>
                  <a:srgbClr val="003300"/>
                </a:solidFill>
              </a:rPr>
              <a:t>Dataset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31" name="Google Shape;131;g2734cae9851_0_8"/>
          <p:cNvSpPr txBox="1"/>
          <p:nvPr/>
        </p:nvSpPr>
        <p:spPr>
          <a:xfrm>
            <a:off x="590618" y="876561"/>
            <a:ext cx="1059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734cae9851_0_8"/>
          <p:cNvSpPr txBox="1"/>
          <p:nvPr/>
        </p:nvSpPr>
        <p:spPr>
          <a:xfrm>
            <a:off x="391325" y="1137850"/>
            <a:ext cx="53424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train_author.json &amp; ind_valid_author.json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The key is the author ID and has the </a:t>
            </a:r>
            <a:r>
              <a:rPr b="1" lang="ko-KR" sz="1600">
                <a:solidFill>
                  <a:schemeClr val="dk1"/>
                </a:solidFill>
              </a:rPr>
              <a:t>‘name’</a:t>
            </a:r>
            <a:r>
              <a:rPr lang="ko-KR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ko-KR" sz="1600">
                <a:solidFill>
                  <a:schemeClr val="dk1"/>
                </a:solidFill>
              </a:rPr>
              <a:t>‘normal_data’</a:t>
            </a:r>
            <a:r>
              <a:rPr lang="ko-KR" sz="1600">
                <a:solidFill>
                  <a:schemeClr val="dk1"/>
                </a:solidFill>
              </a:rPr>
              <a:t> for owned papers correctly.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ko-KR" sz="1600">
                <a:solidFill>
                  <a:schemeClr val="dk1"/>
                </a:solidFill>
              </a:rPr>
              <a:t>‘outliers’</a:t>
            </a:r>
            <a:r>
              <a:rPr lang="ko-KR" sz="1600">
                <a:solidFill>
                  <a:schemeClr val="dk1"/>
                </a:solidFill>
              </a:rPr>
              <a:t> for incorrectly assigned papers.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779 authors(train) and 370 authors(valid)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				</a:t>
            </a:r>
            <a:endParaRPr sz="1600"/>
          </a:p>
        </p:txBody>
      </p:sp>
      <p:sp>
        <p:nvSpPr>
          <p:cNvPr id="133" name="Google Shape;133;g2734cae9851_0_8"/>
          <p:cNvSpPr txBox="1"/>
          <p:nvPr/>
        </p:nvSpPr>
        <p:spPr>
          <a:xfrm>
            <a:off x="2947800" y="6270250"/>
            <a:ext cx="629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Fig </a:t>
            </a:r>
            <a:r>
              <a:rPr lang="ko-KR" sz="1300">
                <a:solidFill>
                  <a:schemeClr val="dk1"/>
                </a:solidFill>
              </a:rPr>
              <a:t>2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300">
                <a:solidFill>
                  <a:schemeClr val="dk1"/>
                </a:solidFill>
              </a:rPr>
              <a:t>train_author/ind_valid_author data (left), pid_to_info_all data (right) 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734cae985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0" y="2944875"/>
            <a:ext cx="4130225" cy="188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34cae9851_0_8"/>
          <p:cNvSpPr txBox="1"/>
          <p:nvPr/>
        </p:nvSpPr>
        <p:spPr>
          <a:xfrm>
            <a:off x="6688875" y="1137850"/>
            <a:ext cx="5143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pid_to_info_all.json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Paper ID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Author info. - name, organization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Paper info. - venue, publication year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Text info. - paper title, keywords, abstract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6" name="Google Shape;136;g2734cae985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251" y="3119025"/>
            <a:ext cx="5730552" cy="275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34cae9851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700" y="4366100"/>
            <a:ext cx="4320824" cy="1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9e59699cb_0_2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g2d9e59699cb_0_288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0" lang="ko-KR" sz="3600" u="none" cap="none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Analysis – 1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7b989746_3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1" name="Google Shape;151;g26e7b989746_3_2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Analysis – 1 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52" name="Google Shape;152;g26e7b989746_3_2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6e7b989746_3_2"/>
          <p:cNvSpPr txBox="1"/>
          <p:nvPr/>
        </p:nvSpPr>
        <p:spPr>
          <a:xfrm>
            <a:off x="737483" y="1069258"/>
            <a:ext cx="11376939" cy="5228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Font typeface="Noto Sans Symbols"/>
              <a:buChar char="▪"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Mining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2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the paper-paper Graph in author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paper의 title의 불용어 제거 후 임베딩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title의 임베딩을 활용하여 Roberta keyword 추출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추출된 keyword로 jaccard similarities를 계산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jaccard similarities 0.6이상 기준으로 author 별로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paper to paper graph 구축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title 임베딩 값은 특징벡터로 활용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6e7b989746_3_2"/>
          <p:cNvSpPr txBox="1"/>
          <p:nvPr/>
        </p:nvSpPr>
        <p:spPr>
          <a:xfrm>
            <a:off x="4906108" y="6564787"/>
            <a:ext cx="609432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*Ref. Lecture Slide-05_nc, p.5, Interactive Graph Mining, SKKU, 2024 Spring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6e7b989746_3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252" y="4236530"/>
            <a:ext cx="3191856" cy="26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6e7b989746_3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3561" y="1226486"/>
            <a:ext cx="4920885" cy="46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6e7b989746_3_2"/>
          <p:cNvSpPr txBox="1"/>
          <p:nvPr/>
        </p:nvSpPr>
        <p:spPr>
          <a:xfrm>
            <a:off x="7305300" y="5865302"/>
            <a:ext cx="48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&lt;Fig 3. Sample graph for paper-pater of KDD- Dataset&gt;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3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Analysis – 1 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737483" y="1043658"/>
            <a:ext cx="11376900" cy="5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Font typeface="Noto Sans Symbols"/>
              <a:buChar char="▪"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2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1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GCN Modeling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Inductive Learning 방식으로 7대 3으로 Train Set, Validation Set 정의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두 개의 GCNConv 레이어를 활용하여 그래프 데이터의 특징 추출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최종 출력에는 FC 레이어를 사용하고, Sigmoid 활성화 함수를 적용하여 이진 분류 확률을 출력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hidden : 768 사용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Adam Optimizer, Epochs :50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learning rate : 0.0005</a:t>
            </a:r>
            <a:endParaRPr/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평가지표 AUC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4906108" y="6564787"/>
            <a:ext cx="609432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*Ref. Lecture Slide-05_nc, p.5, Interactive Graph Mining, SKKU, 2024 Spring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3"/>
          <p:cNvGraphicFramePr/>
          <p:nvPr/>
        </p:nvGraphicFramePr>
        <p:xfrm>
          <a:off x="1836630" y="4552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{5469950A-2FDC-4B39-A306-5F92F0A2A8C5}</a:tableStyleId>
              </a:tblPr>
              <a:tblGrid>
                <a:gridCol w="1217775"/>
                <a:gridCol w="15127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</a:t>
                      </a: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AUC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Public Board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0.592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0.583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9e59699cb_0_3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g2d9e59699cb_0_307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3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ko-KR" sz="3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-KR" sz="3600">
                <a:solidFill>
                  <a:srgbClr val="003300"/>
                </a:solidFill>
              </a:rPr>
              <a:t>Analysis – 2</a:t>
            </a:r>
            <a:endParaRPr b="1" sz="3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2023-06-26T04:24:47Z</dcterms:created>
  <dc:creator>이병준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0x01010049B2C1BD891A5041BDE33A3BDCECBFA5</vt:lpwstr>
  </property>
</Properties>
</file>