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9926625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aAv0qEOy4IMuIyRZjEqvgVgmn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87E865-486C-450A-BB6C-0F3001C24250}">
  <a:tblStyle styleId="{2687E865-486C-450A-BB6C-0F3001C242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799" y="0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34e004676_2_0:notes"/>
          <p:cNvSpPr/>
          <p:nvPr>
            <p:ph idx="2" type="sldImg"/>
          </p:nvPr>
        </p:nvSpPr>
        <p:spPr>
          <a:xfrm>
            <a:off x="2925763" y="850900"/>
            <a:ext cx="4075200" cy="229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734e004676_2_0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734e004676_2_0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9e59699cb_0_313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d9e59699cb_0_313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2d9e59699cb_0_313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2818beee2_0_20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d2818beee2_0_20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d2818beee2_0_20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 txBox="1"/>
          <p:nvPr>
            <p:ph idx="12" type="sldNum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 txBox="1"/>
          <p:nvPr>
            <p:ph idx="12" type="sldNum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9e59699cb_0_294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d9e59699cb_0_294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d9e59699cb_0_294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9e59699cb_0_301:notes"/>
          <p:cNvSpPr/>
          <p:nvPr>
            <p:ph idx="2" type="sldImg"/>
          </p:nvPr>
        </p:nvSpPr>
        <p:spPr>
          <a:xfrm>
            <a:off x="2925763" y="850900"/>
            <a:ext cx="4075200" cy="229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d9e59699cb_0_301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d9e59699cb_0_301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34cae9851_0_8:notes"/>
          <p:cNvSpPr/>
          <p:nvPr>
            <p:ph idx="2" type="sldImg"/>
          </p:nvPr>
        </p:nvSpPr>
        <p:spPr>
          <a:xfrm>
            <a:off x="2925763" y="850900"/>
            <a:ext cx="4075200" cy="229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34cae9851_0_8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2734cae9851_0_8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9e59699cb_0_288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d9e59699cb_0_288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d9e59699cb_0_288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e7b989746_3_2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6e7b989746_3_2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6e7b989746_3_2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2925763" y="850900"/>
            <a:ext cx="4075112" cy="229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34e004676_1_12:notes"/>
          <p:cNvSpPr/>
          <p:nvPr>
            <p:ph idx="2" type="sldImg"/>
          </p:nvPr>
        </p:nvSpPr>
        <p:spPr>
          <a:xfrm>
            <a:off x="2925763" y="850900"/>
            <a:ext cx="4075200" cy="229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734e004676_1_12:notes"/>
          <p:cNvSpPr txBox="1"/>
          <p:nvPr>
            <p:ph idx="1" type="body"/>
          </p:nvPr>
        </p:nvSpPr>
        <p:spPr>
          <a:xfrm>
            <a:off x="992665" y="3271381"/>
            <a:ext cx="7941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734e004676_1_12:notes"/>
          <p:cNvSpPr txBox="1"/>
          <p:nvPr>
            <p:ph idx="12" type="sldNum"/>
          </p:nvPr>
        </p:nvSpPr>
        <p:spPr>
          <a:xfrm>
            <a:off x="5622799" y="6456612"/>
            <a:ext cx="4301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" name="Google Shape;18;p9"/>
          <p:cNvSpPr txBox="1"/>
          <p:nvPr>
            <p:ph type="ctrTitle"/>
          </p:nvPr>
        </p:nvSpPr>
        <p:spPr>
          <a:xfrm>
            <a:off x="655320" y="1133062"/>
            <a:ext cx="10881360" cy="1030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2412656"/>
            <a:ext cx="9144000" cy="2122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" name="Google Shape;20;p9"/>
          <p:cNvCxnSpPr/>
          <p:nvPr/>
        </p:nvCxnSpPr>
        <p:spPr>
          <a:xfrm>
            <a:off x="768626" y="2239617"/>
            <a:ext cx="10787270" cy="0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9"/>
          <p:cNvSpPr txBox="1"/>
          <p:nvPr/>
        </p:nvSpPr>
        <p:spPr>
          <a:xfrm>
            <a:off x="5671930" y="4505757"/>
            <a:ext cx="5681870" cy="176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421027"/>
            <a:ext cx="10515600" cy="47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" name="Google Shape;26;p10"/>
          <p:cNvSpPr txBox="1"/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10"/>
          <p:cNvCxnSpPr/>
          <p:nvPr/>
        </p:nvCxnSpPr>
        <p:spPr>
          <a:xfrm>
            <a:off x="221227" y="959382"/>
            <a:ext cx="11546541" cy="0"/>
          </a:xfrm>
          <a:prstGeom prst="straightConnector1">
            <a:avLst/>
          </a:prstGeom>
          <a:noFill/>
          <a:ln cap="flat" cmpd="sng" w="28575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" name="Google Shape;53;p14"/>
          <p:cNvSpPr txBox="1"/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" name="Google Shape;54;p14"/>
          <p:cNvCxnSpPr/>
          <p:nvPr/>
        </p:nvCxnSpPr>
        <p:spPr>
          <a:xfrm>
            <a:off x="221227" y="959382"/>
            <a:ext cx="1154654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221227" y="136525"/>
            <a:ext cx="11546541" cy="78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03998" y="227903"/>
            <a:ext cx="3288002" cy="4976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-566818" y="766690"/>
            <a:ext cx="133257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WhoIsWho-IND-KDD-2024</a:t>
            </a:r>
            <a:endParaRPr b="1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041950" y="4084425"/>
            <a:ext cx="56166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0" lang="ko-KR" sz="1600" u="none" cap="none" strike="noStrike">
                <a:solidFill>
                  <a:schemeClr val="dk1"/>
                </a:solidFill>
              </a:rPr>
              <a:t>Department of Applied Artificial Intelligence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</a:rPr>
              <a:t>Minsu Kim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</a:rPr>
              <a:t>Hanyong Kim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</a:rPr>
              <a:t>SungJun Park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596000" y="30329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ko-KR" sz="1800" u="none" cap="none" strike="noStrike">
                <a:solidFill>
                  <a:schemeClr val="dk1"/>
                </a:solidFill>
              </a:rPr>
              <a:t>2024. 06. 1</a:t>
            </a:r>
            <a:r>
              <a:rPr lang="ko-KR" sz="1800">
                <a:solidFill>
                  <a:schemeClr val="dk1"/>
                </a:solidFill>
              </a:rPr>
              <a:t>1</a:t>
            </a:r>
            <a:r>
              <a:rPr i="0" lang="ko-KR" sz="1800" u="none" cap="none" strike="noStrike">
                <a:solidFill>
                  <a:schemeClr val="dk1"/>
                </a:solidFill>
              </a:rPr>
              <a:t>.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14192" t="0"/>
          <a:stretch/>
        </p:blipFill>
        <p:spPr>
          <a:xfrm>
            <a:off x="76200" y="0"/>
            <a:ext cx="2258975" cy="10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34e004676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6" name="Google Shape;186;g2734e004676_2_0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rgbClr val="003300"/>
                </a:solidFill>
              </a:rPr>
              <a:t>(3) Analysis – 3 : GCCAD Modeling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87" name="Google Shape;187;g2734e004676_2_0"/>
          <p:cNvSpPr txBox="1"/>
          <p:nvPr/>
        </p:nvSpPr>
        <p:spPr>
          <a:xfrm>
            <a:off x="590618" y="876561"/>
            <a:ext cx="105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734e004676_2_0"/>
          <p:cNvSpPr txBox="1"/>
          <p:nvPr/>
        </p:nvSpPr>
        <p:spPr>
          <a:xfrm>
            <a:off x="4906108" y="6564787"/>
            <a:ext cx="609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*Ref. Lecture Slide-05_nc, p.5, Interactive Graph Mining, SKKU, 2024 Spring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734e004676_2_0"/>
          <p:cNvSpPr txBox="1"/>
          <p:nvPr/>
        </p:nvSpPr>
        <p:spPr>
          <a:xfrm>
            <a:off x="737475" y="1023025"/>
            <a:ext cx="11376900" cy="4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GCCAD modeling with WhoIsWho-IND Baseline code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ko-KR" sz="1600">
                <a:solidFill>
                  <a:schemeClr val="dk1"/>
                </a:solidFill>
              </a:rPr>
              <a:t>Build Graph</a:t>
            </a:r>
            <a:endParaRPr sz="1600"/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Eliminating stopwords from the title</a:t>
            </a:r>
            <a:endParaRPr sz="1600">
              <a:solidFill>
                <a:schemeClr val="dk1"/>
              </a:solidFill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Building Paper-Paper Graph by </a:t>
            </a:r>
            <a:r>
              <a:rPr lang="ko-KR" sz="1600">
                <a:solidFill>
                  <a:schemeClr val="dk1"/>
                </a:solidFill>
              </a:rPr>
              <a:t>author → Edge weights with co-author, co-work years and venues </a:t>
            </a:r>
            <a:endParaRPr sz="1600">
              <a:solidFill>
                <a:schemeClr val="dk1"/>
              </a:solidFill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Embeddings of title are used for feature vectors.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ko-KR" sz="1600">
                <a:solidFill>
                  <a:schemeClr val="dk1"/>
                </a:solidFill>
              </a:rPr>
              <a:t>GCCAD Modeling (Graph Contrastive Learning for Anomaly Detection)</a:t>
            </a:r>
            <a:endParaRPr sz="1200">
              <a:solidFill>
                <a:schemeClr val="dk1"/>
              </a:solidFill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GraphCAD is a complex graph neural network model aimed at Outlier Detection in graph structures.  </a:t>
            </a:r>
            <a:endParaRPr sz="1600">
              <a:solidFill>
                <a:schemeClr val="dk1"/>
              </a:solidFill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D</a:t>
            </a:r>
            <a:r>
              <a:rPr lang="ko-KR" sz="1600">
                <a:solidFill>
                  <a:schemeClr val="dk1"/>
                </a:solidFill>
              </a:rPr>
              <a:t>esigned to exploit the characteristics of graph data to detect anomal</a:t>
            </a:r>
            <a:r>
              <a:rPr lang="ko-KR" sz="1600">
                <a:solidFill>
                  <a:schemeClr val="dk1"/>
                </a:solidFill>
              </a:rPr>
              <a:t>ies at </a:t>
            </a:r>
            <a:r>
              <a:rPr lang="ko-KR" sz="1600">
                <a:solidFill>
                  <a:schemeClr val="dk1"/>
                </a:solidFill>
              </a:rPr>
              <a:t>node, edge, and system levels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ko-KR" sz="1600">
                <a:solidFill>
                  <a:schemeClr val="dk1"/>
                </a:solidFill>
              </a:rPr>
              <a:t>Experiment </a:t>
            </a:r>
            <a:endParaRPr>
              <a:solidFill>
                <a:schemeClr val="dk1"/>
              </a:solidFill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ko-KR" sz="1600">
                <a:solidFill>
                  <a:schemeClr val="dk1"/>
                </a:solidFill>
              </a:rPr>
              <a:t>epochs : 40 and default value of baseline 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90" name="Google Shape;190;g2734e004676_2_0"/>
          <p:cNvGraphicFramePr/>
          <p:nvPr/>
        </p:nvGraphicFramePr>
        <p:xfrm>
          <a:off x="1989030" y="5695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{2687E865-486C-450A-BB6C-0F3001C24250}</a:tableStyleId>
              </a:tblPr>
              <a:tblGrid>
                <a:gridCol w="1217775"/>
                <a:gridCol w="151272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Valid</a:t>
                      </a: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 AUC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Public Board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0.</a:t>
                      </a:r>
                      <a:r>
                        <a:rPr b="1" lang="ko-KR" sz="1300"/>
                        <a:t>693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0.</a:t>
                      </a:r>
                      <a:r>
                        <a:rPr b="1" lang="ko-KR" sz="1300"/>
                        <a:t>682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9e59699cb_0_3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7" name="Google Shape;197;g2d9e59699cb_0_313"/>
          <p:cNvSpPr txBox="1"/>
          <p:nvPr/>
        </p:nvSpPr>
        <p:spPr>
          <a:xfrm>
            <a:off x="160350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3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ko-KR" sz="3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 Result &amp; Conclusion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2818beee2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4" name="Google Shape;204;g2d2818beee2_0_20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 sz="3000">
                <a:solidFill>
                  <a:srgbClr val="003300"/>
                </a:solidFill>
              </a:rPr>
              <a:t>Result &amp; </a:t>
            </a:r>
            <a:r>
              <a:rPr b="1" lang="ko-KR" sz="3000">
                <a:solidFill>
                  <a:srgbClr val="003300"/>
                </a:solidFill>
              </a:rPr>
              <a:t>Conclusion</a:t>
            </a:r>
            <a:endParaRPr sz="3000"/>
          </a:p>
        </p:txBody>
      </p:sp>
      <p:sp>
        <p:nvSpPr>
          <p:cNvPr id="205" name="Google Shape;205;g2d2818beee2_0_20"/>
          <p:cNvSpPr txBox="1"/>
          <p:nvPr/>
        </p:nvSpPr>
        <p:spPr>
          <a:xfrm>
            <a:off x="316575" y="1175650"/>
            <a:ext cx="115434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ko-KR" sz="1500">
                <a:solidFill>
                  <a:schemeClr val="dk1"/>
                </a:solidFill>
              </a:rPr>
              <a:t>Result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ko-KR" sz="1500">
                <a:solidFill>
                  <a:schemeClr val="dk1"/>
                </a:solidFill>
              </a:rPr>
              <a:t>Ranked 53rd on the Leaderboard with an accuracy </a:t>
            </a:r>
            <a:r>
              <a:rPr lang="ko-KR" sz="1500">
                <a:solidFill>
                  <a:schemeClr val="dk1"/>
                </a:solidFill>
              </a:rPr>
              <a:t>0.68226 (scored by GCCAD)</a:t>
            </a:r>
            <a:endParaRPr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ko-KR" sz="1500">
                <a:solidFill>
                  <a:schemeClr val="dk1"/>
                </a:solidFill>
              </a:rPr>
              <a:t>Conclusion &amp; </a:t>
            </a:r>
            <a:r>
              <a:rPr b="1" i="0" lang="ko-K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ko-KR" sz="1500">
                <a:solidFill>
                  <a:schemeClr val="dk1"/>
                </a:solidFill>
              </a:rPr>
              <a:t>We tried both Machine Learning and Graph Learning.</a:t>
            </a:r>
            <a:endParaRPr sz="1500">
              <a:solidFill>
                <a:schemeClr val="dk1"/>
              </a:solidFill>
            </a:endParaRPr>
          </a:p>
          <a:p>
            <a:pPr indent="-32385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-KR" sz="1500">
                <a:solidFill>
                  <a:schemeClr val="dk1"/>
                </a:solidFill>
              </a:rPr>
              <a:t>ML performs well in general.</a:t>
            </a:r>
            <a:endParaRPr sz="1500">
              <a:solidFill>
                <a:schemeClr val="dk1"/>
              </a:solidFill>
            </a:endParaRPr>
          </a:p>
          <a:p>
            <a:pPr indent="-32385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-KR" sz="1500">
                <a:solidFill>
                  <a:schemeClr val="dk1"/>
                </a:solidFill>
              </a:rPr>
              <a:t>GNN is huge and heavy.  → GNN needs enormous computing power and resources.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-KR" sz="1500">
                <a:solidFill>
                  <a:schemeClr val="dk1"/>
                </a:solidFill>
              </a:rPr>
              <a:t>There was a difficulty on modeling and running codes due to the lack of computing resources. (Oh, C’mon Colab!)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-KR" sz="1500">
                <a:solidFill>
                  <a:schemeClr val="dk1"/>
                </a:solidFill>
              </a:rPr>
              <a:t>Proper topic selection and utilization for GNN are very important.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6" name="Google Shape;206;g2d2818beee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750" y="2066975"/>
            <a:ext cx="7956649" cy="13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d2818beee2_0_20"/>
          <p:cNvSpPr txBox="1"/>
          <p:nvPr/>
        </p:nvSpPr>
        <p:spPr>
          <a:xfrm>
            <a:off x="2947800" y="3374650"/>
            <a:ext cx="629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Fig </a:t>
            </a:r>
            <a:r>
              <a:rPr lang="ko-KR" sz="1300">
                <a:solidFill>
                  <a:schemeClr val="dk1"/>
                </a:solidFill>
              </a:rPr>
              <a:t>5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300">
                <a:solidFill>
                  <a:schemeClr val="dk1"/>
                </a:solidFill>
              </a:rPr>
              <a:t>Screenshot of the competition leaderboard (June 9, 2024)</a:t>
            </a:r>
            <a:r>
              <a:rPr lang="ko-KR" sz="1300">
                <a:solidFill>
                  <a:schemeClr val="dk1"/>
                </a:solidFill>
              </a:rPr>
              <a:t> 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4" name="Google Shape;214;p6"/>
          <p:cNvSpPr txBox="1"/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>
                <a:solidFill>
                  <a:srgbClr val="003300"/>
                </a:solidFill>
              </a:rPr>
              <a:t>References</a:t>
            </a:r>
            <a:endParaRPr b="1">
              <a:solidFill>
                <a:srgbClr val="003300"/>
              </a:solidFill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338981" y="1243950"/>
            <a:ext cx="11625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Ravipati, R. D., &amp; Abualkibash, M. (2019). Intrusion detection system classification using different machine learning algorithms on KDD-99 and NSL-KDD datasets-a review paper. International Journal of Computer Science &amp; Information Technology (IJCSIT) Vol, 11.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[2] Li, Y., Fang, B., Guo, L., &amp; Chen, Y. (2007, March). Network anomaly detection based on TCM-KNN algorithm. In Proceedings of the 2nd ACM symposium on Information, computer and communications security (pp. 13-19).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[3] Aljawarneh, S., Aldwairi, M., &amp; Yassein, M. B. (2018). Anomaly-based intrusion detection system through feature selection analysis and building hybrid efficient model. Journal of Computational Science, 25, 152-160.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[4] Chiang, W. L., Liu, X., Si, S., Li, Y., Bengio, S., &amp; Hsieh, C. J. (2019, July). Cluster-gcn: An efficient algorithm for training deep and large graph convolutional networks. In Proceedings of the 25th ACM SIGKDD international conference on knowledge discovery &amp; data mining (pp. 257-266).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[5] Jiang, J., Chen, J., Gu, T., Choo, K. K. R., Liu, C., Yu, M., ... &amp; Mohapatra, P. (2019, November). Anomaly detection with graph convolutional networks for insider threat and fraud detection. In MILCOM 2019-2019 IEEE Military Communications Conference (MILCOM) (pp. 109-114). IEEE.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160338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48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i="0" sz="48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5465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b="1" i="0" sz="36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9e59699cb_0_29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0" name="Google Shape;100;g2d9e59699cb_0_294"/>
          <p:cNvSpPr txBox="1"/>
          <p:nvPr/>
        </p:nvSpPr>
        <p:spPr>
          <a:xfrm>
            <a:off x="1221325" y="1276350"/>
            <a:ext cx="106500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b="1" i="0" sz="30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2. Analysis</a:t>
            </a:r>
            <a:endParaRPr b="1" i="0" sz="30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21735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27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ko-KR" sz="27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1) Analysis - </a:t>
            </a:r>
            <a:r>
              <a:rPr b="1" lang="ko-KR" sz="27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7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21736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27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(2) Analysis - 2</a:t>
            </a:r>
            <a:endParaRPr b="1" sz="27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21736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27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r>
              <a:rPr b="1" i="0" lang="ko-KR" sz="27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 Analysis - 3</a:t>
            </a:r>
            <a:endParaRPr b="1" i="0" sz="27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546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30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 Result </a:t>
            </a:r>
            <a:r>
              <a:rPr b="1" lang="ko-KR" sz="30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b="1" i="0" lang="ko-KR" sz="30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3000" u="none" cap="none" strike="noStrike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d9e59699cb_0_294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3600"/>
              <a:buFont typeface="Calibri"/>
              <a:buNone/>
            </a:pPr>
            <a:r>
              <a:rPr b="1" lang="ko-KR" sz="3000">
                <a:solidFill>
                  <a:srgbClr val="003300"/>
                </a:solidFill>
              </a:rPr>
              <a:t>Index</a:t>
            </a:r>
            <a:endParaRPr b="1" sz="3000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9e59699cb_0_3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g2d9e59699cb_0_301"/>
          <p:cNvSpPr txBox="1"/>
          <p:nvPr/>
        </p:nvSpPr>
        <p:spPr>
          <a:xfrm>
            <a:off x="160350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304800" y="214368"/>
            <a:ext cx="11887199" cy="745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ko-KR" sz="3000">
                <a:solidFill>
                  <a:srgbClr val="003300"/>
                </a:solidFill>
              </a:rPr>
              <a:t>KDD 2024 OAG-Challenge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590618" y="876561"/>
            <a:ext cx="10597842" cy="464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91326" y="1137858"/>
            <a:ext cx="11385300" cy="29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Motivation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A</a:t>
            </a:r>
            <a:r>
              <a:rPr lang="ko-KR" sz="1600">
                <a:solidFill>
                  <a:schemeClr val="dk1"/>
                </a:solidFill>
              </a:rPr>
              <a:t>cademic data mining</a:t>
            </a:r>
            <a:r>
              <a:rPr lang="ko-KR" sz="1600"/>
              <a:t> has </a:t>
            </a:r>
            <a:r>
              <a:rPr lang="ko-KR" sz="1600"/>
              <a:t>potential</a:t>
            </a:r>
            <a:r>
              <a:rPr lang="ko-KR" sz="1600"/>
              <a:t> to unlock enormous scientific, technological, and educational values.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-KR" sz="1600"/>
              <a:t>However, academic graph mining has been limited by the lack of a suitable public benchmark.</a:t>
            </a:r>
            <a:endParaRPr sz="16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Open Academic Graph Challenge(OAG-Challenge) is open to advance the SOTA in academic graph mining.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WhoIsWho-IND(Incorrect Assignment Detection) Task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Given the paper assignments of each author and paper metadata, </a:t>
            </a:r>
            <a:r>
              <a:rPr b="1" lang="ko-KR" sz="1600">
                <a:solidFill>
                  <a:schemeClr val="dk1"/>
                </a:solidFill>
              </a:rPr>
              <a:t>the goal is to detect paper assignment errors for each author.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" name="Google Shape;118;p2"/>
          <p:cNvSpPr txBox="1"/>
          <p:nvPr/>
        </p:nvSpPr>
        <p:spPr>
          <a:xfrm>
            <a:off x="4736639" y="6322626"/>
            <a:ext cx="488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Fig 1. </a:t>
            </a:r>
            <a:r>
              <a:rPr lang="ko-KR" sz="1300">
                <a:solidFill>
                  <a:schemeClr val="dk1"/>
                </a:solidFill>
              </a:rPr>
              <a:t>Three tasks of KDD 2024 OAG-Challenge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325" y="3561725"/>
            <a:ext cx="6519644" cy="270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3789850" y="3490000"/>
            <a:ext cx="1781700" cy="2826000"/>
          </a:xfrm>
          <a:prstGeom prst="roundRect">
            <a:avLst>
              <a:gd fmla="val 9045" name="adj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 rot="1199349">
            <a:off x="3197456" y="4545575"/>
            <a:ext cx="486189" cy="26335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99700" y="3978850"/>
            <a:ext cx="22185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ko-KR" sz="2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Our Challenge</a:t>
            </a:r>
            <a:endParaRPr b="0" i="0" sz="23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999700" y="4055050"/>
            <a:ext cx="314100" cy="314100"/>
          </a:xfrm>
          <a:prstGeom prst="sun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34cae9851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0" name="Google Shape;130;g2734cae9851_0_8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ko-KR" sz="3000">
                <a:solidFill>
                  <a:srgbClr val="003300"/>
                </a:solidFill>
              </a:rPr>
              <a:t>Dataset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31" name="Google Shape;131;g2734cae9851_0_8"/>
          <p:cNvSpPr txBox="1"/>
          <p:nvPr/>
        </p:nvSpPr>
        <p:spPr>
          <a:xfrm>
            <a:off x="590618" y="876561"/>
            <a:ext cx="1059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734cae9851_0_8"/>
          <p:cNvSpPr txBox="1"/>
          <p:nvPr/>
        </p:nvSpPr>
        <p:spPr>
          <a:xfrm>
            <a:off x="391325" y="1137850"/>
            <a:ext cx="53424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train_author.json &amp; ind_valid_author.json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The key is the Author ID and has the </a:t>
            </a:r>
            <a:r>
              <a:rPr b="1" lang="ko-KR" sz="1600">
                <a:solidFill>
                  <a:schemeClr val="dk1"/>
                </a:solidFill>
              </a:rPr>
              <a:t>‘name’</a:t>
            </a:r>
            <a:r>
              <a:rPr lang="ko-KR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ko-KR" sz="1600">
                <a:solidFill>
                  <a:schemeClr val="dk1"/>
                </a:solidFill>
              </a:rPr>
              <a:t>‘normal_data’</a:t>
            </a:r>
            <a:r>
              <a:rPr lang="ko-KR" sz="1600">
                <a:solidFill>
                  <a:schemeClr val="dk1"/>
                </a:solidFill>
              </a:rPr>
              <a:t> for owned papers correctly.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ko-KR" sz="1600">
                <a:solidFill>
                  <a:schemeClr val="dk1"/>
                </a:solidFill>
              </a:rPr>
              <a:t>‘outliers’</a:t>
            </a:r>
            <a:r>
              <a:rPr lang="ko-KR" sz="1600">
                <a:solidFill>
                  <a:schemeClr val="dk1"/>
                </a:solidFill>
              </a:rPr>
              <a:t> for incorrectly assigned papers.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779 authors(train) and 370 authors(valid)</a:t>
            </a:r>
            <a:endParaRPr sz="16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				</a:t>
            </a:r>
            <a:endParaRPr sz="1600"/>
          </a:p>
        </p:txBody>
      </p:sp>
      <p:sp>
        <p:nvSpPr>
          <p:cNvPr id="133" name="Google Shape;133;g2734cae9851_0_8"/>
          <p:cNvSpPr txBox="1"/>
          <p:nvPr/>
        </p:nvSpPr>
        <p:spPr>
          <a:xfrm>
            <a:off x="2947800" y="6270250"/>
            <a:ext cx="629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Fig </a:t>
            </a:r>
            <a:r>
              <a:rPr lang="ko-KR" sz="1300">
                <a:solidFill>
                  <a:schemeClr val="dk1"/>
                </a:solidFill>
              </a:rPr>
              <a:t>2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300">
                <a:solidFill>
                  <a:schemeClr val="dk1"/>
                </a:solidFill>
              </a:rPr>
              <a:t>train_author/ind_valid_author data (left), pid_to_info_all data (right) 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734cae985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50" y="2944875"/>
            <a:ext cx="4130225" cy="188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734cae9851_0_8"/>
          <p:cNvSpPr txBox="1"/>
          <p:nvPr/>
        </p:nvSpPr>
        <p:spPr>
          <a:xfrm>
            <a:off x="6688875" y="1137850"/>
            <a:ext cx="5143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pid_to_info_all.json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Paper ID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Author info : name, organization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Paper info : venue, publication year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-KR" sz="1600">
                <a:solidFill>
                  <a:schemeClr val="dk1"/>
                </a:solidFill>
              </a:rPr>
              <a:t>Text info : paper title, keywords, abstract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6" name="Google Shape;136;g2734cae985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251" y="3119025"/>
            <a:ext cx="5730552" cy="275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34cae9851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4700" y="4366100"/>
            <a:ext cx="4320824" cy="17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9e59699cb_0_2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4" name="Google Shape;144;g2d9e59699cb_0_288"/>
          <p:cNvSpPr txBox="1"/>
          <p:nvPr/>
        </p:nvSpPr>
        <p:spPr>
          <a:xfrm>
            <a:off x="160350" y="1276350"/>
            <a:ext cx="118713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35464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ko-KR" sz="3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i="0" lang="ko-KR" sz="3600" u="none" cap="none" strike="noStrik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6e7b989746_3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5961" y="1226486"/>
            <a:ext cx="4920886" cy="467409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6e7b989746_3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2" name="Google Shape;152;g26e7b989746_3_2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003300"/>
                </a:solidFill>
              </a:rPr>
              <a:t>(</a:t>
            </a:r>
            <a:r>
              <a:rPr b="1" lang="ko-KR" sz="3000">
                <a:solidFill>
                  <a:srgbClr val="003300"/>
                </a:solidFill>
              </a:rPr>
              <a:t>1) </a:t>
            </a:r>
            <a:r>
              <a:rPr b="1" lang="ko-KR" sz="3000">
                <a:solidFill>
                  <a:srgbClr val="003300"/>
                </a:solidFill>
              </a:rPr>
              <a:t>Analysis – 1 : Graph Learning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53" name="Google Shape;153;g26e7b989746_3_2"/>
          <p:cNvSpPr txBox="1"/>
          <p:nvPr/>
        </p:nvSpPr>
        <p:spPr>
          <a:xfrm>
            <a:off x="590618" y="876561"/>
            <a:ext cx="105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26e7b989746_3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3852" y="3931730"/>
            <a:ext cx="3191856" cy="262147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6e7b989746_3_2"/>
          <p:cNvSpPr txBox="1"/>
          <p:nvPr/>
        </p:nvSpPr>
        <p:spPr>
          <a:xfrm>
            <a:off x="7000500" y="5865302"/>
            <a:ext cx="488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0" lang="ko-KR" sz="1300" u="none" cap="none" strike="noStrike">
                <a:solidFill>
                  <a:schemeClr val="dk1"/>
                </a:solidFill>
              </a:rPr>
              <a:t>&lt; Fig </a:t>
            </a:r>
            <a:r>
              <a:rPr lang="ko-KR" sz="1300">
                <a:solidFill>
                  <a:schemeClr val="dk1"/>
                </a:solidFill>
              </a:rPr>
              <a:t>4</a:t>
            </a:r>
            <a:r>
              <a:rPr i="0" lang="ko-KR" sz="1300" u="none" cap="none" strike="noStrike">
                <a:solidFill>
                  <a:schemeClr val="dk1"/>
                </a:solidFill>
              </a:rPr>
              <a:t>. Sample graph </a:t>
            </a:r>
            <a:r>
              <a:rPr lang="ko-KR" sz="1300">
                <a:solidFill>
                  <a:schemeClr val="dk1"/>
                </a:solidFill>
              </a:rPr>
              <a:t>of</a:t>
            </a:r>
            <a:r>
              <a:rPr i="0" lang="ko-KR" sz="1300" u="none" cap="none" strike="noStrike">
                <a:solidFill>
                  <a:schemeClr val="dk1"/>
                </a:solidFill>
              </a:rPr>
              <a:t> </a:t>
            </a:r>
            <a:r>
              <a:rPr lang="ko-KR" sz="1300">
                <a:solidFill>
                  <a:schemeClr val="dk1"/>
                </a:solidFill>
              </a:rPr>
              <a:t>P</a:t>
            </a:r>
            <a:r>
              <a:rPr i="0" lang="ko-KR" sz="1300" u="none" cap="none" strike="noStrike">
                <a:solidFill>
                  <a:schemeClr val="dk1"/>
                </a:solidFill>
              </a:rPr>
              <a:t>aper-</a:t>
            </a:r>
            <a:r>
              <a:rPr lang="ko-KR" sz="1300">
                <a:solidFill>
                  <a:schemeClr val="dk1"/>
                </a:solidFill>
              </a:rPr>
              <a:t>Paper Graph</a:t>
            </a:r>
            <a:r>
              <a:rPr i="0" lang="ko-KR" sz="1300" u="none" cap="none" strike="noStrike">
                <a:solidFill>
                  <a:schemeClr val="dk1"/>
                </a:solidFill>
              </a:rPr>
              <a:t> </a:t>
            </a:r>
            <a:r>
              <a:rPr lang="ko-KR" sz="1300">
                <a:solidFill>
                  <a:schemeClr val="dk1"/>
                </a:solidFill>
              </a:rPr>
              <a:t>on</a:t>
            </a:r>
            <a:r>
              <a:rPr i="0" lang="ko-KR" sz="1300" u="none" cap="none" strike="noStrike">
                <a:solidFill>
                  <a:schemeClr val="dk1"/>
                </a:solidFill>
              </a:rPr>
              <a:t> KDD</a:t>
            </a:r>
            <a:r>
              <a:rPr lang="ko-KR" sz="1300">
                <a:solidFill>
                  <a:schemeClr val="dk1"/>
                </a:solidFill>
              </a:rPr>
              <a:t> </a:t>
            </a:r>
            <a:r>
              <a:rPr i="0" lang="ko-KR" sz="1300" u="none" cap="none" strike="noStrike">
                <a:solidFill>
                  <a:schemeClr val="dk1"/>
                </a:solidFill>
              </a:rPr>
              <a:t>Dataset &gt;</a:t>
            </a:r>
            <a:endParaRPr i="0" sz="1300" u="none" cap="none" strike="noStrike">
              <a:solidFill>
                <a:schemeClr val="dk1"/>
              </a:solidFill>
            </a:endParaRPr>
          </a:p>
        </p:txBody>
      </p:sp>
      <p:sp>
        <p:nvSpPr>
          <p:cNvPr id="156" name="Google Shape;156;g26e7b989746_3_2"/>
          <p:cNvSpPr txBox="1"/>
          <p:nvPr/>
        </p:nvSpPr>
        <p:spPr>
          <a:xfrm>
            <a:off x="1201475" y="6480025"/>
            <a:ext cx="563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Fig </a:t>
            </a:r>
            <a:r>
              <a:rPr lang="ko-KR" sz="1300">
                <a:solidFill>
                  <a:schemeClr val="dk1"/>
                </a:solidFill>
              </a:rPr>
              <a:t>3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300">
                <a:solidFill>
                  <a:schemeClr val="dk1"/>
                </a:solidFill>
              </a:rPr>
              <a:t>Distribution of Jaccard Similarities</a:t>
            </a:r>
            <a:r>
              <a:rPr lang="ko-KR" sz="1300">
                <a:solidFill>
                  <a:schemeClr val="dk1"/>
                </a:solidFill>
              </a:rPr>
              <a:t> among keywords </a:t>
            </a:r>
            <a:r>
              <a:rPr b="0" i="0" lang="ko-K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6e7b989746_3_2"/>
          <p:cNvSpPr txBox="1"/>
          <p:nvPr/>
        </p:nvSpPr>
        <p:spPr>
          <a:xfrm>
            <a:off x="737483" y="1023025"/>
            <a:ext cx="10692600" cy="5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ko-KR" sz="1800">
                <a:solidFill>
                  <a:schemeClr val="dk1"/>
                </a:solidFill>
              </a:rPr>
              <a:t>Constructed the “Paper-Paper Graph” by author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</a:rPr>
              <a:t>Stopwords elimination from the title of 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 &amp; Embedding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</a:rPr>
              <a:t>Extracted Roberta keywords by using Embedding of title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</a:rPr>
              <a:t>Calculated Jaccard similarities among keywords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</a:rPr>
              <a:t>If J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accard similarities &gt;</a:t>
            </a:r>
            <a:r>
              <a:rPr lang="ko-KR" sz="1600">
                <a:solidFill>
                  <a:schemeClr val="dk1"/>
                </a:solidFill>
              </a:rPr>
              <a:t>= 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0.6,</a:t>
            </a:r>
            <a:endParaRPr sz="16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→ Construct the “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Paper-</a:t>
            </a:r>
            <a:r>
              <a:rPr lang="ko-KR" sz="1600">
                <a:solidFill>
                  <a:schemeClr val="dk1"/>
                </a:solidFill>
              </a:rPr>
              <a:t>Paper Graph” by 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</a:rPr>
              <a:t>Embeddings of 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</a:t>
            </a:r>
            <a:r>
              <a:rPr lang="ko-KR" sz="1600">
                <a:solidFill>
                  <a:schemeClr val="dk1"/>
                </a:solidFill>
              </a:rPr>
              <a:t>can be used for feature vectors.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52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4" name="Google Shape;164;p3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rgbClr val="003300"/>
                </a:solidFill>
              </a:rPr>
              <a:t>(1) Analysis – 1 : Graph Learning 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590618" y="876561"/>
            <a:ext cx="105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737483" y="1023025"/>
            <a:ext cx="11376900" cy="5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Modeling : GCN</a:t>
            </a:r>
            <a:r>
              <a:rPr b="1" lang="ko-KR" sz="1800">
                <a:solidFill>
                  <a:schemeClr val="dk1"/>
                </a:solidFill>
              </a:rPr>
              <a:t> (Graph Convolution Network)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Inductive Learning</a:t>
            </a:r>
            <a:r>
              <a:rPr lang="ko-KR" sz="1600">
                <a:solidFill>
                  <a:schemeClr val="dk1"/>
                </a:solidFill>
              </a:rPr>
              <a:t> (Dataset split → 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Set</a:t>
            </a:r>
            <a:r>
              <a:rPr lang="ko-KR" sz="1600">
                <a:solidFill>
                  <a:schemeClr val="dk1"/>
                </a:solidFill>
              </a:rPr>
              <a:t> :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Validation Set = 7 : 3</a:t>
            </a:r>
            <a:r>
              <a:rPr lang="ko-KR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</a:rPr>
              <a:t>Feature Extraction with two of 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GCN Conv. </a:t>
            </a:r>
            <a:r>
              <a:rPr lang="ko-KR" sz="1600">
                <a:solidFill>
                  <a:schemeClr val="dk1"/>
                </a:solidFill>
              </a:rPr>
              <a:t>Layers from the graph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Adam Optimizer &amp;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 </a:t>
            </a:r>
            <a:r>
              <a:rPr lang="ko-KR" sz="1600"/>
              <a:t>Layer for the final output &amp; binary output with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Sigmoid </a:t>
            </a:r>
            <a:r>
              <a:rPr lang="ko-KR" sz="1600"/>
              <a:t>activation</a:t>
            </a:r>
            <a:endParaRPr sz="16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ko-KR" sz="1600">
                <a:solidFill>
                  <a:schemeClr val="dk1"/>
                </a:solidFill>
              </a:rPr>
              <a:t>Hyper-parameters</a:t>
            </a:r>
            <a:endParaRPr b="1"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</a:rPr>
              <a:t>H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idden : 768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Epochs : 50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</a:rPr>
              <a:t>L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earning rate : 0.0005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ko-KR" sz="1600">
                <a:solidFill>
                  <a:schemeClr val="dk1"/>
                </a:solidFill>
              </a:rPr>
              <a:t>Evaluation metric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AUC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4906108" y="6564787"/>
            <a:ext cx="609432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*Ref. Lecture Slide-05_nc, p.5, Interactive Graph Mining, SKKU, 2024 Spring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3"/>
          <p:cNvGraphicFramePr/>
          <p:nvPr/>
        </p:nvGraphicFramePr>
        <p:xfrm>
          <a:off x="1989030" y="5314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{2687E865-486C-450A-BB6C-0F3001C24250}</a:tableStyleId>
              </a:tblPr>
              <a:tblGrid>
                <a:gridCol w="1217775"/>
                <a:gridCol w="151272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Valid</a:t>
                      </a: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 AUC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Public Board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0.592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0.583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34e004676_1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5" name="Google Shape;175;g2734e004676_1_12"/>
          <p:cNvSpPr txBox="1"/>
          <p:nvPr>
            <p:ph type="title"/>
          </p:nvPr>
        </p:nvSpPr>
        <p:spPr>
          <a:xfrm>
            <a:off x="304800" y="214368"/>
            <a:ext cx="118872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rgbClr val="003300"/>
                </a:solidFill>
              </a:rPr>
              <a:t>(2) Analysis – 2 : Machine Learning </a:t>
            </a:r>
            <a:endParaRPr b="1" sz="3000">
              <a:solidFill>
                <a:srgbClr val="003300"/>
              </a:solidFill>
            </a:endParaRPr>
          </a:p>
        </p:txBody>
      </p:sp>
      <p:sp>
        <p:nvSpPr>
          <p:cNvPr id="176" name="Google Shape;176;g2734e004676_1_12"/>
          <p:cNvSpPr txBox="1"/>
          <p:nvPr/>
        </p:nvSpPr>
        <p:spPr>
          <a:xfrm>
            <a:off x="590618" y="876561"/>
            <a:ext cx="1059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734e004676_1_12"/>
          <p:cNvSpPr txBox="1"/>
          <p:nvPr/>
        </p:nvSpPr>
        <p:spPr>
          <a:xfrm>
            <a:off x="737483" y="1069258"/>
            <a:ext cx="11376900" cy="5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g2734e004676_1_12"/>
          <p:cNvGraphicFramePr/>
          <p:nvPr/>
        </p:nvGraphicFramePr>
        <p:xfrm>
          <a:off x="1989030" y="5695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{2687E865-486C-450A-BB6C-0F3001C24250}</a:tableStyleId>
              </a:tblPr>
              <a:tblGrid>
                <a:gridCol w="1217775"/>
                <a:gridCol w="151272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300"/>
                        <a:t>Valid</a:t>
                      </a: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 AUC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Public Board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0.</a:t>
                      </a:r>
                      <a:r>
                        <a:rPr b="1" lang="ko-KR" sz="1300"/>
                        <a:t>764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300" u="none" cap="none" strike="noStrike">
                          <a:solidFill>
                            <a:srgbClr val="000000"/>
                          </a:solidFill>
                        </a:rPr>
                        <a:t>0.</a:t>
                      </a:r>
                      <a:r>
                        <a:rPr b="1" lang="ko-KR" sz="1300"/>
                        <a:t>638</a:t>
                      </a:r>
                      <a:endParaRPr b="1" sz="1300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g2734e004676_1_12"/>
          <p:cNvSpPr txBox="1"/>
          <p:nvPr/>
        </p:nvSpPr>
        <p:spPr>
          <a:xfrm>
            <a:off x="737483" y="1023025"/>
            <a:ext cx="105306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Data Preprocessing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Stopwords elimination from the title and abstract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Text embedding for the title and abstract with RoBERTa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Combining embeddings, features(title, abstract, keywords, authors, venue), and year 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Get ready with Training dataset(148,409) and Validation dataset(62,229)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Method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LightGBM learning with stratified K-Fold cross validation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Train:Test = 80:20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Optimizing hyper-parameters by using grid search</a:t>
            </a:r>
            <a:endParaRPr sz="16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600">
                <a:solidFill>
                  <a:schemeClr val="dk1"/>
                </a:solidFill>
              </a:rPr>
              <a:t>Evaluation metrics: ROC-AUC, Accuracy, Precision, Recall, F1-score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2023-06-26T04:24:47Z</dcterms:created>
  <dc:creator>이병준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0x01010049B2C1BD891A5041BDE33A3BDCECBFA5</vt:lpwstr>
  </property>
</Properties>
</file>