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9"/>
  </p:notesMasterIdLst>
  <p:sldIdLst>
    <p:sldId id="256" r:id="rId2"/>
    <p:sldId id="258" r:id="rId3"/>
    <p:sldId id="257" r:id="rId4"/>
    <p:sldId id="322" r:id="rId5"/>
    <p:sldId id="261" r:id="rId6"/>
    <p:sldId id="264" r:id="rId7"/>
    <p:sldId id="313" r:id="rId8"/>
    <p:sldId id="323" r:id="rId9"/>
    <p:sldId id="326" r:id="rId10"/>
    <p:sldId id="317" r:id="rId11"/>
    <p:sldId id="316" r:id="rId12"/>
    <p:sldId id="324" r:id="rId13"/>
    <p:sldId id="318" r:id="rId14"/>
    <p:sldId id="319" r:id="rId15"/>
    <p:sldId id="320" r:id="rId16"/>
    <p:sldId id="325" r:id="rId17"/>
    <p:sldId id="288" r:id="rId18"/>
  </p:sldIdLst>
  <p:sldSz cx="9144000" cy="5143500" type="screen16x9"/>
  <p:notesSz cx="6858000" cy="9144000"/>
  <p:embeddedFontLst>
    <p:embeddedFont>
      <p:font typeface="Play" panose="020B0604020202020204" charset="0"/>
      <p:regular r:id="rId20"/>
      <p:bold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D2BBE-7AF6-4875-A540-4BBE3389346C}">
  <a:tblStyle styleId="{BDBD2BBE-7AF6-4875-A540-4BBE338934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378" y="67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245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443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437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046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3" name="Google Shape;3413;g10a9ee379fb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4" name="Google Shape;3414;g10a9ee379fb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58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10a69f0788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10a69f0788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164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324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730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4"/>
          <p:cNvSpPr txBox="1">
            <a:spLocks noGrp="1"/>
          </p:cNvSpPr>
          <p:nvPr>
            <p:ph type="title"/>
          </p:nvPr>
        </p:nvSpPr>
        <p:spPr>
          <a:xfrm>
            <a:off x="1311750" y="3986900"/>
            <a:ext cx="6520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01" name="Google Shape;801;p14"/>
          <p:cNvSpPr txBox="1">
            <a:spLocks noGrp="1"/>
          </p:cNvSpPr>
          <p:nvPr>
            <p:ph type="subTitle" idx="1"/>
          </p:nvPr>
        </p:nvSpPr>
        <p:spPr>
          <a:xfrm>
            <a:off x="1311750" y="1934575"/>
            <a:ext cx="6520500" cy="15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802" name="Google Shape;802;p14"/>
          <p:cNvGrpSpPr/>
          <p:nvPr/>
        </p:nvGrpSpPr>
        <p:grpSpPr>
          <a:xfrm flipH="1">
            <a:off x="8167938" y="-4899154"/>
            <a:ext cx="3721951" cy="12135923"/>
            <a:chOff x="-3170262" y="3452177"/>
            <a:chExt cx="3721951" cy="12135923"/>
          </a:xfrm>
        </p:grpSpPr>
        <p:sp>
          <p:nvSpPr>
            <p:cNvPr id="803" name="Google Shape;803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14"/>
          <p:cNvGrpSpPr/>
          <p:nvPr/>
        </p:nvGrpSpPr>
        <p:grpSpPr>
          <a:xfrm rot="10800000">
            <a:off x="-2853462" y="-2443379"/>
            <a:ext cx="3721951" cy="12135923"/>
            <a:chOff x="-3170262" y="3452177"/>
            <a:chExt cx="3721951" cy="12135923"/>
          </a:xfrm>
        </p:grpSpPr>
        <p:sp>
          <p:nvSpPr>
            <p:cNvPr id="860" name="Google Shape;860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 rot="10800000">
            <a:off x="8636589" y="3129613"/>
            <a:ext cx="261061" cy="3913266"/>
            <a:chOff x="7704114" y="-97112"/>
            <a:chExt cx="261061" cy="3913266"/>
          </a:xfrm>
        </p:grpSpPr>
        <p:sp>
          <p:nvSpPr>
            <p:cNvPr id="917" name="Google Shape;917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18" name="Google Shape;918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20" name="Google Shape;920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1_1_1_1_1_1_1_1"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25"/>
          <p:cNvSpPr txBox="1">
            <a:spLocks noGrp="1"/>
          </p:cNvSpPr>
          <p:nvPr>
            <p:ph type="title"/>
          </p:nvPr>
        </p:nvSpPr>
        <p:spPr>
          <a:xfrm>
            <a:off x="1362400" y="1300763"/>
            <a:ext cx="3161700" cy="11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77" name="Google Shape;1577;p25"/>
          <p:cNvSpPr txBox="1">
            <a:spLocks noGrp="1"/>
          </p:cNvSpPr>
          <p:nvPr>
            <p:ph type="subTitle" idx="1"/>
          </p:nvPr>
        </p:nvSpPr>
        <p:spPr>
          <a:xfrm>
            <a:off x="1362400" y="2548050"/>
            <a:ext cx="3161700" cy="119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578" name="Google Shape;1578;p25"/>
          <p:cNvGrpSpPr/>
          <p:nvPr/>
        </p:nvGrpSpPr>
        <p:grpSpPr>
          <a:xfrm rot="5400000">
            <a:off x="1266764" y="4562626"/>
            <a:ext cx="4222888" cy="4088811"/>
            <a:chOff x="8129425" y="2555026"/>
            <a:chExt cx="4222888" cy="4088811"/>
          </a:xfrm>
        </p:grpSpPr>
        <p:sp>
          <p:nvSpPr>
            <p:cNvPr id="1579" name="Google Shape;1579;p2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25"/>
          <p:cNvGrpSpPr/>
          <p:nvPr/>
        </p:nvGrpSpPr>
        <p:grpSpPr>
          <a:xfrm flipH="1">
            <a:off x="8150363" y="-4899154"/>
            <a:ext cx="3721951" cy="12135923"/>
            <a:chOff x="-3170262" y="3452177"/>
            <a:chExt cx="3721951" cy="12135923"/>
          </a:xfrm>
        </p:grpSpPr>
        <p:sp>
          <p:nvSpPr>
            <p:cNvPr id="1588" name="Google Shape;1588;p2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4" name="Google Shape;1644;p25"/>
          <p:cNvGrpSpPr/>
          <p:nvPr/>
        </p:nvGrpSpPr>
        <p:grpSpPr>
          <a:xfrm flipH="1">
            <a:off x="-3056332" y="-1665102"/>
            <a:ext cx="3769563" cy="11358057"/>
            <a:chOff x="-2722250" y="-1079764"/>
            <a:chExt cx="3769563" cy="11358057"/>
          </a:xfrm>
        </p:grpSpPr>
        <p:sp>
          <p:nvSpPr>
            <p:cNvPr id="1645" name="Google Shape;1645;p2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0" r:id="rId5"/>
    <p:sldLayoutId id="2147483665" r:id="rId6"/>
    <p:sldLayoutId id="2147483671" r:id="rId7"/>
    <p:sldLayoutId id="2147483681" r:id="rId8"/>
    <p:sldLayoutId id="214748368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implilearn.com/tutorials/javascript-tutorial/javascript-fun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99875" y="827024"/>
            <a:ext cx="6578400" cy="880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KOSS SELECTION TASK</a:t>
            </a:r>
            <a:endParaRPr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1282800" y="1547430"/>
            <a:ext cx="6578400" cy="1278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3200" b="1" dirty="0"/>
              <a:t>Async ,Await, Promises and Callbacks in </a:t>
            </a:r>
            <a:r>
              <a:rPr lang="en-US" sz="3200" b="1" dirty="0" err="1"/>
              <a:t>Javascript</a:t>
            </a:r>
            <a:endParaRPr lang="en-US" sz="3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grpSp>
        <p:nvGrpSpPr>
          <p:cNvPr id="2641" name="Google Shape;2641;p40"/>
          <p:cNvGrpSpPr/>
          <p:nvPr/>
        </p:nvGrpSpPr>
        <p:grpSpPr>
          <a:xfrm>
            <a:off x="1775013" y="2644588"/>
            <a:ext cx="5809128" cy="316981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F8FA4DB-0448-14D6-7D03-B2659BFFCCB1}"/>
              </a:ext>
            </a:extLst>
          </p:cNvPr>
          <p:cNvSpPr txBox="1"/>
          <p:nvPr/>
        </p:nvSpPr>
        <p:spPr>
          <a:xfrm>
            <a:off x="1282800" y="3409168"/>
            <a:ext cx="61246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2"/>
                </a:solidFill>
              </a:rPr>
              <a:t>NAME    – ZAID AHMED KHAN</a:t>
            </a:r>
          </a:p>
          <a:p>
            <a:endParaRPr lang="en-IN" sz="2000" dirty="0">
              <a:solidFill>
                <a:schemeClr val="accent2"/>
              </a:solidFill>
            </a:endParaRPr>
          </a:p>
          <a:p>
            <a:r>
              <a:rPr lang="en-IN" sz="2000" dirty="0">
                <a:solidFill>
                  <a:schemeClr val="accent2"/>
                </a:solidFill>
              </a:rPr>
              <a:t>ROLL NO-21CH10079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41"/>
          <p:cNvSpPr txBox="1">
            <a:spLocks noGrp="1"/>
          </p:cNvSpPr>
          <p:nvPr>
            <p:ph type="body" idx="1"/>
          </p:nvPr>
        </p:nvSpPr>
        <p:spPr>
          <a:xfrm>
            <a:off x="5464518" y="175288"/>
            <a:ext cx="1805858" cy="343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IN" sz="1600" dirty="0"/>
              <a:t>Promises syntax</a:t>
            </a: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8BFAC7-9607-2628-43CD-5F3BE3E51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9" y="690282"/>
            <a:ext cx="3732236" cy="4416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3EF3AA-4953-163D-7C28-E40E851F2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541" y="627529"/>
            <a:ext cx="5149954" cy="4416778"/>
          </a:xfrm>
          <a:prstGeom prst="rect">
            <a:avLst/>
          </a:prstGeom>
        </p:spPr>
      </p:pic>
      <p:sp>
        <p:nvSpPr>
          <p:cNvPr id="8" name="Google Shape;2650;p41">
            <a:extLst>
              <a:ext uri="{FF2B5EF4-FFF2-40B4-BE49-F238E27FC236}">
                <a16:creationId xmlns:a16="http://schemas.microsoft.com/office/drawing/2014/main" id="{F7EBE8CB-9975-4B18-D05C-6F1152A6774B}"/>
              </a:ext>
            </a:extLst>
          </p:cNvPr>
          <p:cNvSpPr txBox="1">
            <a:spLocks/>
          </p:cNvSpPr>
          <p:nvPr/>
        </p:nvSpPr>
        <p:spPr>
          <a:xfrm>
            <a:off x="878540" y="175288"/>
            <a:ext cx="2160494" cy="343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hlink"/>
              </a:buClr>
              <a:buSzPts val="1100"/>
              <a:buFont typeface="Arial"/>
              <a:buNone/>
            </a:pPr>
            <a:r>
              <a:rPr lang="en-IN" sz="1600" dirty="0"/>
              <a:t>Promises flowchart</a:t>
            </a:r>
          </a:p>
        </p:txBody>
      </p:sp>
    </p:spTree>
    <p:extLst>
      <p:ext uri="{BB962C8B-B14F-4D97-AF65-F5344CB8AC3E}">
        <p14:creationId xmlns:p14="http://schemas.microsoft.com/office/powerpoint/2010/main" val="2737317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p42"/>
          <p:cNvSpPr txBox="1">
            <a:spLocks noGrp="1"/>
          </p:cNvSpPr>
          <p:nvPr>
            <p:ph type="title"/>
          </p:nvPr>
        </p:nvSpPr>
        <p:spPr>
          <a:xfrm>
            <a:off x="3388768" y="886827"/>
            <a:ext cx="5512525" cy="3369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bg1"/>
                </a:solidFill>
              </a:rPr>
              <a:t>Why are Promises better than Callbacks ?</a:t>
            </a:r>
            <a:endParaRPr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31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42C4-2E32-2D9D-0EA8-D36433C0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A7F05-390A-0C70-A5E8-BA9DFE96C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92250"/>
            <a:ext cx="3509151" cy="3126080"/>
          </a:xfrm>
        </p:spPr>
        <p:txBody>
          <a:bodyPr/>
          <a:lstStyle/>
          <a:p>
            <a:r>
              <a:rPr lang="en-US" dirty="0"/>
              <a:t>In callback we have to call callbacks inside callbacks, So we get a deeply nested </a:t>
            </a:r>
            <a:r>
              <a:rPr lang="en-US" dirty="0" err="1"/>
              <a:t>doOperation</a:t>
            </a:r>
            <a:r>
              <a:rPr lang="en-US" dirty="0"/>
              <a:t>() function, which is much harder to read and debug . This is sometimes called "callback hell" .</a:t>
            </a:r>
          </a:p>
          <a:p>
            <a:r>
              <a:rPr lang="en-US" dirty="0"/>
              <a:t>When we nest callbacks like this, it can also get very hard to handle errors: often you have to handle errors at each level of the "pyramid", instead of having error handling once at the top level 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385E9-9BC5-44F1-2171-46AC3831A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094" y="34738"/>
            <a:ext cx="4787153" cy="5039286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B669BED-9F76-B688-B502-BA9BC36EA30F}"/>
              </a:ext>
            </a:extLst>
          </p:cNvPr>
          <p:cNvSpPr txBox="1">
            <a:spLocks/>
          </p:cNvSpPr>
          <p:nvPr/>
        </p:nvSpPr>
        <p:spPr>
          <a:xfrm>
            <a:off x="1623672" y="3740087"/>
            <a:ext cx="2487151" cy="68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39700" indent="0">
              <a:buNone/>
            </a:pPr>
            <a:r>
              <a:rPr lang="en-IN" dirty="0"/>
              <a:t>On the right is an example of</a:t>
            </a:r>
          </a:p>
          <a:p>
            <a:pPr marL="139700" indent="0">
              <a:buNone/>
            </a:pPr>
            <a:r>
              <a:rPr lang="en-IN" dirty="0" err="1"/>
              <a:t>Callback</a:t>
            </a:r>
            <a:r>
              <a:rPr lang="en-IN" dirty="0"/>
              <a:t> hell .</a:t>
            </a:r>
          </a:p>
        </p:txBody>
      </p:sp>
    </p:spTree>
    <p:extLst>
      <p:ext uri="{BB962C8B-B14F-4D97-AF65-F5344CB8AC3E}">
        <p14:creationId xmlns:p14="http://schemas.microsoft.com/office/powerpoint/2010/main" val="1836363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p42"/>
          <p:cNvSpPr txBox="1">
            <a:spLocks noGrp="1"/>
          </p:cNvSpPr>
          <p:nvPr>
            <p:ph type="title"/>
          </p:nvPr>
        </p:nvSpPr>
        <p:spPr>
          <a:xfrm>
            <a:off x="3406185" y="1130667"/>
            <a:ext cx="5512525" cy="3369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bg1"/>
                </a:solidFill>
              </a:rPr>
              <a:t>What are async and await ?</a:t>
            </a:r>
            <a:endParaRPr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938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5069272" y="452997"/>
            <a:ext cx="3553925" cy="5220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b="0" dirty="0">
                <a:solidFill>
                  <a:schemeClr val="accent2"/>
                </a:solidFill>
              </a:rPr>
              <a:t>After using await method</a:t>
            </a:r>
            <a:br>
              <a:rPr lang="en-US" sz="1400" b="0" dirty="0"/>
            </a:br>
            <a:endParaRPr sz="1400" b="0" dirty="0"/>
          </a:p>
        </p:txBody>
      </p:sp>
      <p:sp>
        <p:nvSpPr>
          <p:cNvPr id="2650" name="Google Shape;2650;p41"/>
          <p:cNvSpPr txBox="1">
            <a:spLocks noGrp="1"/>
          </p:cNvSpPr>
          <p:nvPr>
            <p:ph type="body" idx="1"/>
          </p:nvPr>
        </p:nvSpPr>
        <p:spPr>
          <a:xfrm>
            <a:off x="605674" y="-50356"/>
            <a:ext cx="1545856" cy="414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800" dirty="0"/>
              <a:t>Async syntax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279A73-CA57-BDE8-10F1-652FBCACA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01" y="921123"/>
            <a:ext cx="4279528" cy="2646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B39C06-295A-1146-EB16-FCCF604C0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471" y="921123"/>
            <a:ext cx="4279529" cy="2646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4AAAE6-D7CE-DA0A-D30D-5AFC6C9FE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472" y="3567952"/>
            <a:ext cx="4279528" cy="1484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741704-817E-B359-9F93-A984C8825C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001" y="3556064"/>
            <a:ext cx="4279528" cy="14841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3AF104-AE19-D3C9-ACD2-777131A5A1D4}"/>
              </a:ext>
            </a:extLst>
          </p:cNvPr>
          <p:cNvSpPr txBox="1"/>
          <p:nvPr/>
        </p:nvSpPr>
        <p:spPr>
          <a:xfrm>
            <a:off x="759759" y="488856"/>
            <a:ext cx="31936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accent2"/>
                </a:solidFill>
                <a:latin typeface="Play" panose="020B0604020202020204" charset="0"/>
              </a:rPr>
              <a:t>Before using await </a:t>
            </a:r>
            <a:r>
              <a:rPr lang="en-US" sz="1400" dirty="0" err="1">
                <a:solidFill>
                  <a:schemeClr val="accent2"/>
                </a:solidFill>
                <a:latin typeface="Play" panose="020B0604020202020204" charset="0"/>
              </a:rPr>
              <a:t>method</a:t>
            </a:r>
            <a:r>
              <a:rPr lang="en-US" sz="1400" dirty="0" err="1">
                <a:latin typeface="Play" panose="020B0604020202020204" charset="0"/>
              </a:rPr>
              <a:t>yntax</a:t>
            </a:r>
            <a:endParaRPr lang="en-US" sz="1400" dirty="0">
              <a:latin typeface="Pl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604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p42"/>
          <p:cNvSpPr txBox="1">
            <a:spLocks noGrp="1"/>
          </p:cNvSpPr>
          <p:nvPr>
            <p:ph type="title"/>
          </p:nvPr>
        </p:nvSpPr>
        <p:spPr>
          <a:xfrm>
            <a:off x="3388768" y="886827"/>
            <a:ext cx="5512525" cy="3369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bg1"/>
                </a:solidFill>
              </a:rPr>
              <a:t>Why we should use async/await over promises ?</a:t>
            </a:r>
            <a:endParaRPr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81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2B5E-8C2C-CC36-FEB1-CAC9B29FB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49" y="1462793"/>
            <a:ext cx="3715339" cy="478200"/>
          </a:xfrm>
        </p:spPr>
        <p:txBody>
          <a:bodyPr/>
          <a:lstStyle/>
          <a:p>
            <a:r>
              <a:rPr lang="en-US" sz="1400" b="0" dirty="0">
                <a:latin typeface="+mj-lt"/>
              </a:rPr>
              <a:t>Before using async</a:t>
            </a:r>
            <a:endParaRPr lang="en-IN" sz="1400" b="0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913E5-C110-448E-9524-1420CFE88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9177" y="1391945"/>
            <a:ext cx="3007078" cy="478200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/>
              <a:t>After using async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594CD-A728-2D07-9241-559DCA656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8" y="2348752"/>
            <a:ext cx="4283739" cy="2600325"/>
          </a:xfrm>
          <a:prstGeom prst="rect">
            <a:avLst/>
          </a:prstGeom>
        </p:spPr>
      </p:pic>
      <p:sp>
        <p:nvSpPr>
          <p:cNvPr id="6" name="Google Shape;2721;p46">
            <a:extLst>
              <a:ext uri="{FF2B5EF4-FFF2-40B4-BE49-F238E27FC236}">
                <a16:creationId xmlns:a16="http://schemas.microsoft.com/office/drawing/2014/main" id="{EF8566CA-59F7-5DF5-A0AC-D97939A14C8B}"/>
              </a:ext>
            </a:extLst>
          </p:cNvPr>
          <p:cNvSpPr txBox="1">
            <a:spLocks/>
          </p:cNvSpPr>
          <p:nvPr/>
        </p:nvSpPr>
        <p:spPr>
          <a:xfrm>
            <a:off x="681317" y="15128"/>
            <a:ext cx="7440705" cy="1039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42900" indent="-342900">
              <a:lnSpc>
                <a:spcPct val="100000"/>
              </a:lnSpc>
              <a:buClr>
                <a:schemeClr val="hlink"/>
              </a:buClr>
              <a:buSzPts val="1100"/>
            </a:pPr>
            <a:r>
              <a:rPr lang="en-US" sz="2000" i="1"/>
              <a:t>async and await syntax is much more easier than promises syntax</a:t>
            </a:r>
          </a:p>
          <a:p>
            <a:pPr marL="342900" indent="-342900">
              <a:lnSpc>
                <a:spcPct val="100000"/>
              </a:lnSpc>
              <a:buClr>
                <a:schemeClr val="hlink"/>
              </a:buClr>
              <a:buSzPts val="1100"/>
            </a:pPr>
            <a:r>
              <a:rPr lang="en-US" sz="2000" i="1"/>
              <a:t>Async and await help in dealing function chaining .</a:t>
            </a:r>
          </a:p>
          <a:p>
            <a:pPr marL="0" indent="0">
              <a:lnSpc>
                <a:spcPct val="100000"/>
              </a:lnSpc>
              <a:buClr>
                <a:schemeClr val="hlink"/>
              </a:buClr>
              <a:buSzPts val="1100"/>
              <a:buFont typeface="Source Sans Pro"/>
              <a:buNone/>
            </a:pPr>
            <a:r>
              <a:rPr lang="en-US" sz="2000" i="1"/>
              <a:t>       See the example below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52C22C-0B98-D21A-64CD-37FA436B5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669" y="2348753"/>
            <a:ext cx="4634753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84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7" name="Google Shape;3417;p72"/>
          <p:cNvSpPr/>
          <p:nvPr/>
        </p:nvSpPr>
        <p:spPr>
          <a:xfrm flipH="1">
            <a:off x="4921622" y="878169"/>
            <a:ext cx="3155577" cy="3371101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1" name="Google Shape;3421;p72"/>
          <p:cNvSpPr txBox="1">
            <a:spLocks noGrp="1"/>
          </p:cNvSpPr>
          <p:nvPr>
            <p:ph type="title"/>
          </p:nvPr>
        </p:nvSpPr>
        <p:spPr>
          <a:xfrm>
            <a:off x="1066801" y="959223"/>
            <a:ext cx="3630705" cy="2886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THANK YOU</a:t>
            </a:r>
            <a:endParaRPr sz="4000" dirty="0"/>
          </a:p>
        </p:txBody>
      </p:sp>
      <p:pic>
        <p:nvPicPr>
          <p:cNvPr id="1026" name="Picture 2" descr="What is Coding? - Computer Science Degree Hub">
            <a:extLst>
              <a:ext uri="{FF2B5EF4-FFF2-40B4-BE49-F238E27FC236}">
                <a16:creationId xmlns:a16="http://schemas.microsoft.com/office/drawing/2014/main" id="{7AD91BB7-2727-E842-499F-3821C507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377" y="959223"/>
            <a:ext cx="3012142" cy="321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p42"/>
          <p:cNvSpPr txBox="1">
            <a:spLocks noGrp="1"/>
          </p:cNvSpPr>
          <p:nvPr>
            <p:ph type="title"/>
          </p:nvPr>
        </p:nvSpPr>
        <p:spPr>
          <a:xfrm>
            <a:off x="3196047" y="649770"/>
            <a:ext cx="5808617" cy="3843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>
                <a:solidFill>
                  <a:schemeClr val="bg1"/>
                </a:solidFill>
              </a:rPr>
              <a:t>What is synchronous and </a:t>
            </a:r>
            <a:r>
              <a:rPr lang="en-IN" sz="5400" dirty="0"/>
              <a:t>Asynchronous </a:t>
            </a:r>
            <a:r>
              <a:rPr lang="en-IN" sz="5400" b="1" dirty="0"/>
              <a:t>JavaScript</a:t>
            </a:r>
            <a:r>
              <a:rPr lang="en-IN" sz="5400" dirty="0"/>
              <a:t> ?</a:t>
            </a:r>
            <a:endParaRPr sz="54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820802" y="283656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/>
              <a:t>Synchronous JavaScript</a:t>
            </a:r>
            <a:endParaRPr sz="3200" dirty="0"/>
          </a:p>
        </p:txBody>
      </p:sp>
      <p:sp>
        <p:nvSpPr>
          <p:cNvPr id="2650" name="Google Shape;2650;p41"/>
          <p:cNvSpPr txBox="1">
            <a:spLocks noGrp="1"/>
          </p:cNvSpPr>
          <p:nvPr>
            <p:ph type="body" idx="1"/>
          </p:nvPr>
        </p:nvSpPr>
        <p:spPr>
          <a:xfrm>
            <a:off x="713250" y="761857"/>
            <a:ext cx="7717500" cy="869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00000"/>
              </a:lnSpc>
              <a:buClr>
                <a:schemeClr val="hlink"/>
              </a:buClr>
              <a:buSzPts val="1100"/>
            </a:pPr>
            <a:r>
              <a:rPr lang="en-US" sz="1600" dirty="0"/>
              <a:t>As the name suggests synchronous means to be in a sequence, i.e. every statement of the code gets executed one by one. </a:t>
            </a:r>
          </a:p>
          <a:p>
            <a:pPr marL="171450" indent="-171450">
              <a:lnSpc>
                <a:spcPct val="100000"/>
              </a:lnSpc>
              <a:buClr>
                <a:schemeClr val="hlink"/>
              </a:buClr>
              <a:buSzPts val="1100"/>
            </a:pPr>
            <a:r>
              <a:rPr lang="en-US" sz="1600" dirty="0"/>
              <a:t>Let us see a simple example to understand what asynchronous code look like</a:t>
            </a:r>
          </a:p>
          <a:p>
            <a:pPr marL="171450" indent="-171450">
              <a:lnSpc>
                <a:spcPct val="100000"/>
              </a:lnSpc>
              <a:buClr>
                <a:schemeClr val="hlink"/>
              </a:buClr>
              <a:buSzPts val="1100"/>
            </a:pPr>
            <a:endParaRPr lang="en-US" sz="1600" dirty="0"/>
          </a:p>
          <a:p>
            <a:pPr marL="171450" indent="-171450">
              <a:lnSpc>
                <a:spcPct val="100000"/>
              </a:lnSpc>
              <a:buClr>
                <a:schemeClr val="hlink"/>
              </a:buClr>
              <a:buSzPts val="1100"/>
            </a:pP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F8AE5E-3183-CF13-44A8-BD52EFCAB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791" y="1747876"/>
            <a:ext cx="5192806" cy="32374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41"/>
          <p:cNvSpPr txBox="1">
            <a:spLocks noGrp="1"/>
          </p:cNvSpPr>
          <p:nvPr>
            <p:ph type="body" idx="1"/>
          </p:nvPr>
        </p:nvSpPr>
        <p:spPr>
          <a:xfrm>
            <a:off x="793907" y="951577"/>
            <a:ext cx="7717500" cy="8682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600" dirty="0"/>
              <a:t>Asynchronous means that things can happen independently of the main program flow.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600" dirty="0"/>
              <a:t>Let us see a simple example to understand what asynchronous code look like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sz="1300" dirty="0"/>
          </a:p>
        </p:txBody>
      </p:sp>
      <p:sp>
        <p:nvSpPr>
          <p:cNvPr id="4" name="Google Shape;2649;p41">
            <a:extLst>
              <a:ext uri="{FF2B5EF4-FFF2-40B4-BE49-F238E27FC236}">
                <a16:creationId xmlns:a16="http://schemas.microsoft.com/office/drawing/2014/main" id="{3F8A05E5-814E-CFD6-EA80-81381403DE25}"/>
              </a:ext>
            </a:extLst>
          </p:cNvPr>
          <p:cNvSpPr txBox="1">
            <a:spLocks/>
          </p:cNvSpPr>
          <p:nvPr/>
        </p:nvSpPr>
        <p:spPr>
          <a:xfrm>
            <a:off x="793907" y="33557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algn="l"/>
            <a:r>
              <a:rPr lang="en-IN" sz="3200" dirty="0"/>
              <a:t>Asynchronous JavaScript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3B07F4-46CC-9C5E-64CE-2930F5265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883" y="2054932"/>
            <a:ext cx="6200775" cy="298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6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24117" y="-170316"/>
            <a:ext cx="8265459" cy="1899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Synchronous    vs Asynchronous</a:t>
            </a:r>
            <a:endParaRPr dirty="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93738" y="2349927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14" name="Google Shape;2714;p45"/>
          <p:cNvGrpSpPr/>
          <p:nvPr/>
        </p:nvGrpSpPr>
        <p:grpSpPr>
          <a:xfrm>
            <a:off x="2358438" y="2282277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C33FF73-BE88-A059-5955-84B1EDEEB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88" y="1353671"/>
            <a:ext cx="8579224" cy="36844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Google Shape;2759;p48"/>
          <p:cNvSpPr txBox="1">
            <a:spLocks noGrp="1"/>
          </p:cNvSpPr>
          <p:nvPr>
            <p:ph type="subTitle" idx="1"/>
          </p:nvPr>
        </p:nvSpPr>
        <p:spPr>
          <a:xfrm>
            <a:off x="770965" y="113383"/>
            <a:ext cx="7422775" cy="503011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In Synchronous Code, things happen once at a time .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An Asynchronous Code allows multiple things to happen at the same time .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If our program involve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     any feature which takes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     a long time to execute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  then in </a:t>
            </a:r>
            <a:r>
              <a:rPr lang="en-IN" dirty="0" err="1"/>
              <a:t>snynchronous</a:t>
            </a:r>
            <a:r>
              <a:rPr lang="en-IN" dirty="0"/>
              <a:t> our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 client will not be able to use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 other feature for some time.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6CFBC8-EDF1-925E-77AB-575404C61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718" y="2268987"/>
            <a:ext cx="3666565" cy="27611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p42"/>
          <p:cNvSpPr txBox="1">
            <a:spLocks noGrp="1"/>
          </p:cNvSpPr>
          <p:nvPr>
            <p:ph type="title"/>
          </p:nvPr>
        </p:nvSpPr>
        <p:spPr>
          <a:xfrm>
            <a:off x="3510688" y="94517"/>
            <a:ext cx="5711689" cy="31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</a:rPr>
              <a:t>How to make an asynchronous code ?</a:t>
            </a:r>
            <a:br>
              <a:rPr lang="en-US" sz="4400" dirty="0">
                <a:solidFill>
                  <a:schemeClr val="bg1"/>
                </a:solidFill>
              </a:rPr>
            </a:b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We can make our code asynchronous by using :-</a:t>
            </a:r>
            <a:br>
              <a:rPr lang="en-US" sz="4400" dirty="0">
                <a:solidFill>
                  <a:schemeClr val="bg1"/>
                </a:solidFill>
              </a:rPr>
            </a:br>
            <a:endParaRPr sz="4400" dirty="0">
              <a:solidFill>
                <a:schemeClr val="bg1"/>
              </a:solidFill>
            </a:endParaRPr>
          </a:p>
        </p:txBody>
      </p:sp>
      <p:sp>
        <p:nvSpPr>
          <p:cNvPr id="4" name="Google Shape;2759;p48">
            <a:extLst>
              <a:ext uri="{FF2B5EF4-FFF2-40B4-BE49-F238E27FC236}">
                <a16:creationId xmlns:a16="http://schemas.microsoft.com/office/drawing/2014/main" id="{EBB6F230-FC8A-9FC5-CCF7-753789D3FF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32311" y="3379097"/>
            <a:ext cx="3647759" cy="132353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indent="-457200" algn="l">
              <a:buFont typeface="Arial" panose="020B0604020202020204" pitchFamily="34" charset="0"/>
              <a:buChar char="•"/>
            </a:pPr>
            <a:r>
              <a:rPr lang="en-IN" sz="2400" dirty="0" err="1"/>
              <a:t>Callbacks</a:t>
            </a:r>
            <a:endParaRPr lang="en-IN" sz="2400" dirty="0"/>
          </a:p>
          <a:p>
            <a:pPr indent="-457200" algn="l">
              <a:buFont typeface="Arial" panose="020B0604020202020204" pitchFamily="34" charset="0"/>
              <a:buChar char="•"/>
            </a:pPr>
            <a:r>
              <a:rPr lang="en-IN" sz="2400" dirty="0"/>
              <a:t>Promises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Async/Await</a:t>
            </a:r>
          </a:p>
        </p:txBody>
      </p:sp>
    </p:spTree>
    <p:extLst>
      <p:ext uri="{BB962C8B-B14F-4D97-AF65-F5344CB8AC3E}">
        <p14:creationId xmlns:p14="http://schemas.microsoft.com/office/powerpoint/2010/main" val="253852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937D-6B2A-D7EE-FF76-DD6D1BFA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06" y="-143823"/>
            <a:ext cx="7717500" cy="372267"/>
          </a:xfrm>
        </p:spPr>
        <p:txBody>
          <a:bodyPr/>
          <a:lstStyle/>
          <a:p>
            <a:r>
              <a:rPr lang="en-IN" dirty="0"/>
              <a:t>What are </a:t>
            </a:r>
            <a:r>
              <a:rPr lang="en-IN" dirty="0" err="1"/>
              <a:t>callback</a:t>
            </a:r>
            <a:r>
              <a:rPr lang="en-IN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9B14D-8832-24CD-5C61-974B18967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354739"/>
            <a:ext cx="7717500" cy="602906"/>
          </a:xfrm>
        </p:spPr>
        <p:txBody>
          <a:bodyPr/>
          <a:lstStyle/>
          <a:p>
            <a:r>
              <a:rPr lang="en-US" dirty="0"/>
              <a:t>Any </a:t>
            </a:r>
            <a:r>
              <a:rPr lang="en-US" dirty="0">
                <a:hlinkClick r:id="rId2" tooltip="function"/>
              </a:rPr>
              <a:t>function</a:t>
            </a:r>
            <a:r>
              <a:rPr lang="en-US" dirty="0"/>
              <a:t> that is passed as an argument to another function so that it can be executed in that other function is called as a callback function. Ex-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0A172-5C2F-F848-D09D-781D3CC39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2988"/>
            <a:ext cx="4392706" cy="3744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EBAAB5-74E8-062D-6768-433C9EAFA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718" y="1272988"/>
            <a:ext cx="4392706" cy="3744217"/>
          </a:xfrm>
          <a:prstGeom prst="rect">
            <a:avLst/>
          </a:prstGeom>
        </p:spPr>
      </p:pic>
      <p:cxnSp>
        <p:nvCxnSpPr>
          <p:cNvPr id="10" name="Google Shape;2644;p40">
            <a:extLst>
              <a:ext uri="{FF2B5EF4-FFF2-40B4-BE49-F238E27FC236}">
                <a16:creationId xmlns:a16="http://schemas.microsoft.com/office/drawing/2014/main" id="{697D15AF-629B-56E4-39CA-2371E6DEB1E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572000" y="957645"/>
            <a:ext cx="0" cy="405956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3DF7CD-CDDE-34C1-743C-126CAE0A1A7F}"/>
              </a:ext>
            </a:extLst>
          </p:cNvPr>
          <p:cNvSpPr txBox="1">
            <a:spLocks/>
          </p:cNvSpPr>
          <p:nvPr/>
        </p:nvSpPr>
        <p:spPr>
          <a:xfrm>
            <a:off x="637553" y="897806"/>
            <a:ext cx="2487151" cy="37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39700" indent="0">
              <a:buNone/>
            </a:pPr>
            <a:r>
              <a:rPr lang="en-IN" dirty="0"/>
              <a:t>Before using </a:t>
            </a:r>
            <a:r>
              <a:rPr lang="en-IN" dirty="0" err="1"/>
              <a:t>callback</a:t>
            </a:r>
            <a:endParaRPr lang="en-IN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06F6561-09A7-7CEF-352D-8369D6DBBFC3}"/>
              </a:ext>
            </a:extLst>
          </p:cNvPr>
          <p:cNvSpPr txBox="1">
            <a:spLocks/>
          </p:cNvSpPr>
          <p:nvPr/>
        </p:nvSpPr>
        <p:spPr>
          <a:xfrm>
            <a:off x="5765365" y="771511"/>
            <a:ext cx="2487151" cy="37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39700" indent="0">
              <a:buNone/>
            </a:pPr>
            <a:r>
              <a:rPr lang="en-IN" dirty="0"/>
              <a:t>After using </a:t>
            </a:r>
            <a:r>
              <a:rPr lang="en-IN" dirty="0" err="1"/>
              <a:t>callback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00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605647" y="20103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are promises ?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160B6-78AC-98F5-93A4-9543C333A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112" y="747250"/>
            <a:ext cx="6937776" cy="424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18523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387</Words>
  <Application>Microsoft Office PowerPoint</Application>
  <PresentationFormat>On-screen Show (16:9)</PresentationFormat>
  <Paragraphs>50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Source Sans Pro</vt:lpstr>
      <vt:lpstr>Play</vt:lpstr>
      <vt:lpstr>Arial</vt:lpstr>
      <vt:lpstr>Computer Science &amp; Mathematics Major For College: Computer Science &amp; Programming by Slidesgo</vt:lpstr>
      <vt:lpstr>KOSS SELECTION TASK</vt:lpstr>
      <vt:lpstr>What is synchronous and Asynchronous JavaScript ?</vt:lpstr>
      <vt:lpstr>Synchronous JavaScript</vt:lpstr>
      <vt:lpstr>PowerPoint Presentation</vt:lpstr>
      <vt:lpstr>Synchronous    vs Asynchronous</vt:lpstr>
      <vt:lpstr>PowerPoint Presentation</vt:lpstr>
      <vt:lpstr>How to make an asynchronous code ?  We can make our code asynchronous by using :- </vt:lpstr>
      <vt:lpstr>What are callback?</vt:lpstr>
      <vt:lpstr>What are promises ?</vt:lpstr>
      <vt:lpstr>PowerPoint Presentation</vt:lpstr>
      <vt:lpstr>Why are Promises better than Callbacks ?</vt:lpstr>
      <vt:lpstr>.</vt:lpstr>
      <vt:lpstr>What are async and await ?</vt:lpstr>
      <vt:lpstr>After using await method </vt:lpstr>
      <vt:lpstr>Why we should use async/await over promises ?</vt:lpstr>
      <vt:lpstr>Before using async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KOSS SELECTION TASK</dc:title>
  <dc:creator>DELL</dc:creator>
  <cp:lastModifiedBy>Dell Pc</cp:lastModifiedBy>
  <cp:revision>11</cp:revision>
  <dcterms:modified xsi:type="dcterms:W3CDTF">2022-06-08T18:41:50Z</dcterms:modified>
</cp:coreProperties>
</file>