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317" r:id="rId3"/>
    <p:sldId id="318" r:id="rId4"/>
    <p:sldId id="329" r:id="rId5"/>
    <p:sldId id="320" r:id="rId6"/>
    <p:sldId id="321" r:id="rId7"/>
    <p:sldId id="322" r:id="rId8"/>
    <p:sldId id="327" r:id="rId9"/>
    <p:sldId id="328" r:id="rId10"/>
    <p:sldId id="325" r:id="rId11"/>
    <p:sldId id="326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F4A"/>
    <a:srgbClr val="FC1427"/>
    <a:srgbClr val="152BFB"/>
    <a:srgbClr val="011818"/>
    <a:srgbClr val="66FA65"/>
    <a:srgbClr val="A9B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1"/>
    <p:restoredTop sz="92153"/>
  </p:normalViewPr>
  <p:slideViewPr>
    <p:cSldViewPr snapToGrid="0" snapToObjects="1">
      <p:cViewPr>
        <p:scale>
          <a:sx n="67" d="100"/>
          <a:sy n="67" d="100"/>
        </p:scale>
        <p:origin x="1808" y="576"/>
      </p:cViewPr>
      <p:guideLst/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D9262-261F-2A45-BB0C-C7AAFAB59DA4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2409D-51BB-C645-AA39-FFD4D430F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91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71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0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1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6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4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11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3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09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5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9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2409D-51BB-C645-AA39-FFD4D430FE6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41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7920317" y="6498502"/>
            <a:ext cx="1223682" cy="365125"/>
          </a:xfrm>
          <a:prstGeom prst="rect">
            <a:avLst/>
          </a:prstGeom>
          <a:solidFill>
            <a:srgbClr val="95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" y="6498502"/>
            <a:ext cx="1223682" cy="365125"/>
          </a:xfrm>
          <a:prstGeom prst="rect">
            <a:avLst/>
          </a:prstGeom>
          <a:solidFill>
            <a:srgbClr val="959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3683" y="6498502"/>
            <a:ext cx="6696634" cy="35949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2394" y="6458038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 smtClean="0">
                <a:latin typeface="CMU Serif Roman" charset="0"/>
                <a:ea typeface="CMU Serif Roman" charset="0"/>
                <a:cs typeface="CMU Serif Roman" charset="0"/>
              </a:rPr>
              <a:t>James</a:t>
            </a:r>
            <a:r>
              <a:rPr lang="en-GB" sz="1200" baseline="0" dirty="0" smtClean="0">
                <a:latin typeface="CMU Serif Roman" charset="0"/>
                <a:ea typeface="CMU Serif Roman" charset="0"/>
                <a:cs typeface="CMU Serif Roman" charset="0"/>
              </a:rPr>
              <a:t> Brand</a:t>
            </a:r>
            <a:endParaRPr lang="en-GB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970" y="0"/>
            <a:ext cx="9129091" cy="599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3256050" y="6502102"/>
            <a:ext cx="2324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ggplot2</a:t>
            </a:r>
            <a:r>
              <a:rPr lang="en-GB" sz="1200" baseline="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mr-IN" sz="1200" baseline="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–</a:t>
            </a:r>
            <a:r>
              <a:rPr lang="en-GB" sz="1200" baseline="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 LASS </a:t>
            </a:r>
            <a:r>
              <a:rPr lang="mr-IN" sz="1200" baseline="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–</a:t>
            </a:r>
            <a:r>
              <a:rPr lang="en-GB" sz="1200" baseline="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 January 2019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232"/>
            <a:ext cx="9144000" cy="355361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8683297" y="6502102"/>
            <a:ext cx="450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467D85-1BE7-2940-A566-0A693340E609}" type="slidenum">
              <a:rPr lang="en-GB" sz="120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pPr/>
              <a:t>‹#›</a:t>
            </a:fld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14" y="131975"/>
            <a:ext cx="2497018" cy="355447"/>
          </a:xfrm>
          <a:prstGeom prst="rect">
            <a:avLst/>
          </a:prstGeom>
        </p:spPr>
      </p:pic>
      <p:sp>
        <p:nvSpPr>
          <p:cNvPr id="28" name="Oval 27"/>
          <p:cNvSpPr/>
          <p:nvPr userDrawn="1"/>
        </p:nvSpPr>
        <p:spPr>
          <a:xfrm>
            <a:off x="4307457" y="348613"/>
            <a:ext cx="149207" cy="1504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 userDrawn="1"/>
        </p:nvSpPr>
        <p:spPr>
          <a:xfrm>
            <a:off x="4492431" y="346254"/>
            <a:ext cx="149207" cy="1504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 userDrawn="1"/>
        </p:nvSpPr>
        <p:spPr>
          <a:xfrm>
            <a:off x="4677405" y="346254"/>
            <a:ext cx="149207" cy="1504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 userDrawn="1"/>
        </p:nvSpPr>
        <p:spPr>
          <a:xfrm>
            <a:off x="72394" y="66863"/>
            <a:ext cx="2763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Introduction</a:t>
            </a:r>
            <a:r>
              <a:rPr lang="en-GB" sz="1200" baseline="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 to ggplot2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13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6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3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30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07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7D85-1BE7-2940-A566-0A693340E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71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0506"/>
          <a:stretch/>
        </p:blipFill>
        <p:spPr>
          <a:xfrm>
            <a:off x="0" y="4632520"/>
            <a:ext cx="9144000" cy="22254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32950"/>
            <a:ext cx="4937760" cy="7028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746" r="9167" b="17956"/>
          <a:stretch/>
        </p:blipFill>
        <p:spPr>
          <a:xfrm>
            <a:off x="7833362" y="332950"/>
            <a:ext cx="975360" cy="8300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4801" y="2491836"/>
            <a:ext cx="85039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A9B554"/>
                </a:solidFill>
                <a:latin typeface="CMU Serif Roman" charset="0"/>
                <a:ea typeface="CMU Serif Roman" charset="0"/>
                <a:cs typeface="CMU Serif Roman" charset="0"/>
              </a:rPr>
              <a:t>Introduction to ggplot2:</a:t>
            </a:r>
          </a:p>
          <a:p>
            <a:pPr algn="ctr"/>
            <a:r>
              <a:rPr lang="en-GB" sz="2800" b="1" dirty="0" smtClean="0">
                <a:solidFill>
                  <a:srgbClr val="A9B554"/>
                </a:solidFill>
                <a:latin typeface="CMU Serif Roman" charset="0"/>
                <a:ea typeface="CMU Serif Roman" charset="0"/>
                <a:cs typeface="CMU Serif Roman" charset="0"/>
              </a:rPr>
              <a:t>LASS workshop </a:t>
            </a:r>
            <a:r>
              <a:rPr lang="mr-IN" sz="2800" b="1" dirty="0" smtClean="0">
                <a:solidFill>
                  <a:srgbClr val="A9B554"/>
                </a:solidFill>
                <a:latin typeface="CMU Serif Roman" charset="0"/>
                <a:ea typeface="CMU Serif Roman" charset="0"/>
                <a:cs typeface="CMU Serif Roman" charset="0"/>
              </a:rPr>
              <a:t>–</a:t>
            </a:r>
            <a:r>
              <a:rPr lang="en-GB" sz="2800" b="1" dirty="0" smtClean="0">
                <a:solidFill>
                  <a:srgbClr val="A9B554"/>
                </a:solidFill>
                <a:latin typeface="CMU Serif Roman" charset="0"/>
                <a:ea typeface="CMU Serif Roman" charset="0"/>
                <a:cs typeface="CMU Serif Roman" charset="0"/>
              </a:rPr>
              <a:t> day 2</a:t>
            </a:r>
          </a:p>
          <a:p>
            <a:pPr algn="ctr">
              <a:spcBef>
                <a:spcPts val="1200"/>
              </a:spcBef>
            </a:pPr>
            <a:r>
              <a:rPr lang="en-GB" sz="28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James Brand</a:t>
            </a:r>
          </a:p>
          <a:p>
            <a:pPr algn="ctr"/>
            <a:r>
              <a:rPr lang="en-GB" sz="2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j</a:t>
            </a:r>
            <a:r>
              <a:rPr lang="en-GB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ames.brand@canterbury.ac.nz</a:t>
            </a:r>
            <a:endParaRPr lang="en-GB" sz="20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48944" y="1285612"/>
            <a:ext cx="889967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</a:pP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</a:rPr>
              <a:t>You can view the worksheet online at: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</a:pPr>
            <a:endParaRPr lang="en-GB" sz="24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</a:pPr>
            <a:endParaRPr lang="en-GB" sz="24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</a:pPr>
            <a:r>
              <a:rPr lang="en-GB" sz="5400" dirty="0"/>
              <a:t>https://</a:t>
            </a:r>
            <a:r>
              <a:rPr lang="en-GB" sz="5400" dirty="0" err="1"/>
              <a:t>bit.ly</a:t>
            </a:r>
            <a:r>
              <a:rPr lang="en-GB" sz="5400" dirty="0"/>
              <a:t>/2FRDmXW</a:t>
            </a:r>
            <a:endParaRPr lang="en-GB" sz="5400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48944" y="1285612"/>
            <a:ext cx="8899672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959F4A"/>
              </a:buClr>
              <a:buSzPct val="80000"/>
            </a:pPr>
            <a:r>
              <a:rPr lang="en-GB" sz="4000" dirty="0" smtClean="0">
                <a:latin typeface="CMU Serif Roman" charset="0"/>
                <a:ea typeface="CMU Serif Roman" charset="0"/>
                <a:cs typeface="CMU Serif Roman" charset="0"/>
              </a:rPr>
              <a:t>We will be working between the online worksheet and R Studio together</a:t>
            </a:r>
            <a:r>
              <a:rPr lang="mr-IN" sz="4000" dirty="0" smtClean="0">
                <a:latin typeface="CMU Serif Roman" charset="0"/>
                <a:ea typeface="CMU Serif Roman" charset="0"/>
                <a:cs typeface="CMU Serif Roman" charset="0"/>
              </a:rPr>
              <a:t>…</a:t>
            </a:r>
            <a:endParaRPr lang="en-GB" sz="40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>
              <a:buClr>
                <a:srgbClr val="959F4A"/>
              </a:buClr>
              <a:buSzPct val="80000"/>
            </a:pPr>
            <a:endParaRPr lang="en-GB" sz="4000" dirty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>
              <a:buClr>
                <a:srgbClr val="959F4A"/>
              </a:buClr>
              <a:buSzPct val="80000"/>
            </a:pPr>
            <a:r>
              <a:rPr lang="en-GB" sz="4000" dirty="0" smtClean="0">
                <a:latin typeface="CMU Serif Roman" charset="0"/>
                <a:ea typeface="CMU Serif Roman" charset="0"/>
                <a:cs typeface="CMU Serif Roman" charset="0"/>
              </a:rPr>
              <a:t>So please do not skip forward</a:t>
            </a:r>
          </a:p>
          <a:p>
            <a:pPr algn="ctr">
              <a:buClr>
                <a:srgbClr val="959F4A"/>
              </a:buClr>
              <a:buSzPct val="80000"/>
            </a:pPr>
            <a:endParaRPr lang="en-GB" sz="40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>
              <a:buClr>
                <a:srgbClr val="959F4A"/>
              </a:buClr>
              <a:buSzPct val="80000"/>
            </a:pPr>
            <a:r>
              <a:rPr lang="en-GB" sz="4000" dirty="0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mr-IN" sz="4000" dirty="0" smtClean="0">
                <a:latin typeface="CMU Serif Roman" charset="0"/>
                <a:ea typeface="CMU Serif Roman" charset="0"/>
                <a:cs typeface="CMU Serif Roman" charset="0"/>
              </a:rPr>
              <a:t>…</a:t>
            </a:r>
            <a:endParaRPr lang="en-GB" sz="40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>
              <a:buClr>
                <a:srgbClr val="959F4A"/>
              </a:buClr>
              <a:buSzPct val="80000"/>
            </a:pPr>
            <a:endParaRPr lang="en-GB" sz="40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>
              <a:buClr>
                <a:srgbClr val="959F4A"/>
              </a:buClr>
              <a:buSzPct val="80000"/>
            </a:pPr>
            <a:r>
              <a:rPr lang="en-GB" sz="4000" dirty="0" smtClean="0">
                <a:latin typeface="CMU Serif Roman" charset="0"/>
                <a:ea typeface="CMU Serif Roman" charset="0"/>
                <a:cs typeface="CMU Serif Roman" charset="0"/>
              </a:rPr>
              <a:t>Always ask for help if needed</a:t>
            </a:r>
          </a:p>
        </p:txBody>
      </p:sp>
    </p:spTree>
    <p:extLst>
      <p:ext uri="{BB962C8B-B14F-4D97-AF65-F5344CB8AC3E}">
        <p14:creationId xmlns:p14="http://schemas.microsoft.com/office/powerpoint/2010/main" val="21230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919182"/>
            <a:ext cx="87191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58775" marR="0" lvl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F4A"/>
              </a:buClr>
              <a:buSzPct val="100000"/>
              <a:buFont typeface="Wingdings" charset="2"/>
              <a:buNone/>
              <a:defRPr sz="1800"/>
            </a:pP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  <a:sym typeface="Times"/>
              </a:rPr>
              <a:t>Thanks</a:t>
            </a:r>
            <a:endParaRPr lang="en-GB" sz="3600" dirty="0">
              <a:latin typeface="CMU Serif Roman" charset="0"/>
              <a:ea typeface="CMU Serif Roman" charset="0"/>
              <a:cs typeface="CMU Serif Roman" charset="0"/>
              <a:sym typeface="Times"/>
            </a:endParaRPr>
          </a:p>
          <a:p>
            <a:pPr marL="358775" lvl="0" algn="ctr" defTabSz="457200">
              <a:buClr>
                <a:srgbClr val="959F4A"/>
              </a:buClr>
              <a:buSzPct val="100000"/>
              <a:defRPr sz="1800"/>
            </a:pPr>
            <a:r>
              <a:rPr lang="en-GB" sz="3600" dirty="0" err="1" smtClean="0">
                <a:latin typeface="CMU Serif Roman" charset="0"/>
                <a:ea typeface="CMU Serif Roman" charset="0"/>
                <a:cs typeface="CMU Serif Roman" charset="0"/>
              </a:rPr>
              <a:t>Tēnā</a:t>
            </a:r>
            <a:r>
              <a:rPr lang="en-GB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sz="3600" dirty="0" err="1" smtClean="0">
                <a:latin typeface="CMU Serif Roman" charset="0"/>
                <a:ea typeface="CMU Serif Roman" charset="0"/>
                <a:cs typeface="CMU Serif Roman" charset="0"/>
              </a:rPr>
              <a:t>koutou</a:t>
            </a:r>
            <a:endParaRPr lang="en-GB" sz="3600" dirty="0" smtClean="0">
              <a:latin typeface="CMU Serif Roman" charset="0"/>
              <a:ea typeface="CMU Serif Roman" charset="0"/>
              <a:cs typeface="CMU Serif Roman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988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8944" y="1285612"/>
            <a:ext cx="8899672" cy="46012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59F4A"/>
              </a:buClr>
              <a:buFont typeface="Wingdings" charset="2"/>
              <a:buChar char="Ø"/>
            </a:pPr>
            <a:r>
              <a:rPr lang="en-GB" sz="2800" dirty="0" smtClean="0">
                <a:latin typeface="CMU Serif Roman" charset="0"/>
                <a:ea typeface="CMU Serif Roman" charset="0"/>
                <a:cs typeface="CMU Serif Roman" charset="0"/>
              </a:rPr>
              <a:t>Learning aims:</a:t>
            </a:r>
          </a:p>
          <a:p>
            <a:endParaRPr lang="en-GB" sz="28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 smtClean="0">
                <a:latin typeface="CMU Serif Roman" charset="0"/>
                <a:ea typeface="CMU Serif Roman" charset="0"/>
                <a:cs typeface="CMU Serif Roman" charset="0"/>
              </a:rPr>
              <a:t>Explore </a:t>
            </a:r>
            <a:r>
              <a:rPr lang="en-GB" sz="2400" dirty="0">
                <a:latin typeface="CMU Serif Roman" charset="0"/>
                <a:ea typeface="CMU Serif Roman" charset="0"/>
                <a:cs typeface="CMU Serif Roman" charset="0"/>
              </a:rPr>
              <a:t>a dataset in an informative manner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>
                <a:latin typeface="CMU Serif Roman" charset="0"/>
                <a:ea typeface="CMU Serif Roman" charset="0"/>
                <a:cs typeface="CMU Serif Roman" charset="0"/>
              </a:rPr>
              <a:t>Make informed choices about how best to present data clearly and accurately through visualisations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>
                <a:latin typeface="CMU Serif Roman" charset="0"/>
                <a:ea typeface="CMU Serif Roman" charset="0"/>
                <a:cs typeface="CMU Serif Roman" charset="0"/>
              </a:rPr>
              <a:t>Use the ggplot2 package to produce visualisations of data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>
                <a:latin typeface="CMU Serif Roman" charset="0"/>
                <a:ea typeface="CMU Serif Roman" charset="0"/>
                <a:cs typeface="CMU Serif Roman" charset="0"/>
              </a:rPr>
              <a:t>Customise your visualisations so they look awesome to you and your audience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>
                <a:latin typeface="CMU Serif Roman" charset="0"/>
                <a:ea typeface="CMU Serif Roman" charset="0"/>
                <a:cs typeface="CMU Serif Roman" charset="0"/>
              </a:rPr>
              <a:t>Reap the benefits of using R to quickly modify, update, and reproduce your </a:t>
            </a:r>
            <a:r>
              <a:rPr lang="en-GB" sz="2400" dirty="0" smtClean="0">
                <a:latin typeface="CMU Serif Roman" charset="0"/>
                <a:ea typeface="CMU Serif Roman" charset="0"/>
                <a:cs typeface="CMU Serif Roman" charset="0"/>
              </a:rPr>
              <a:t>visualisations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8944" y="1285612"/>
            <a:ext cx="8899672" cy="47551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59F4A"/>
              </a:buClr>
              <a:buFont typeface="Wingdings" charset="2"/>
              <a:buChar char="Ø"/>
            </a:pPr>
            <a:r>
              <a:rPr lang="en-GB" sz="2800" dirty="0" smtClean="0">
                <a:latin typeface="CMU Serif Roman" charset="0"/>
                <a:ea typeface="CMU Serif Roman" charset="0"/>
                <a:cs typeface="CMU Serif Roman" charset="0"/>
              </a:rPr>
              <a:t>Structure:</a:t>
            </a:r>
          </a:p>
          <a:p>
            <a:endParaRPr lang="en-GB" sz="28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 smtClean="0">
                <a:latin typeface="CMU Serif Roman" charset="0"/>
                <a:ea typeface="CMU Serif Roman" charset="0"/>
                <a:cs typeface="CMU Serif Roman" charset="0"/>
              </a:rPr>
              <a:t>Why data exploration and visualisation are important (conceptual)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 smtClean="0">
                <a:latin typeface="CMU Serif Roman" charset="0"/>
                <a:ea typeface="CMU Serif Roman" charset="0"/>
                <a:cs typeface="CMU Serif Roman" charset="0"/>
              </a:rPr>
              <a:t>Key principles regarding the way you explore and visualise data (conceptual)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 smtClean="0">
                <a:latin typeface="CMU Serif Roman" charset="0"/>
                <a:ea typeface="CMU Serif Roman" charset="0"/>
                <a:cs typeface="CMU Serif Roman" charset="0"/>
              </a:rPr>
              <a:t>Exploring data (practical)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r>
              <a:rPr lang="en-GB" sz="2400" dirty="0" smtClean="0">
                <a:latin typeface="CMU Serif Roman" charset="0"/>
                <a:ea typeface="CMU Serif Roman" charset="0"/>
                <a:cs typeface="CMU Serif Roman" charset="0"/>
              </a:rPr>
              <a:t>Visualising with ggplot2 (practical)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endParaRPr lang="en-GB" sz="24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  <a:buFont typeface="Wingdings" charset="2"/>
              <a:buChar char="Ø"/>
            </a:pPr>
            <a:endParaRPr lang="en-GB" sz="2400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y Learning to Code Is So Hard (and What You Can Do About I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219200"/>
            <a:ext cx="8596126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1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15" y="1450340"/>
            <a:ext cx="8613329" cy="43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80" y="1252220"/>
            <a:ext cx="4737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88440"/>
            <a:ext cx="8524240" cy="42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48944" y="1285612"/>
            <a:ext cx="8899672" cy="26161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</a:pPr>
            <a:endParaRPr lang="en-GB" sz="4800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</a:pPr>
            <a:endParaRPr lang="en-GB" sz="4800" dirty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959F4A"/>
              </a:buClr>
              <a:buSzPct val="80000"/>
            </a:pPr>
            <a:r>
              <a:rPr lang="en-GB" sz="4800" dirty="0" smtClean="0">
                <a:latin typeface="CMU Serif Roman" charset="0"/>
                <a:ea typeface="CMU Serif Roman" charset="0"/>
                <a:cs typeface="CMU Serif Roman" charset="0"/>
              </a:rPr>
              <a:t>Open </a:t>
            </a:r>
            <a:r>
              <a:rPr lang="en-GB" sz="4800" dirty="0" err="1" smtClean="0">
                <a:latin typeface="CMU Serif Roman" charset="0"/>
                <a:ea typeface="CMU Serif Roman" charset="0"/>
                <a:cs typeface="CMU Serif Roman" charset="0"/>
              </a:rPr>
              <a:t>RStudio</a:t>
            </a:r>
            <a:r>
              <a:rPr lang="en-GB" sz="4800" dirty="0" smtClean="0">
                <a:latin typeface="CMU Serif Roman" charset="0"/>
                <a:ea typeface="CMU Serif Roman" charset="0"/>
                <a:cs typeface="CMU Serif Roman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001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4672" y="71614"/>
            <a:ext cx="226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MU Serif Roman" charset="0"/>
                <a:ea typeface="CMU Serif Roman" charset="0"/>
                <a:cs typeface="CMU Serif Roman" charset="0"/>
              </a:rPr>
              <a:t>Background</a:t>
            </a:r>
            <a:endParaRPr lang="en-GB" sz="1200" dirty="0">
              <a:solidFill>
                <a:schemeClr val="bg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307457" y="348613"/>
            <a:ext cx="149207" cy="150473"/>
          </a:xfrm>
          <a:prstGeom prst="ellipse">
            <a:avLst/>
          </a:prstGeom>
          <a:solidFill>
            <a:srgbClr val="959F4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3" y="1064834"/>
            <a:ext cx="8889237" cy="52546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9452" y="2491848"/>
            <a:ext cx="271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solidFill>
                  <a:srgbClr val="FF0000"/>
                </a:solidFill>
              </a:rPr>
              <a:t>CODE</a:t>
            </a:r>
            <a:endParaRPr lang="en-GB" sz="7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326" y="5119191"/>
            <a:ext cx="367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solidFill>
                  <a:srgbClr val="FF0000"/>
                </a:solidFill>
              </a:rPr>
              <a:t>OUTPUT</a:t>
            </a:r>
            <a:endParaRPr lang="en-GB" sz="7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1772" y="4127608"/>
            <a:ext cx="271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solidFill>
                  <a:srgbClr val="FF0000"/>
                </a:solidFill>
              </a:rPr>
              <a:t>PLOTS</a:t>
            </a:r>
            <a:endParaRPr lang="en-GB" sz="72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129678" y="3312159"/>
            <a:ext cx="532548" cy="815449"/>
          </a:xfrm>
          <a:prstGeom prst="straightConnector1">
            <a:avLst/>
          </a:prstGeom>
          <a:ln w="63500">
            <a:solidFill>
              <a:srgbClr val="FF000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32980" y="1969004"/>
            <a:ext cx="322094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solidFill>
                  <a:srgbClr val="FF0000"/>
                </a:solidFill>
              </a:rPr>
              <a:t>DATA</a:t>
            </a:r>
            <a:endParaRPr lang="en-GB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0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3238</TotalTime>
  <Words>178</Words>
  <Application>Microsoft Macintosh PowerPoint</Application>
  <PresentationFormat>On-screen Show (4:3)</PresentationFormat>
  <Paragraphs>58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CMU Serif Roman</vt:lpstr>
      <vt:lpstr>Courier</vt:lpstr>
      <vt:lpstr>Times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</dc:creator>
  <cp:lastModifiedBy>Microsoft Office User</cp:lastModifiedBy>
  <cp:revision>74</cp:revision>
  <cp:lastPrinted>2018-11-27T23:12:11Z</cp:lastPrinted>
  <dcterms:created xsi:type="dcterms:W3CDTF">2018-11-21T02:25:35Z</dcterms:created>
  <dcterms:modified xsi:type="dcterms:W3CDTF">2019-01-29T20:09:02Z</dcterms:modified>
</cp:coreProperties>
</file>