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Yanone Kaffeesatz Light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YanoneKaffeesatzLight-bold.fntdata"/><Relationship Id="rId12" Type="http://schemas.openxmlformats.org/officeDocument/2006/relationships/font" Target="fonts/YanoneKaffeesatz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0729ec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f0729ec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afe5918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afe5918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db3928dc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db3928dc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db3928d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db3928d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ac82d178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ac82d178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inyurl.com/psychoslav-jspsych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amesbrandscience.github.io/jspsych-tutorial/jspsych_repository/examples/lexical-decision.html" TargetMode="External"/><Relationship Id="rId4" Type="http://schemas.openxmlformats.org/officeDocument/2006/relationships/hyperlink" Target="https://www.jspsych.org/7.1/demos/jspsych-html-audio-response-demo2.html" TargetMode="External"/><Relationship Id="rId5" Type="http://schemas.openxmlformats.org/officeDocument/2006/relationships/hyperlink" Target="https://jamesbrandscience.github.io/jspsych-tutorial/jspsych_repository/examples/jspsych-html-video-response.html" TargetMode="External"/><Relationship Id="rId6" Type="http://schemas.openxmlformats.org/officeDocument/2006/relationships/hyperlink" Target="https://jamesbrandscience.github.io/jspsych-tutorial/jspsych_repository/examples/webgazer.html" TargetMode="External"/><Relationship Id="rId7" Type="http://schemas.openxmlformats.org/officeDocument/2006/relationships/hyperlink" Target="https://jatos.ff.cuni.cz/publix/fHPHDD3N6nv" TargetMode="External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inyurl.com/psychoslav-jspsych1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inyurl.com/psychoslav-jspsych2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71850" y="1110000"/>
            <a:ext cx="9000300" cy="3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lt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Introduction to online research: JsPsych and Cognition.run</a:t>
            </a:r>
            <a:endParaRPr sz="4300">
              <a:solidFill>
                <a:schemeClr val="lt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CCCCC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James Brand</a:t>
            </a:r>
            <a:endParaRPr sz="2800">
              <a:solidFill>
                <a:srgbClr val="CCCCCC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CCCCCC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Edge Hill University</a:t>
            </a:r>
            <a:endParaRPr sz="2000">
              <a:solidFill>
                <a:srgbClr val="CCCCCC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CCCCCC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james.brand.ac@gmail.com</a:t>
            </a:r>
            <a:endParaRPr sz="2000">
              <a:solidFill>
                <a:srgbClr val="CCCCCC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CCCCCC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3000">
                <a:solidFill>
                  <a:srgbClr val="CCCCCC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</a:br>
            <a:r>
              <a:rPr lang="en">
                <a:solidFill>
                  <a:srgbClr val="CCCCCC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09/07/2024, PsychoSlav - Wrocław</a:t>
            </a:r>
            <a:endParaRPr sz="3000">
              <a:solidFill>
                <a:schemeClr val="lt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381" y="3721178"/>
            <a:ext cx="1298449" cy="120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50"/>
            <a:ext cx="91440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 b="35637" l="0" r="0" t="53529"/>
          <a:stretch/>
        </p:blipFill>
        <p:spPr>
          <a:xfrm>
            <a:off x="-11400" y="5035446"/>
            <a:ext cx="9144000" cy="10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5"/>
          <p:cNvCxnSpPr/>
          <p:nvPr/>
        </p:nvCxnSpPr>
        <p:spPr>
          <a:xfrm>
            <a:off x="-12150" y="671700"/>
            <a:ext cx="9168300" cy="0"/>
          </a:xfrm>
          <a:prstGeom prst="straightConnector1">
            <a:avLst/>
          </a:prstGeom>
          <a:noFill/>
          <a:ln cap="flat" cmpd="sng" w="76200">
            <a:solidFill>
              <a:srgbClr val="EEEEEE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25"/>
          <p:cNvPicPr preferRelativeResize="0"/>
          <p:nvPr/>
        </p:nvPicPr>
        <p:blipFill rotWithShape="1">
          <a:blip r:embed="rId5">
            <a:alphaModFix/>
          </a:blip>
          <a:srcRect b="0" l="-131" r="57612" t="0"/>
          <a:stretch/>
        </p:blipFill>
        <p:spPr>
          <a:xfrm>
            <a:off x="6489100" y="3644975"/>
            <a:ext cx="1298451" cy="122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/>
        </p:nvSpPr>
        <p:spPr>
          <a:xfrm>
            <a:off x="253425" y="263425"/>
            <a:ext cx="86322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</a:rPr>
              <a:t>Workshop materials</a:t>
            </a:r>
            <a:endParaRPr sz="3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>
                <a:solidFill>
                  <a:schemeClr val="hlink"/>
                </a:solidFill>
                <a:hlinkClick r:id="rId3"/>
              </a:rPr>
              <a:t>https://tinyurl.com/psychoslav-jspsych</a:t>
            </a:r>
            <a:endParaRPr sz="3400">
              <a:solidFill>
                <a:schemeClr val="dk2"/>
              </a:solidFill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726" y="1703000"/>
            <a:ext cx="2830899" cy="28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132150" y="1122000"/>
            <a:ext cx="8890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Examples: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Lexical decision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Audio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u="sng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Eye-tracking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Mouse-tracking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4950"/>
            <a:ext cx="91440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7"/>
          <p:cNvPicPr preferRelativeResize="0"/>
          <p:nvPr/>
        </p:nvPicPr>
        <p:blipFill rotWithShape="1">
          <a:blip r:embed="rId8">
            <a:alphaModFix/>
          </a:blip>
          <a:srcRect b="35637" l="0" r="0" t="53529"/>
          <a:stretch/>
        </p:blipFill>
        <p:spPr>
          <a:xfrm>
            <a:off x="-11400" y="5035446"/>
            <a:ext cx="9144000" cy="10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7"/>
          <p:cNvCxnSpPr/>
          <p:nvPr/>
        </p:nvCxnSpPr>
        <p:spPr>
          <a:xfrm>
            <a:off x="-12150" y="671700"/>
            <a:ext cx="9168300" cy="0"/>
          </a:xfrm>
          <a:prstGeom prst="straightConnector1">
            <a:avLst/>
          </a:prstGeom>
          <a:noFill/>
          <a:ln cap="flat" cmpd="sng" w="76200">
            <a:solidFill>
              <a:srgbClr val="EEEEE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253425" y="263425"/>
            <a:ext cx="86322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</a:rPr>
              <a:t>Session 1</a:t>
            </a:r>
            <a:endParaRPr sz="3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>
                <a:solidFill>
                  <a:schemeClr val="hlink"/>
                </a:solidFill>
                <a:hlinkClick r:id="rId3"/>
              </a:rPr>
              <a:t>https://tinyurl.com/psychoslav-jspsych1</a:t>
            </a:r>
            <a:endParaRPr sz="3400">
              <a:solidFill>
                <a:schemeClr val="dk2"/>
              </a:solidFill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725" y="1718650"/>
            <a:ext cx="2877576" cy="287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253425" y="263425"/>
            <a:ext cx="86322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</a:rPr>
              <a:t>Session 2</a:t>
            </a:r>
            <a:endParaRPr sz="3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>
                <a:solidFill>
                  <a:schemeClr val="hlink"/>
                </a:solidFill>
                <a:hlinkClick r:id="rId3"/>
              </a:rPr>
              <a:t>https://tinyurl.com/psychoslav-jspsych2</a:t>
            </a:r>
            <a:endParaRPr sz="3400">
              <a:solidFill>
                <a:schemeClr val="dk2"/>
              </a:solidFill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726" y="1753300"/>
            <a:ext cx="2830899" cy="28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