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415" r:id="rId3"/>
    <p:sldId id="257" r:id="rId4"/>
    <p:sldId id="456" r:id="rId5"/>
    <p:sldId id="457" r:id="rId6"/>
    <p:sldId id="458" r:id="rId7"/>
    <p:sldId id="459" r:id="rId8"/>
    <p:sldId id="460" r:id="rId9"/>
    <p:sldId id="461" r:id="rId10"/>
    <p:sldId id="462" r:id="rId11"/>
    <p:sldId id="463" r:id="rId12"/>
    <p:sldId id="464" r:id="rId1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08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0" algn="ctr" defTabSz="58408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0" algn="ctr" defTabSz="58408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0" algn="ctr" defTabSz="58408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0" algn="ctr" defTabSz="58408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0" algn="ctr" defTabSz="58408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0" algn="ctr" defTabSz="58408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0" algn="ctr" defTabSz="58408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0" algn="ctr" defTabSz="58408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1E03"/>
    <a:srgbClr val="F5F7F7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2E8"/>
          </a:solidFill>
        </a:fill>
      </a:tcStyle>
    </a:wholeTbl>
    <a:band2H>
      <a:tcTxStyle/>
      <a:tcStyle>
        <a:tcBdr/>
        <a:fill>
          <a:solidFill>
            <a:srgbClr val="E6EA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2E7CB"/>
          </a:solidFill>
        </a:fill>
      </a:tcStyle>
    </a:wholeTbl>
    <a:band2H>
      <a:tcTxStyle/>
      <a:tcStyle>
        <a:tcBdr/>
        <a:fill>
          <a:solidFill>
            <a:srgbClr val="F8F4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CDDE"/>
          </a:solidFill>
        </a:fill>
      </a:tcStyle>
    </a:wholeTbl>
    <a:band2H>
      <a:tcTxStyle/>
      <a:tcStyle>
        <a:tcBdr/>
        <a:fill>
          <a:solidFill>
            <a:srgbClr val="EBE8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7163"/>
    <p:restoredTop sz="94703"/>
  </p:normalViewPr>
  <p:slideViewPr>
    <p:cSldViewPr snapToGrid="0" snapToObjects="1">
      <p:cViewPr>
        <p:scale>
          <a:sx n="41" d="100"/>
          <a:sy n="41" d="100"/>
        </p:scale>
        <p:origin x="400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6" d="100"/>
          <a:sy n="76" d="100"/>
        </p:scale>
        <p:origin x="229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2094A5-6CCA-2E48-A189-C20FAB45A75B}" type="datetimeFigureOut">
              <a:rPr lang="en-US" smtClean="0"/>
              <a:t>8/18/18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FEF6C9-42A1-5345-9612-5CD5992DF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4208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9" name="Shape 10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0452345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107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107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107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107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107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107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107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107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107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6"/>
          <p:cNvSpPr/>
          <p:nvPr/>
        </p:nvSpPr>
        <p:spPr>
          <a:xfrm>
            <a:off x="1" y="9388299"/>
            <a:ext cx="13004802" cy="385810"/>
          </a:xfrm>
          <a:prstGeom prst="rect">
            <a:avLst/>
          </a:prstGeom>
          <a:solidFill>
            <a:srgbClr val="A61E0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2" name="Shape 5"/>
          <p:cNvSpPr/>
          <p:nvPr/>
        </p:nvSpPr>
        <p:spPr>
          <a:xfrm>
            <a:off x="1" y="-20282"/>
            <a:ext cx="13004802" cy="608670"/>
          </a:xfrm>
          <a:prstGeom prst="rect">
            <a:avLst/>
          </a:prstGeom>
          <a:solidFill>
            <a:srgbClr val="A61E0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" name="Shape 7"/>
          <p:cNvSpPr/>
          <p:nvPr/>
        </p:nvSpPr>
        <p:spPr>
          <a:xfrm>
            <a:off x="1" y="9010487"/>
            <a:ext cx="13004802" cy="385810"/>
          </a:xfrm>
          <a:prstGeom prst="rect">
            <a:avLst/>
          </a:prstGeom>
          <a:solidFill>
            <a:srgbClr val="E5E7E7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4" name="Shape 8"/>
          <p:cNvSpPr/>
          <p:nvPr/>
        </p:nvSpPr>
        <p:spPr>
          <a:xfrm>
            <a:off x="1" y="588388"/>
            <a:ext cx="13004802" cy="385810"/>
          </a:xfrm>
          <a:prstGeom prst="rect">
            <a:avLst/>
          </a:prstGeom>
          <a:solidFill>
            <a:srgbClr val="E5E7E7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5" name="Shape 9"/>
          <p:cNvSpPr txBox="1"/>
          <p:nvPr/>
        </p:nvSpPr>
        <p:spPr>
          <a:xfrm>
            <a:off x="165155" y="9031942"/>
            <a:ext cx="1260179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600" b="1">
                <a:solidFill>
                  <a:srgbClr val="A71E03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rPr dirty="0"/>
              <a:t>James Brand</a:t>
            </a:r>
          </a:p>
        </p:txBody>
      </p:sp>
      <p:sp>
        <p:nvSpPr>
          <p:cNvPr id="16" name="Shape 10">
            <a:hlinkClick r:id="" action="ppaction://hlinkshowjump?jump=firstslide"/>
          </p:cNvPr>
          <p:cNvSpPr txBox="1"/>
          <p:nvPr/>
        </p:nvSpPr>
        <p:spPr>
          <a:xfrm>
            <a:off x="152465" y="9406797"/>
            <a:ext cx="1477969" cy="3488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600" b="1">
                <a:solidFill>
                  <a:srgbClr val="FFFFFF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rPr lang="en-GB" b="1" dirty="0" err="1" smtClean="0">
                <a:latin typeface="Times" charset="0"/>
                <a:ea typeface="Times" charset="0"/>
                <a:cs typeface="Times" charset="0"/>
              </a:rPr>
              <a:t>SSoL</a:t>
            </a:r>
            <a:r>
              <a:rPr lang="en-GB" b="1" baseline="0" dirty="0" smtClean="0">
                <a:latin typeface="Times" charset="0"/>
                <a:ea typeface="Times" charset="0"/>
                <a:cs typeface="Times" charset="0"/>
              </a:rPr>
              <a:t> </a:t>
            </a:r>
            <a:r>
              <a:rPr kumimoji="0" lang="en-GB" sz="1600" b="1" i="0" u="none" strike="noStrike" cap="none" spc="0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imes" charset="0"/>
                <a:ea typeface="Times" charset="0"/>
                <a:cs typeface="Times" charset="0"/>
                <a:sym typeface="Times"/>
              </a:rPr>
              <a:t>Kroměříž</a:t>
            </a:r>
            <a:endParaRPr b="1" u="none" dirty="0">
              <a:solidFill>
                <a:schemeClr val="bg1"/>
              </a:solidFill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17" name="Shape 11"/>
          <p:cNvSpPr txBox="1"/>
          <p:nvPr/>
        </p:nvSpPr>
        <p:spPr>
          <a:xfrm>
            <a:off x="11414527" y="9028986"/>
            <a:ext cx="1191032" cy="3488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sz="1600" b="1">
                <a:solidFill>
                  <a:srgbClr val="A71E03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rPr lang="en-GB" baseline="0" dirty="0" smtClean="0"/>
              <a:t>August 2018</a:t>
            </a:r>
            <a:endParaRPr dirty="0"/>
          </a:p>
        </p:txBody>
      </p:sp>
      <p:sp>
        <p:nvSpPr>
          <p:cNvPr id="18" name="Shape 13"/>
          <p:cNvSpPr/>
          <p:nvPr/>
        </p:nvSpPr>
        <p:spPr>
          <a:xfrm>
            <a:off x="1" y="974199"/>
            <a:ext cx="13004802" cy="1064152"/>
          </a:xfrm>
          <a:prstGeom prst="rect">
            <a:avLst/>
          </a:prstGeom>
          <a:solidFill>
            <a:srgbClr val="F5F7F7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2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13458" y="9423399"/>
            <a:ext cx="292101" cy="330201"/>
          </a:xfrm>
          <a:prstGeom prst="rect">
            <a:avLst/>
          </a:prstGeom>
        </p:spPr>
        <p:txBody>
          <a:bodyPr lIns="50800" tIns="50800" rIns="50800" bIns="50800"/>
          <a:lstStyle>
            <a:lvl1pPr algn="ctr" defTabSz="584200">
              <a:defRPr sz="1400">
                <a:solidFill>
                  <a:srgbClr val="FFFFFF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1" name="Circle"/>
          <p:cNvSpPr/>
          <p:nvPr/>
        </p:nvSpPr>
        <p:spPr>
          <a:xfrm>
            <a:off x="1374631" y="374146"/>
            <a:ext cx="138570" cy="138576"/>
          </a:xfrm>
          <a:prstGeom prst="ellipse">
            <a:avLst/>
          </a:prstGeom>
          <a:solidFill>
            <a:srgbClr val="FFFFFF">
              <a:alpha val="0"/>
            </a:srgbClr>
          </a:solidFill>
          <a:ln w="6350">
            <a:solidFill>
              <a:srgbClr val="FFFFFF">
                <a:alpha val="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22" name="Circle"/>
          <p:cNvSpPr/>
          <p:nvPr/>
        </p:nvSpPr>
        <p:spPr>
          <a:xfrm>
            <a:off x="1561651" y="374146"/>
            <a:ext cx="138571" cy="138576"/>
          </a:xfrm>
          <a:prstGeom prst="ellipse">
            <a:avLst/>
          </a:prstGeom>
          <a:solidFill>
            <a:srgbClr val="FFFFFF">
              <a:alpha val="0"/>
            </a:srgbClr>
          </a:solidFill>
          <a:ln w="6350">
            <a:solidFill>
              <a:srgbClr val="FFFFFF">
                <a:alpha val="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23" name="Circle"/>
          <p:cNvSpPr/>
          <p:nvPr/>
        </p:nvSpPr>
        <p:spPr>
          <a:xfrm>
            <a:off x="1741940" y="372923"/>
            <a:ext cx="138570" cy="138577"/>
          </a:xfrm>
          <a:prstGeom prst="ellipse">
            <a:avLst/>
          </a:prstGeom>
          <a:solidFill>
            <a:srgbClr val="FFFFFF">
              <a:alpha val="0"/>
            </a:srgbClr>
          </a:solidFill>
          <a:ln w="6350">
            <a:solidFill>
              <a:srgbClr val="FFFFFF">
                <a:alpha val="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xfrm>
            <a:off x="952500" y="1"/>
            <a:ext cx="5334000" cy="4622802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52500" y="4762501"/>
            <a:ext cx="5334000" cy="4991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100"/>
            </a:lvl1pPr>
            <a:lvl2pPr marL="0" indent="0" algn="ctr">
              <a:spcBef>
                <a:spcPts val="0"/>
              </a:spcBef>
              <a:buSzTx/>
              <a:buNone/>
              <a:defRPr sz="3100"/>
            </a:lvl2pPr>
            <a:lvl3pPr marL="0" indent="0" algn="ctr">
              <a:spcBef>
                <a:spcPts val="0"/>
              </a:spcBef>
              <a:buSzTx/>
              <a:buNone/>
              <a:defRPr sz="3100"/>
            </a:lvl3pPr>
            <a:lvl4pPr marL="0" indent="0" algn="ctr">
              <a:spcBef>
                <a:spcPts val="0"/>
              </a:spcBef>
              <a:buSzTx/>
              <a:buNone/>
              <a:defRPr sz="3100"/>
            </a:lvl4pPr>
            <a:lvl5pPr marL="0" indent="0" algn="ctr">
              <a:spcBef>
                <a:spcPts val="0"/>
              </a:spcBef>
              <a:buSzTx/>
              <a:buNone/>
              <a:defRPr sz="3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xfrm>
            <a:off x="952500" y="28954"/>
            <a:ext cx="11099801" cy="2990094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6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5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871" indent="-342871">
              <a:spcBef>
                <a:spcPts val="3100"/>
              </a:spcBef>
              <a:defRPr sz="2700"/>
            </a:lvl1pPr>
            <a:lvl2pPr marL="685743" indent="-342871">
              <a:spcBef>
                <a:spcPts val="3100"/>
              </a:spcBef>
              <a:defRPr sz="2700"/>
            </a:lvl2pPr>
            <a:lvl3pPr marL="1028618" indent="-342871">
              <a:spcBef>
                <a:spcPts val="3100"/>
              </a:spcBef>
              <a:defRPr sz="2700"/>
            </a:lvl3pPr>
            <a:lvl4pPr marL="1371488" indent="-342871">
              <a:spcBef>
                <a:spcPts val="3100"/>
              </a:spcBef>
              <a:defRPr sz="2700"/>
            </a:lvl4pPr>
            <a:lvl5pPr marL="1714361" indent="-342871">
              <a:spcBef>
                <a:spcPts val="3100"/>
              </a:spcBef>
              <a:defRPr sz="2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1270002"/>
            <a:ext cx="11099801" cy="7213601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952500" y="444500"/>
            <a:ext cx="11099801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2603500"/>
            <a:ext cx="11099801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285653" y="8779792"/>
            <a:ext cx="3034454" cy="5207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ransition spd="med"/>
  <p:txStyles>
    <p:titleStyle>
      <a:lvl1pPr marL="0" marR="0" indent="0" algn="ctr" defTabSz="58415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9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0" marR="0" indent="0" algn="ctr" defTabSz="58415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9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0" marR="0" indent="0" algn="ctr" defTabSz="58415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9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0" marR="0" indent="0" algn="ctr" defTabSz="58415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9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0" marR="0" indent="0" algn="ctr" defTabSz="58415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9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0" marR="0" indent="0" algn="ctr" defTabSz="58415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9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0" marR="0" indent="0" algn="ctr" defTabSz="58415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9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0" marR="0" indent="0" algn="ctr" defTabSz="58415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9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0" marR="0" indent="0" algn="ctr" defTabSz="58415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9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444464" marR="0" indent="-444464" algn="l" defTabSz="584153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5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888928" marR="0" indent="-444464" algn="l" defTabSz="584153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5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1333393" marR="0" indent="-444463" algn="l" defTabSz="584153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5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1777855" marR="0" indent="-444463" algn="l" defTabSz="584153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5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2222319" marR="0" indent="-444463" algn="l" defTabSz="584153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5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2666783" marR="0" indent="-444463" algn="l" defTabSz="584153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5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3111248" marR="0" indent="-444463" algn="l" defTabSz="584153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5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3555712" marR="0" indent="-444463" algn="l" defTabSz="584153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5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4000177" marR="0" indent="-444463" algn="l" defTabSz="584153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5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marL="0" marR="0" indent="0" algn="r" defTabSz="58408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0" algn="r" defTabSz="58408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0" algn="r" defTabSz="58408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0" algn="r" defTabSz="58408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0" algn="r" defTabSz="58408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0" algn="r" defTabSz="58408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0" algn="r" defTabSz="58408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0" algn="r" defTabSz="58408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0" algn="r" defTabSz="58408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goo.gl/D3Uhd9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cran.r-project.org/web/packages/stringdist/stringdist.pdf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pavlovia.org/run/demos/stroop/html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330179" y="2924175"/>
            <a:ext cx="12344444" cy="1656000"/>
          </a:xfrm>
          <a:prstGeom prst="roundRect">
            <a:avLst/>
          </a:prstGeom>
          <a:solidFill>
            <a:srgbClr val="F5F7F7"/>
          </a:solidFill>
          <a:ln w="25400" cap="flat">
            <a:noFill/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08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11" name="Shape 50"/>
          <p:cNvSpPr txBox="1"/>
          <p:nvPr/>
        </p:nvSpPr>
        <p:spPr>
          <a:xfrm>
            <a:off x="203200" y="3198177"/>
            <a:ext cx="12402358" cy="11079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marR="5670" defTabSz="457200">
              <a:defRPr>
                <a:solidFill>
                  <a:srgbClr val="C00000"/>
                </a:solidFill>
                <a:latin typeface="CMU Serif"/>
                <a:ea typeface="CMU Serif"/>
                <a:cs typeface="CMU Serif"/>
                <a:sym typeface="CMU Serif"/>
              </a:defRPr>
            </a:pPr>
            <a:r>
              <a:rPr lang="en-US" dirty="0" smtClean="0">
                <a:sym typeface="CMU Serif"/>
              </a:rPr>
              <a:t>Artificial language learning workshop:</a:t>
            </a:r>
            <a:br>
              <a:rPr lang="en-US" dirty="0" smtClean="0">
                <a:sym typeface="CMU Serif"/>
              </a:rPr>
            </a:br>
            <a:r>
              <a:rPr lang="en-US" dirty="0" smtClean="0">
                <a:sym typeface="CMU Serif"/>
              </a:rPr>
              <a:t>Lecture </a:t>
            </a:r>
            <a:r>
              <a:rPr lang="en-US" dirty="0">
                <a:sym typeface="CMU Serif"/>
              </a:rPr>
              <a:t>4</a:t>
            </a:r>
            <a:endParaRPr lang="en-US" dirty="0">
              <a:sym typeface="CMU Serif"/>
            </a:endParaRPr>
          </a:p>
        </p:txBody>
      </p:sp>
      <p:sp>
        <p:nvSpPr>
          <p:cNvPr id="112" name="Shape 51"/>
          <p:cNvSpPr txBox="1"/>
          <p:nvPr/>
        </p:nvSpPr>
        <p:spPr>
          <a:xfrm>
            <a:off x="203200" y="4861873"/>
            <a:ext cx="12402358" cy="1422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2700">
                <a:latin typeface="CMU Serif"/>
                <a:ea typeface="CMU Serif"/>
                <a:cs typeface="CMU Serif"/>
                <a:sym typeface="CMU Serif"/>
              </a:defRPr>
            </a:pPr>
            <a:r>
              <a:rPr dirty="0"/>
              <a:t>James Brand</a:t>
            </a:r>
          </a:p>
          <a:p>
            <a:pPr>
              <a:defRPr sz="2700">
                <a:latin typeface="CMU Serif"/>
                <a:ea typeface="CMU Serif"/>
                <a:cs typeface="CMU Serif"/>
                <a:sym typeface="CMU Serif"/>
              </a:defRPr>
            </a:pPr>
            <a:endParaRPr dirty="0"/>
          </a:p>
          <a:p>
            <a:pPr>
              <a:defRPr sz="25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j.brand@lancaster.ac.uk</a:t>
            </a:r>
          </a:p>
        </p:txBody>
      </p:sp>
      <p:pic>
        <p:nvPicPr>
          <p:cNvPr id="113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78401" y="6915962"/>
            <a:ext cx="3048001" cy="1882777"/>
          </a:xfrm>
          <a:prstGeom prst="rect">
            <a:avLst/>
          </a:prstGeom>
          <a:ln w="12700">
            <a:miter lim="400000"/>
          </a:ln>
        </p:spPr>
      </p:pic>
      <p:sp>
        <p:nvSpPr>
          <p:cNvPr id="114" name="Shape 5"/>
          <p:cNvSpPr/>
          <p:nvPr/>
        </p:nvSpPr>
        <p:spPr>
          <a:xfrm>
            <a:off x="1" y="-20282"/>
            <a:ext cx="13004802" cy="608670"/>
          </a:xfrm>
          <a:prstGeom prst="rect">
            <a:avLst/>
          </a:prstGeom>
          <a:solidFill>
            <a:srgbClr val="A61E0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16" name="TextBox 2"/>
          <p:cNvSpPr txBox="1">
            <a:spLocks noGrp="1"/>
          </p:cNvSpPr>
          <p:nvPr>
            <p:ph type="sldNum" sz="quarter" idx="2"/>
          </p:nvPr>
        </p:nvSpPr>
        <p:spPr>
          <a:xfrm>
            <a:off x="12373400" y="9389398"/>
            <a:ext cx="203201" cy="3302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56"/>
          <p:cNvSpPr txBox="1"/>
          <p:nvPr/>
        </p:nvSpPr>
        <p:spPr>
          <a:xfrm>
            <a:off x="224261" y="1156979"/>
            <a:ext cx="2091919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500">
                <a:solidFill>
                  <a:srgbClr val="A61E0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r>
              <a:rPr lang="en-GB" sz="3600" dirty="0" err="1" smtClean="0"/>
              <a:t>PsychoPy</a:t>
            </a:r>
            <a:endParaRPr lang="en-GB" sz="3600" dirty="0"/>
          </a:p>
        </p:txBody>
      </p:sp>
      <p:sp>
        <p:nvSpPr>
          <p:cNvPr id="126" name="Shape 5"/>
          <p:cNvSpPr/>
          <p:nvPr/>
        </p:nvSpPr>
        <p:spPr>
          <a:xfrm>
            <a:off x="1" y="-20282"/>
            <a:ext cx="13004802" cy="608670"/>
          </a:xfrm>
          <a:prstGeom prst="rect">
            <a:avLst/>
          </a:prstGeom>
          <a:solidFill>
            <a:srgbClr val="A61E0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27" name="TextBox 2"/>
          <p:cNvSpPr txBox="1">
            <a:spLocks noGrp="1"/>
          </p:cNvSpPr>
          <p:nvPr>
            <p:ph type="sldNum" sz="quarter" idx="2"/>
          </p:nvPr>
        </p:nvSpPr>
        <p:spPr>
          <a:xfrm>
            <a:off x="12373400" y="9389398"/>
            <a:ext cx="203201" cy="3302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sp>
        <p:nvSpPr>
          <p:cNvPr id="13" name="Circle"/>
          <p:cNvSpPr/>
          <p:nvPr/>
        </p:nvSpPr>
        <p:spPr>
          <a:xfrm>
            <a:off x="256279" y="333637"/>
            <a:ext cx="138571" cy="138576"/>
          </a:xfrm>
          <a:prstGeom prst="ellipse">
            <a:avLst/>
          </a:prstGeom>
          <a:solidFill>
            <a:srgbClr val="FFFFFF"/>
          </a:solidFill>
          <a:ln w="6350">
            <a:solidFill>
              <a:srgbClr val="FFFFFF">
                <a:alpha val="2509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4" name="Circle">
            <a:hlinkClick r:id="" action="ppaction://noaction"/>
          </p:cNvPr>
          <p:cNvSpPr/>
          <p:nvPr/>
        </p:nvSpPr>
        <p:spPr>
          <a:xfrm>
            <a:off x="256279" y="333637"/>
            <a:ext cx="138571" cy="138576"/>
          </a:xfrm>
          <a:prstGeom prst="ellipse">
            <a:avLst/>
          </a:prstGeom>
          <a:solidFill>
            <a:srgbClr val="FFFFFF">
              <a:alpha val="0"/>
            </a:srgbClr>
          </a:solidFill>
          <a:ln w="6350">
            <a:solidFill>
              <a:srgbClr val="FFFFFF">
                <a:alpha val="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5" name="çç">
            <a:hlinkClick r:id="" action="ppaction://noaction"/>
          </p:cNvPr>
          <p:cNvSpPr/>
          <p:nvPr/>
        </p:nvSpPr>
        <p:spPr>
          <a:xfrm>
            <a:off x="443296" y="332918"/>
            <a:ext cx="138571" cy="138577"/>
          </a:xfrm>
          <a:prstGeom prst="ellipse">
            <a:avLst/>
          </a:prstGeom>
          <a:solidFill>
            <a:srgbClr val="FFFFFF">
              <a:alpha val="0"/>
            </a:srgbClr>
          </a:solidFill>
          <a:ln w="6350">
            <a:solidFill>
              <a:srgbClr val="FFFFFF">
                <a:alpha val="0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endParaRPr dirty="0"/>
          </a:p>
        </p:txBody>
      </p:sp>
      <p:sp>
        <p:nvSpPr>
          <p:cNvPr id="16" name="Circle">
            <a:hlinkClick r:id="" action="ppaction://noaction"/>
          </p:cNvPr>
          <p:cNvSpPr/>
          <p:nvPr/>
        </p:nvSpPr>
        <p:spPr>
          <a:xfrm>
            <a:off x="623585" y="332918"/>
            <a:ext cx="138570" cy="138577"/>
          </a:xfrm>
          <a:prstGeom prst="ellipse">
            <a:avLst/>
          </a:prstGeom>
          <a:solidFill>
            <a:srgbClr val="FFFFFF">
              <a:alpha val="0"/>
            </a:srgbClr>
          </a:solidFill>
          <a:ln w="6350">
            <a:solidFill>
              <a:srgbClr val="FFFFFF">
                <a:alpha val="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7" name="Circle">
            <a:hlinkClick r:id="" action="ppaction://noaction"/>
          </p:cNvPr>
          <p:cNvSpPr/>
          <p:nvPr/>
        </p:nvSpPr>
        <p:spPr>
          <a:xfrm>
            <a:off x="810605" y="332918"/>
            <a:ext cx="138571" cy="138577"/>
          </a:xfrm>
          <a:prstGeom prst="ellipse">
            <a:avLst/>
          </a:prstGeom>
          <a:solidFill>
            <a:srgbClr val="FFFFFF">
              <a:alpha val="0"/>
            </a:srgbClr>
          </a:solidFill>
          <a:ln w="6350">
            <a:solidFill>
              <a:srgbClr val="FFFFFF">
                <a:alpha val="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8" name="Circle">
            <a:hlinkClick r:id="" action="ppaction://noaction"/>
          </p:cNvPr>
          <p:cNvSpPr/>
          <p:nvPr/>
        </p:nvSpPr>
        <p:spPr>
          <a:xfrm>
            <a:off x="990894" y="331696"/>
            <a:ext cx="138570" cy="138576"/>
          </a:xfrm>
          <a:prstGeom prst="ellipse">
            <a:avLst/>
          </a:prstGeom>
          <a:solidFill>
            <a:srgbClr val="FFFFFF">
              <a:alpha val="0"/>
            </a:srgbClr>
          </a:solidFill>
          <a:ln w="6350">
            <a:solidFill>
              <a:srgbClr val="FFFFFF">
                <a:alpha val="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9" name="Circle">
            <a:hlinkClick r:id="" action="ppaction://noaction"/>
          </p:cNvPr>
          <p:cNvSpPr/>
          <p:nvPr/>
        </p:nvSpPr>
        <p:spPr>
          <a:xfrm>
            <a:off x="940417" y="330259"/>
            <a:ext cx="138571" cy="138577"/>
          </a:xfrm>
          <a:prstGeom prst="ellipse">
            <a:avLst/>
          </a:prstGeom>
          <a:solidFill>
            <a:srgbClr val="FFFFFF">
              <a:alpha val="0"/>
            </a:srgbClr>
          </a:solidFill>
          <a:ln w="6350">
            <a:solidFill>
              <a:srgbClr val="FFFFFF">
                <a:alpha val="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20" name="Circle">
            <a:hlinkClick r:id="" action="ppaction://noaction"/>
          </p:cNvPr>
          <p:cNvSpPr/>
          <p:nvPr/>
        </p:nvSpPr>
        <p:spPr>
          <a:xfrm>
            <a:off x="256279" y="334374"/>
            <a:ext cx="138571" cy="138576"/>
          </a:xfrm>
          <a:prstGeom prst="ellips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21" name="çç">
            <a:hlinkClick r:id="" action="ppaction://noaction"/>
          </p:cNvPr>
          <p:cNvSpPr/>
          <p:nvPr/>
        </p:nvSpPr>
        <p:spPr>
          <a:xfrm>
            <a:off x="443296" y="333655"/>
            <a:ext cx="138571" cy="138577"/>
          </a:xfrm>
          <a:prstGeom prst="ellipse">
            <a:avLst/>
          </a:prstGeom>
          <a:ln w="635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endParaRPr dirty="0"/>
          </a:p>
        </p:txBody>
      </p:sp>
      <p:sp>
        <p:nvSpPr>
          <p:cNvPr id="22" name="Circle">
            <a:hlinkClick r:id="" action="ppaction://noaction"/>
          </p:cNvPr>
          <p:cNvSpPr/>
          <p:nvPr/>
        </p:nvSpPr>
        <p:spPr>
          <a:xfrm>
            <a:off x="623585" y="333655"/>
            <a:ext cx="138570" cy="138577"/>
          </a:xfrm>
          <a:prstGeom prst="ellips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23" name="Shape 14"/>
          <p:cNvSpPr txBox="1"/>
          <p:nvPr/>
        </p:nvSpPr>
        <p:spPr>
          <a:xfrm>
            <a:off x="265096" y="16203"/>
            <a:ext cx="813892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600">
                <a:solidFill>
                  <a:srgbClr val="FFFFFF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rPr dirty="0"/>
              <a:t>Overview</a:t>
            </a:r>
          </a:p>
        </p:txBody>
      </p:sp>
      <p:sp>
        <p:nvSpPr>
          <p:cNvPr id="24" name="Shape 56"/>
          <p:cNvSpPr txBox="1"/>
          <p:nvPr/>
        </p:nvSpPr>
        <p:spPr>
          <a:xfrm>
            <a:off x="184189" y="615349"/>
            <a:ext cx="3007233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800">
                <a:solidFill>
                  <a:srgbClr val="A61E0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r>
              <a:rPr lang="en-GB" dirty="0" smtClean="0"/>
              <a:t>Artificial Language Learning</a:t>
            </a:r>
            <a:endParaRPr dirty="0"/>
          </a:p>
        </p:txBody>
      </p:sp>
      <p:sp>
        <p:nvSpPr>
          <p:cNvPr id="26" name="Circle">
            <a:hlinkClick r:id="" action="ppaction://noaction"/>
          </p:cNvPr>
          <p:cNvSpPr/>
          <p:nvPr/>
        </p:nvSpPr>
        <p:spPr>
          <a:xfrm>
            <a:off x="801847" y="334557"/>
            <a:ext cx="138570" cy="138577"/>
          </a:xfrm>
          <a:prstGeom prst="ellips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27" name="Rectangle 26"/>
          <p:cNvSpPr/>
          <p:nvPr/>
        </p:nvSpPr>
        <p:spPr>
          <a:xfrm>
            <a:off x="452995" y="2388211"/>
            <a:ext cx="1212360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spcBef>
                <a:spcPts val="200"/>
              </a:spcBef>
              <a:buSzPct val="80000"/>
              <a:defRPr sz="3300">
                <a:latin typeface="CMU Serif"/>
                <a:ea typeface="CMU Serif"/>
                <a:cs typeface="CMU Serif"/>
                <a:sym typeface="CMU Serif"/>
              </a:defRPr>
            </a:pPr>
            <a:r>
              <a:rPr lang="en-GB" sz="6000" dirty="0" smtClean="0">
                <a:solidFill>
                  <a:schemeClr val="tx1"/>
                </a:solidFill>
              </a:rPr>
              <a:t>How to understand the data</a:t>
            </a:r>
            <a:r>
              <a:rPr lang="en-GB" sz="6000" dirty="0" smtClean="0">
                <a:solidFill>
                  <a:schemeClr val="tx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9614098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56"/>
          <p:cNvSpPr txBox="1"/>
          <p:nvPr/>
        </p:nvSpPr>
        <p:spPr>
          <a:xfrm>
            <a:off x="224261" y="1156979"/>
            <a:ext cx="2091919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500">
                <a:solidFill>
                  <a:srgbClr val="A61E0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r>
              <a:rPr lang="en-GB" sz="3600" dirty="0" err="1" smtClean="0"/>
              <a:t>PsychoPy</a:t>
            </a:r>
            <a:endParaRPr lang="en-GB" sz="3600" dirty="0"/>
          </a:p>
        </p:txBody>
      </p:sp>
      <p:sp>
        <p:nvSpPr>
          <p:cNvPr id="126" name="Shape 5"/>
          <p:cNvSpPr/>
          <p:nvPr/>
        </p:nvSpPr>
        <p:spPr>
          <a:xfrm>
            <a:off x="1" y="-20282"/>
            <a:ext cx="13004802" cy="608670"/>
          </a:xfrm>
          <a:prstGeom prst="rect">
            <a:avLst/>
          </a:prstGeom>
          <a:solidFill>
            <a:srgbClr val="A61E0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27" name="TextBox 2"/>
          <p:cNvSpPr txBox="1">
            <a:spLocks noGrp="1"/>
          </p:cNvSpPr>
          <p:nvPr>
            <p:ph type="sldNum" sz="quarter" idx="2"/>
          </p:nvPr>
        </p:nvSpPr>
        <p:spPr>
          <a:xfrm>
            <a:off x="12373400" y="9389398"/>
            <a:ext cx="203201" cy="3302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sp>
        <p:nvSpPr>
          <p:cNvPr id="13" name="Circle"/>
          <p:cNvSpPr/>
          <p:nvPr/>
        </p:nvSpPr>
        <p:spPr>
          <a:xfrm>
            <a:off x="256279" y="333637"/>
            <a:ext cx="138571" cy="138576"/>
          </a:xfrm>
          <a:prstGeom prst="ellipse">
            <a:avLst/>
          </a:prstGeom>
          <a:solidFill>
            <a:srgbClr val="FFFFFF"/>
          </a:solidFill>
          <a:ln w="6350">
            <a:solidFill>
              <a:srgbClr val="FFFFFF">
                <a:alpha val="2509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4" name="Circle">
            <a:hlinkClick r:id="" action="ppaction://noaction"/>
          </p:cNvPr>
          <p:cNvSpPr/>
          <p:nvPr/>
        </p:nvSpPr>
        <p:spPr>
          <a:xfrm>
            <a:off x="256279" y="333637"/>
            <a:ext cx="138571" cy="138576"/>
          </a:xfrm>
          <a:prstGeom prst="ellipse">
            <a:avLst/>
          </a:prstGeom>
          <a:solidFill>
            <a:srgbClr val="FFFFFF">
              <a:alpha val="0"/>
            </a:srgbClr>
          </a:solidFill>
          <a:ln w="6350">
            <a:solidFill>
              <a:srgbClr val="FFFFFF">
                <a:alpha val="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5" name="çç">
            <a:hlinkClick r:id="" action="ppaction://noaction"/>
          </p:cNvPr>
          <p:cNvSpPr/>
          <p:nvPr/>
        </p:nvSpPr>
        <p:spPr>
          <a:xfrm>
            <a:off x="443296" y="332918"/>
            <a:ext cx="138571" cy="138577"/>
          </a:xfrm>
          <a:prstGeom prst="ellipse">
            <a:avLst/>
          </a:prstGeom>
          <a:solidFill>
            <a:srgbClr val="FFFFFF">
              <a:alpha val="0"/>
            </a:srgbClr>
          </a:solidFill>
          <a:ln w="6350">
            <a:solidFill>
              <a:srgbClr val="FFFFFF">
                <a:alpha val="0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endParaRPr dirty="0"/>
          </a:p>
        </p:txBody>
      </p:sp>
      <p:sp>
        <p:nvSpPr>
          <p:cNvPr id="16" name="Circle">
            <a:hlinkClick r:id="" action="ppaction://noaction"/>
          </p:cNvPr>
          <p:cNvSpPr/>
          <p:nvPr/>
        </p:nvSpPr>
        <p:spPr>
          <a:xfrm>
            <a:off x="623585" y="332918"/>
            <a:ext cx="138570" cy="138577"/>
          </a:xfrm>
          <a:prstGeom prst="ellipse">
            <a:avLst/>
          </a:prstGeom>
          <a:solidFill>
            <a:srgbClr val="FFFFFF">
              <a:alpha val="0"/>
            </a:srgbClr>
          </a:solidFill>
          <a:ln w="6350">
            <a:solidFill>
              <a:srgbClr val="FFFFFF">
                <a:alpha val="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7" name="Circle">
            <a:hlinkClick r:id="" action="ppaction://noaction"/>
          </p:cNvPr>
          <p:cNvSpPr/>
          <p:nvPr/>
        </p:nvSpPr>
        <p:spPr>
          <a:xfrm>
            <a:off x="810605" y="332918"/>
            <a:ext cx="138571" cy="138577"/>
          </a:xfrm>
          <a:prstGeom prst="ellipse">
            <a:avLst/>
          </a:prstGeom>
          <a:solidFill>
            <a:srgbClr val="FFFFFF">
              <a:alpha val="0"/>
            </a:srgbClr>
          </a:solidFill>
          <a:ln w="6350">
            <a:solidFill>
              <a:srgbClr val="FFFFFF">
                <a:alpha val="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8" name="Circle">
            <a:hlinkClick r:id="" action="ppaction://noaction"/>
          </p:cNvPr>
          <p:cNvSpPr/>
          <p:nvPr/>
        </p:nvSpPr>
        <p:spPr>
          <a:xfrm>
            <a:off x="990894" y="331696"/>
            <a:ext cx="138570" cy="138576"/>
          </a:xfrm>
          <a:prstGeom prst="ellipse">
            <a:avLst/>
          </a:prstGeom>
          <a:solidFill>
            <a:srgbClr val="FFFFFF">
              <a:alpha val="0"/>
            </a:srgbClr>
          </a:solidFill>
          <a:ln w="6350">
            <a:solidFill>
              <a:srgbClr val="FFFFFF">
                <a:alpha val="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9" name="Circle">
            <a:hlinkClick r:id="" action="ppaction://noaction"/>
          </p:cNvPr>
          <p:cNvSpPr/>
          <p:nvPr/>
        </p:nvSpPr>
        <p:spPr>
          <a:xfrm>
            <a:off x="940417" y="330259"/>
            <a:ext cx="138571" cy="138577"/>
          </a:xfrm>
          <a:prstGeom prst="ellipse">
            <a:avLst/>
          </a:prstGeom>
          <a:solidFill>
            <a:srgbClr val="FFFFFF">
              <a:alpha val="0"/>
            </a:srgbClr>
          </a:solidFill>
          <a:ln w="6350">
            <a:solidFill>
              <a:srgbClr val="FFFFFF">
                <a:alpha val="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20" name="Circle">
            <a:hlinkClick r:id="" action="ppaction://noaction"/>
          </p:cNvPr>
          <p:cNvSpPr/>
          <p:nvPr/>
        </p:nvSpPr>
        <p:spPr>
          <a:xfrm>
            <a:off x="256279" y="334374"/>
            <a:ext cx="138571" cy="138576"/>
          </a:xfrm>
          <a:prstGeom prst="ellips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21" name="çç">
            <a:hlinkClick r:id="" action="ppaction://noaction"/>
          </p:cNvPr>
          <p:cNvSpPr/>
          <p:nvPr/>
        </p:nvSpPr>
        <p:spPr>
          <a:xfrm>
            <a:off x="443296" y="333655"/>
            <a:ext cx="138571" cy="138577"/>
          </a:xfrm>
          <a:prstGeom prst="ellipse">
            <a:avLst/>
          </a:prstGeom>
          <a:ln w="635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endParaRPr dirty="0"/>
          </a:p>
        </p:txBody>
      </p:sp>
      <p:sp>
        <p:nvSpPr>
          <p:cNvPr id="22" name="Circle">
            <a:hlinkClick r:id="" action="ppaction://noaction"/>
          </p:cNvPr>
          <p:cNvSpPr/>
          <p:nvPr/>
        </p:nvSpPr>
        <p:spPr>
          <a:xfrm>
            <a:off x="623585" y="333655"/>
            <a:ext cx="138570" cy="138577"/>
          </a:xfrm>
          <a:prstGeom prst="ellips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23" name="Shape 14"/>
          <p:cNvSpPr txBox="1"/>
          <p:nvPr/>
        </p:nvSpPr>
        <p:spPr>
          <a:xfrm>
            <a:off x="265096" y="16203"/>
            <a:ext cx="813892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600">
                <a:solidFill>
                  <a:srgbClr val="FFFFFF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rPr dirty="0"/>
              <a:t>Overview</a:t>
            </a:r>
          </a:p>
        </p:txBody>
      </p:sp>
      <p:sp>
        <p:nvSpPr>
          <p:cNvPr id="24" name="Shape 56"/>
          <p:cNvSpPr txBox="1"/>
          <p:nvPr/>
        </p:nvSpPr>
        <p:spPr>
          <a:xfrm>
            <a:off x="184189" y="615349"/>
            <a:ext cx="3007233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800">
                <a:solidFill>
                  <a:srgbClr val="A61E0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r>
              <a:rPr lang="en-GB" dirty="0" smtClean="0"/>
              <a:t>Artificial Language Learning</a:t>
            </a:r>
            <a:endParaRPr dirty="0"/>
          </a:p>
        </p:txBody>
      </p:sp>
      <p:sp>
        <p:nvSpPr>
          <p:cNvPr id="26" name="Circle">
            <a:hlinkClick r:id="" action="ppaction://noaction"/>
          </p:cNvPr>
          <p:cNvSpPr/>
          <p:nvPr/>
        </p:nvSpPr>
        <p:spPr>
          <a:xfrm>
            <a:off x="801847" y="334557"/>
            <a:ext cx="138570" cy="138577"/>
          </a:xfrm>
          <a:prstGeom prst="ellips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27" name="Rectangle 26"/>
          <p:cNvSpPr/>
          <p:nvPr/>
        </p:nvSpPr>
        <p:spPr>
          <a:xfrm>
            <a:off x="452995" y="2388211"/>
            <a:ext cx="12123605" cy="5452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spcBef>
                <a:spcPts val="200"/>
              </a:spcBef>
              <a:buSzPct val="80000"/>
              <a:defRPr sz="3300">
                <a:latin typeface="CMU Serif"/>
                <a:ea typeface="CMU Serif"/>
                <a:cs typeface="CMU Serif"/>
                <a:sym typeface="CMU Serif"/>
              </a:defRPr>
            </a:pPr>
            <a:r>
              <a:rPr lang="en-GB" sz="6000" dirty="0" smtClean="0">
                <a:solidFill>
                  <a:schemeClr val="tx1"/>
                </a:solidFill>
              </a:rPr>
              <a:t>How to understand the data</a:t>
            </a:r>
            <a:r>
              <a:rPr lang="en-GB" sz="6000" dirty="0" smtClean="0">
                <a:solidFill>
                  <a:schemeClr val="tx1"/>
                </a:solidFill>
              </a:rPr>
              <a:t>?</a:t>
            </a:r>
          </a:p>
          <a:p>
            <a:pPr algn="l">
              <a:spcBef>
                <a:spcPts val="200"/>
              </a:spcBef>
              <a:buSzPct val="80000"/>
              <a:defRPr sz="3300">
                <a:latin typeface="CMU Serif"/>
                <a:ea typeface="CMU Serif"/>
                <a:cs typeface="CMU Serif"/>
                <a:sym typeface="CMU Serif"/>
              </a:defRPr>
            </a:pPr>
            <a:endParaRPr lang="en-GB" sz="6000" dirty="0">
              <a:solidFill>
                <a:schemeClr val="tx1"/>
              </a:solidFill>
            </a:endParaRPr>
          </a:p>
          <a:p>
            <a:pPr>
              <a:spcBef>
                <a:spcPts val="200"/>
              </a:spcBef>
              <a:buSzPct val="80000"/>
              <a:defRPr sz="3300">
                <a:latin typeface="CMU Serif"/>
                <a:ea typeface="CMU Serif"/>
                <a:cs typeface="CMU Serif"/>
                <a:sym typeface="CMU Serif"/>
              </a:defRPr>
            </a:pPr>
            <a:r>
              <a:rPr lang="en-GB" sz="6000" dirty="0" err="1" smtClean="0">
                <a:solidFill>
                  <a:schemeClr val="tx1"/>
                </a:solidFill>
              </a:rPr>
              <a:t>Levenshtein</a:t>
            </a:r>
            <a:r>
              <a:rPr lang="en-GB" sz="6000" dirty="0" smtClean="0">
                <a:solidFill>
                  <a:schemeClr val="tx1"/>
                </a:solidFill>
              </a:rPr>
              <a:t> distance calculator</a:t>
            </a:r>
          </a:p>
          <a:p>
            <a:pPr>
              <a:spcBef>
                <a:spcPts val="200"/>
              </a:spcBef>
              <a:buSzPct val="80000"/>
              <a:defRPr sz="3300">
                <a:latin typeface="CMU Serif"/>
                <a:ea typeface="CMU Serif"/>
                <a:cs typeface="CMU Serif"/>
                <a:sym typeface="CMU Serif"/>
              </a:defRPr>
            </a:pPr>
            <a:endParaRPr lang="en-GB" sz="6000" dirty="0">
              <a:solidFill>
                <a:schemeClr val="tx1"/>
              </a:solidFill>
            </a:endParaRPr>
          </a:p>
          <a:p>
            <a:pPr>
              <a:spcBef>
                <a:spcPts val="200"/>
              </a:spcBef>
              <a:buSzPct val="80000"/>
              <a:defRPr sz="3300">
                <a:latin typeface="CMU Serif"/>
                <a:ea typeface="CMU Serif"/>
                <a:cs typeface="CMU Serif"/>
                <a:sym typeface="CMU Serif"/>
              </a:defRPr>
            </a:pPr>
            <a:r>
              <a:rPr lang="en-GB" sz="4000" dirty="0" smtClean="0">
                <a:sym typeface="CMU Serif"/>
                <a:hlinkClick r:id="rId2" action="ppaction://hlinkfile"/>
              </a:rPr>
              <a:t>goo.gl/D3Uhd9</a:t>
            </a:r>
            <a:endParaRPr lang="en-GB" sz="4000" dirty="0" smtClean="0">
              <a:sym typeface="CMU Serif"/>
            </a:endParaRPr>
          </a:p>
          <a:p>
            <a:pPr algn="l">
              <a:spcBef>
                <a:spcPts val="200"/>
              </a:spcBef>
              <a:buSzPct val="80000"/>
              <a:defRPr sz="3300">
                <a:latin typeface="CMU Serif"/>
                <a:ea typeface="CMU Serif"/>
                <a:cs typeface="CMU Serif"/>
                <a:sym typeface="CMU Serif"/>
              </a:defRPr>
            </a:pPr>
            <a:endParaRPr lang="en-GB" sz="6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836398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56"/>
          <p:cNvSpPr txBox="1"/>
          <p:nvPr/>
        </p:nvSpPr>
        <p:spPr>
          <a:xfrm>
            <a:off x="224261" y="1156979"/>
            <a:ext cx="2091919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500">
                <a:solidFill>
                  <a:srgbClr val="A61E0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r>
              <a:rPr lang="en-GB" sz="3600" dirty="0" err="1" smtClean="0"/>
              <a:t>PsychoPy</a:t>
            </a:r>
            <a:endParaRPr lang="en-GB" sz="3600" dirty="0"/>
          </a:p>
        </p:txBody>
      </p:sp>
      <p:sp>
        <p:nvSpPr>
          <p:cNvPr id="126" name="Shape 5"/>
          <p:cNvSpPr/>
          <p:nvPr/>
        </p:nvSpPr>
        <p:spPr>
          <a:xfrm>
            <a:off x="1" y="-20282"/>
            <a:ext cx="13004802" cy="608670"/>
          </a:xfrm>
          <a:prstGeom prst="rect">
            <a:avLst/>
          </a:prstGeom>
          <a:solidFill>
            <a:srgbClr val="A61E0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27" name="TextBox 2"/>
          <p:cNvSpPr txBox="1">
            <a:spLocks noGrp="1"/>
          </p:cNvSpPr>
          <p:nvPr>
            <p:ph type="sldNum" sz="quarter" idx="2"/>
          </p:nvPr>
        </p:nvSpPr>
        <p:spPr>
          <a:xfrm>
            <a:off x="12373400" y="9389398"/>
            <a:ext cx="203201" cy="3302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p:sp>
        <p:nvSpPr>
          <p:cNvPr id="13" name="Circle"/>
          <p:cNvSpPr/>
          <p:nvPr/>
        </p:nvSpPr>
        <p:spPr>
          <a:xfrm>
            <a:off x="256279" y="333637"/>
            <a:ext cx="138571" cy="138576"/>
          </a:xfrm>
          <a:prstGeom prst="ellipse">
            <a:avLst/>
          </a:prstGeom>
          <a:solidFill>
            <a:srgbClr val="FFFFFF"/>
          </a:solidFill>
          <a:ln w="6350">
            <a:solidFill>
              <a:srgbClr val="FFFFFF">
                <a:alpha val="2509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4" name="Circle">
            <a:hlinkClick r:id="" action="ppaction://noaction"/>
          </p:cNvPr>
          <p:cNvSpPr/>
          <p:nvPr/>
        </p:nvSpPr>
        <p:spPr>
          <a:xfrm>
            <a:off x="256279" y="333637"/>
            <a:ext cx="138571" cy="138576"/>
          </a:xfrm>
          <a:prstGeom prst="ellipse">
            <a:avLst/>
          </a:prstGeom>
          <a:solidFill>
            <a:srgbClr val="FFFFFF">
              <a:alpha val="0"/>
            </a:srgbClr>
          </a:solidFill>
          <a:ln w="6350">
            <a:solidFill>
              <a:srgbClr val="FFFFFF">
                <a:alpha val="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5" name="çç">
            <a:hlinkClick r:id="" action="ppaction://noaction"/>
          </p:cNvPr>
          <p:cNvSpPr/>
          <p:nvPr/>
        </p:nvSpPr>
        <p:spPr>
          <a:xfrm>
            <a:off x="443296" y="332918"/>
            <a:ext cx="138571" cy="138577"/>
          </a:xfrm>
          <a:prstGeom prst="ellipse">
            <a:avLst/>
          </a:prstGeom>
          <a:solidFill>
            <a:srgbClr val="FFFFFF">
              <a:alpha val="0"/>
            </a:srgbClr>
          </a:solidFill>
          <a:ln w="6350">
            <a:solidFill>
              <a:srgbClr val="FFFFFF">
                <a:alpha val="0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endParaRPr dirty="0"/>
          </a:p>
        </p:txBody>
      </p:sp>
      <p:sp>
        <p:nvSpPr>
          <p:cNvPr id="16" name="Circle">
            <a:hlinkClick r:id="" action="ppaction://noaction"/>
          </p:cNvPr>
          <p:cNvSpPr/>
          <p:nvPr/>
        </p:nvSpPr>
        <p:spPr>
          <a:xfrm>
            <a:off x="623585" y="332918"/>
            <a:ext cx="138570" cy="138577"/>
          </a:xfrm>
          <a:prstGeom prst="ellipse">
            <a:avLst/>
          </a:prstGeom>
          <a:solidFill>
            <a:srgbClr val="FFFFFF">
              <a:alpha val="0"/>
            </a:srgbClr>
          </a:solidFill>
          <a:ln w="6350">
            <a:solidFill>
              <a:srgbClr val="FFFFFF">
                <a:alpha val="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7" name="Circle">
            <a:hlinkClick r:id="" action="ppaction://noaction"/>
          </p:cNvPr>
          <p:cNvSpPr/>
          <p:nvPr/>
        </p:nvSpPr>
        <p:spPr>
          <a:xfrm>
            <a:off x="810605" y="332918"/>
            <a:ext cx="138571" cy="138577"/>
          </a:xfrm>
          <a:prstGeom prst="ellipse">
            <a:avLst/>
          </a:prstGeom>
          <a:solidFill>
            <a:srgbClr val="FFFFFF">
              <a:alpha val="0"/>
            </a:srgbClr>
          </a:solidFill>
          <a:ln w="6350">
            <a:solidFill>
              <a:srgbClr val="FFFFFF">
                <a:alpha val="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8" name="Circle">
            <a:hlinkClick r:id="" action="ppaction://noaction"/>
          </p:cNvPr>
          <p:cNvSpPr/>
          <p:nvPr/>
        </p:nvSpPr>
        <p:spPr>
          <a:xfrm>
            <a:off x="990894" y="331696"/>
            <a:ext cx="138570" cy="138576"/>
          </a:xfrm>
          <a:prstGeom prst="ellipse">
            <a:avLst/>
          </a:prstGeom>
          <a:solidFill>
            <a:srgbClr val="FFFFFF">
              <a:alpha val="0"/>
            </a:srgbClr>
          </a:solidFill>
          <a:ln w="6350">
            <a:solidFill>
              <a:srgbClr val="FFFFFF">
                <a:alpha val="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9" name="Circle">
            <a:hlinkClick r:id="" action="ppaction://noaction"/>
          </p:cNvPr>
          <p:cNvSpPr/>
          <p:nvPr/>
        </p:nvSpPr>
        <p:spPr>
          <a:xfrm>
            <a:off x="940417" y="330259"/>
            <a:ext cx="138571" cy="138577"/>
          </a:xfrm>
          <a:prstGeom prst="ellipse">
            <a:avLst/>
          </a:prstGeom>
          <a:solidFill>
            <a:srgbClr val="FFFFFF">
              <a:alpha val="0"/>
            </a:srgbClr>
          </a:solidFill>
          <a:ln w="6350">
            <a:solidFill>
              <a:srgbClr val="FFFFFF">
                <a:alpha val="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20" name="Circle">
            <a:hlinkClick r:id="" action="ppaction://noaction"/>
          </p:cNvPr>
          <p:cNvSpPr/>
          <p:nvPr/>
        </p:nvSpPr>
        <p:spPr>
          <a:xfrm>
            <a:off x="256279" y="334374"/>
            <a:ext cx="138571" cy="138576"/>
          </a:xfrm>
          <a:prstGeom prst="ellips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21" name="çç">
            <a:hlinkClick r:id="" action="ppaction://noaction"/>
          </p:cNvPr>
          <p:cNvSpPr/>
          <p:nvPr/>
        </p:nvSpPr>
        <p:spPr>
          <a:xfrm>
            <a:off x="443296" y="333655"/>
            <a:ext cx="138571" cy="138577"/>
          </a:xfrm>
          <a:prstGeom prst="ellipse">
            <a:avLst/>
          </a:prstGeom>
          <a:ln w="635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endParaRPr dirty="0"/>
          </a:p>
        </p:txBody>
      </p:sp>
      <p:sp>
        <p:nvSpPr>
          <p:cNvPr id="22" name="Circle">
            <a:hlinkClick r:id="" action="ppaction://noaction"/>
          </p:cNvPr>
          <p:cNvSpPr/>
          <p:nvPr/>
        </p:nvSpPr>
        <p:spPr>
          <a:xfrm>
            <a:off x="623585" y="333655"/>
            <a:ext cx="138570" cy="138577"/>
          </a:xfrm>
          <a:prstGeom prst="ellips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23" name="Shape 14"/>
          <p:cNvSpPr txBox="1"/>
          <p:nvPr/>
        </p:nvSpPr>
        <p:spPr>
          <a:xfrm>
            <a:off x="265096" y="16203"/>
            <a:ext cx="813892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600">
                <a:solidFill>
                  <a:srgbClr val="FFFFFF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rPr dirty="0"/>
              <a:t>Overview</a:t>
            </a:r>
          </a:p>
        </p:txBody>
      </p:sp>
      <p:sp>
        <p:nvSpPr>
          <p:cNvPr id="24" name="Shape 56"/>
          <p:cNvSpPr txBox="1"/>
          <p:nvPr/>
        </p:nvSpPr>
        <p:spPr>
          <a:xfrm>
            <a:off x="184189" y="615349"/>
            <a:ext cx="3007233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800">
                <a:solidFill>
                  <a:srgbClr val="A61E0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r>
              <a:rPr lang="en-GB" dirty="0" smtClean="0"/>
              <a:t>Artificial Language Learning</a:t>
            </a:r>
            <a:endParaRPr dirty="0"/>
          </a:p>
        </p:txBody>
      </p:sp>
      <p:sp>
        <p:nvSpPr>
          <p:cNvPr id="26" name="Circle">
            <a:hlinkClick r:id="" action="ppaction://noaction"/>
          </p:cNvPr>
          <p:cNvSpPr/>
          <p:nvPr/>
        </p:nvSpPr>
        <p:spPr>
          <a:xfrm>
            <a:off x="801847" y="334557"/>
            <a:ext cx="138570" cy="138577"/>
          </a:xfrm>
          <a:prstGeom prst="ellips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27" name="Rectangle 26"/>
          <p:cNvSpPr/>
          <p:nvPr/>
        </p:nvSpPr>
        <p:spPr>
          <a:xfrm>
            <a:off x="452995" y="2388211"/>
            <a:ext cx="12123605" cy="64017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spcBef>
                <a:spcPts val="200"/>
              </a:spcBef>
              <a:buSzPct val="80000"/>
              <a:defRPr sz="3300">
                <a:latin typeface="CMU Serif"/>
                <a:ea typeface="CMU Serif"/>
                <a:cs typeface="CMU Serif"/>
                <a:sym typeface="CMU Serif"/>
              </a:defRPr>
            </a:pPr>
            <a:r>
              <a:rPr lang="en-GB" sz="6000" dirty="0" smtClean="0">
                <a:solidFill>
                  <a:schemeClr val="tx1"/>
                </a:solidFill>
              </a:rPr>
              <a:t>How to understand the data</a:t>
            </a:r>
            <a:r>
              <a:rPr lang="en-GB" sz="6000" dirty="0" smtClean="0">
                <a:solidFill>
                  <a:schemeClr val="tx1"/>
                </a:solidFill>
              </a:rPr>
              <a:t>?</a:t>
            </a:r>
          </a:p>
          <a:p>
            <a:pPr algn="l">
              <a:spcBef>
                <a:spcPts val="200"/>
              </a:spcBef>
              <a:buSzPct val="80000"/>
              <a:defRPr sz="3300">
                <a:latin typeface="CMU Serif"/>
                <a:ea typeface="CMU Serif"/>
                <a:cs typeface="CMU Serif"/>
                <a:sym typeface="CMU Serif"/>
              </a:defRPr>
            </a:pPr>
            <a:endParaRPr lang="en-GB" sz="6000" dirty="0">
              <a:solidFill>
                <a:schemeClr val="tx1"/>
              </a:solidFill>
            </a:endParaRPr>
          </a:p>
          <a:p>
            <a:pPr>
              <a:spcBef>
                <a:spcPts val="200"/>
              </a:spcBef>
              <a:buSzPct val="80000"/>
              <a:defRPr sz="3300">
                <a:latin typeface="CMU Serif"/>
                <a:ea typeface="CMU Serif"/>
                <a:cs typeface="CMU Serif"/>
                <a:sym typeface="CMU Serif"/>
              </a:defRPr>
            </a:pPr>
            <a:r>
              <a:rPr lang="en-GB" sz="6000" dirty="0" smtClean="0">
                <a:solidFill>
                  <a:schemeClr val="tx1"/>
                </a:solidFill>
              </a:rPr>
              <a:t>Use R</a:t>
            </a:r>
            <a:endParaRPr lang="en-GB" sz="6000" dirty="0">
              <a:solidFill>
                <a:schemeClr val="tx1"/>
              </a:solidFill>
            </a:endParaRPr>
          </a:p>
          <a:p>
            <a:pPr>
              <a:spcBef>
                <a:spcPts val="200"/>
              </a:spcBef>
              <a:buSzPct val="80000"/>
              <a:defRPr sz="3300">
                <a:latin typeface="CMU Serif"/>
                <a:ea typeface="CMU Serif"/>
                <a:cs typeface="CMU Serif"/>
                <a:sym typeface="CMU Serif"/>
              </a:defRPr>
            </a:pPr>
            <a:r>
              <a:rPr lang="en-GB" sz="6000" dirty="0" smtClean="0">
                <a:solidFill>
                  <a:schemeClr val="tx1"/>
                </a:solidFill>
              </a:rPr>
              <a:t>Package ‘</a:t>
            </a:r>
            <a:r>
              <a:rPr lang="en-GB" sz="6000" dirty="0" err="1" smtClean="0">
                <a:solidFill>
                  <a:schemeClr val="tx1"/>
                </a:solidFill>
              </a:rPr>
              <a:t>stringdist</a:t>
            </a:r>
            <a:r>
              <a:rPr lang="en-GB" sz="6000" dirty="0" smtClean="0">
                <a:solidFill>
                  <a:schemeClr val="tx1"/>
                </a:solidFill>
              </a:rPr>
              <a:t>’</a:t>
            </a:r>
            <a:endParaRPr lang="en-GB" sz="6000" dirty="0">
              <a:solidFill>
                <a:schemeClr val="tx1"/>
              </a:solidFill>
            </a:endParaRPr>
          </a:p>
          <a:p>
            <a:pPr>
              <a:spcBef>
                <a:spcPts val="200"/>
              </a:spcBef>
              <a:buSzPct val="80000"/>
              <a:defRPr sz="3300">
                <a:latin typeface="CMU Serif"/>
                <a:ea typeface="CMU Serif"/>
                <a:cs typeface="CMU Serif"/>
                <a:sym typeface="CMU Serif"/>
              </a:defRPr>
            </a:pPr>
            <a:r>
              <a:rPr lang="en-GB" sz="4000" dirty="0" err="1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Stringdist</a:t>
            </a:r>
            <a:r>
              <a:rPr lang="en-GB" sz="40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(“</a:t>
            </a:r>
            <a:r>
              <a:rPr lang="en-GB" sz="4000" dirty="0" err="1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lenoga</a:t>
            </a:r>
            <a:r>
              <a:rPr lang="en-GB" sz="40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”,“</a:t>
            </a:r>
            <a:r>
              <a:rPr lang="en-GB" sz="4000" dirty="0" err="1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lenoha</a:t>
            </a:r>
            <a:r>
              <a:rPr lang="en-GB" sz="4000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”, method=“lv”)</a:t>
            </a:r>
          </a:p>
          <a:p>
            <a:pPr>
              <a:spcBef>
                <a:spcPts val="200"/>
              </a:spcBef>
              <a:buSzPct val="80000"/>
              <a:defRPr sz="3300">
                <a:latin typeface="CMU Serif"/>
                <a:ea typeface="CMU Serif"/>
                <a:cs typeface="CMU Serif"/>
                <a:sym typeface="CMU Serif"/>
              </a:defRPr>
            </a:pPr>
            <a:endParaRPr lang="en-GB" sz="40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  <a:p>
            <a:pPr>
              <a:spcBef>
                <a:spcPts val="200"/>
              </a:spcBef>
              <a:buSzPct val="80000"/>
              <a:defRPr sz="3300">
                <a:latin typeface="CMU Serif"/>
                <a:ea typeface="CMU Serif"/>
                <a:cs typeface="CMU Serif"/>
                <a:sym typeface="CMU Serif"/>
              </a:defRPr>
            </a:pPr>
            <a:r>
              <a:rPr lang="en-GB" sz="4000" dirty="0">
                <a:solidFill>
                  <a:schemeClr val="tx1"/>
                </a:solidFill>
                <a:latin typeface="CMU Serif Roman" charset="0"/>
                <a:ea typeface="CMU Serif Roman" charset="0"/>
                <a:cs typeface="CMU Serif Roman" charset="0"/>
                <a:hlinkClick r:id="rId2"/>
              </a:rPr>
              <a:t>https://</a:t>
            </a:r>
            <a:r>
              <a:rPr lang="en-GB" sz="4000" dirty="0" smtClean="0">
                <a:solidFill>
                  <a:schemeClr val="tx1"/>
                </a:solidFill>
                <a:latin typeface="CMU Serif Roman" charset="0"/>
                <a:ea typeface="CMU Serif Roman" charset="0"/>
                <a:cs typeface="CMU Serif Roman" charset="0"/>
                <a:hlinkClick r:id="rId2"/>
              </a:rPr>
              <a:t>cran.r-project.org/web/packages/stringdist/stringdist.pdf</a:t>
            </a:r>
            <a:endParaRPr lang="en-GB" sz="4000" dirty="0" smtClean="0">
              <a:solidFill>
                <a:schemeClr val="tx1"/>
              </a:solidFill>
              <a:latin typeface="CMU Serif Roman" charset="0"/>
              <a:ea typeface="CMU Serif Roman" charset="0"/>
              <a:cs typeface="CMU Serif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664887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5"/>
          <p:cNvSpPr/>
          <p:nvPr/>
        </p:nvSpPr>
        <p:spPr>
          <a:xfrm>
            <a:off x="1" y="-20282"/>
            <a:ext cx="13004802" cy="608670"/>
          </a:xfrm>
          <a:prstGeom prst="rect">
            <a:avLst/>
          </a:prstGeom>
          <a:solidFill>
            <a:srgbClr val="A61E0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27" name="TextBox 2"/>
          <p:cNvSpPr txBox="1">
            <a:spLocks noGrp="1"/>
          </p:cNvSpPr>
          <p:nvPr>
            <p:ph type="sldNum" sz="quarter" idx="2"/>
          </p:nvPr>
        </p:nvSpPr>
        <p:spPr>
          <a:xfrm>
            <a:off x="12373400" y="9389398"/>
            <a:ext cx="203201" cy="3302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13" name="Circle"/>
          <p:cNvSpPr/>
          <p:nvPr/>
        </p:nvSpPr>
        <p:spPr>
          <a:xfrm>
            <a:off x="256279" y="333637"/>
            <a:ext cx="138571" cy="138576"/>
          </a:xfrm>
          <a:prstGeom prst="ellipse">
            <a:avLst/>
          </a:prstGeom>
          <a:solidFill>
            <a:srgbClr val="FFFFFF"/>
          </a:solidFill>
          <a:ln w="6350">
            <a:solidFill>
              <a:srgbClr val="FFFFFF">
                <a:alpha val="2509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4" name="Circle">
            <a:hlinkClick r:id="" action="ppaction://noaction"/>
          </p:cNvPr>
          <p:cNvSpPr/>
          <p:nvPr/>
        </p:nvSpPr>
        <p:spPr>
          <a:xfrm>
            <a:off x="256279" y="333637"/>
            <a:ext cx="138571" cy="138576"/>
          </a:xfrm>
          <a:prstGeom prst="ellipse">
            <a:avLst/>
          </a:prstGeom>
          <a:solidFill>
            <a:srgbClr val="FFFFFF">
              <a:alpha val="0"/>
            </a:srgbClr>
          </a:solidFill>
          <a:ln w="6350">
            <a:solidFill>
              <a:srgbClr val="FFFFFF">
                <a:alpha val="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5" name="çç">
            <a:hlinkClick r:id="" action="ppaction://noaction"/>
          </p:cNvPr>
          <p:cNvSpPr/>
          <p:nvPr/>
        </p:nvSpPr>
        <p:spPr>
          <a:xfrm>
            <a:off x="443296" y="332918"/>
            <a:ext cx="138571" cy="138577"/>
          </a:xfrm>
          <a:prstGeom prst="ellipse">
            <a:avLst/>
          </a:prstGeom>
          <a:solidFill>
            <a:srgbClr val="FFFFFF">
              <a:alpha val="0"/>
            </a:srgbClr>
          </a:solidFill>
          <a:ln w="6350">
            <a:solidFill>
              <a:srgbClr val="FFFFFF">
                <a:alpha val="0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endParaRPr dirty="0"/>
          </a:p>
        </p:txBody>
      </p:sp>
      <p:sp>
        <p:nvSpPr>
          <p:cNvPr id="16" name="Circle">
            <a:hlinkClick r:id="" action="ppaction://noaction"/>
          </p:cNvPr>
          <p:cNvSpPr/>
          <p:nvPr/>
        </p:nvSpPr>
        <p:spPr>
          <a:xfrm>
            <a:off x="623585" y="332918"/>
            <a:ext cx="138570" cy="138577"/>
          </a:xfrm>
          <a:prstGeom prst="ellipse">
            <a:avLst/>
          </a:prstGeom>
          <a:solidFill>
            <a:srgbClr val="FFFFFF">
              <a:alpha val="0"/>
            </a:srgbClr>
          </a:solidFill>
          <a:ln w="6350">
            <a:solidFill>
              <a:srgbClr val="FFFFFF">
                <a:alpha val="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7" name="Circle">
            <a:hlinkClick r:id="" action="ppaction://noaction"/>
          </p:cNvPr>
          <p:cNvSpPr/>
          <p:nvPr/>
        </p:nvSpPr>
        <p:spPr>
          <a:xfrm>
            <a:off x="810605" y="332918"/>
            <a:ext cx="138571" cy="138577"/>
          </a:xfrm>
          <a:prstGeom prst="ellipse">
            <a:avLst/>
          </a:prstGeom>
          <a:solidFill>
            <a:srgbClr val="FFFFFF">
              <a:alpha val="0"/>
            </a:srgbClr>
          </a:solidFill>
          <a:ln w="6350">
            <a:solidFill>
              <a:srgbClr val="FFFFFF">
                <a:alpha val="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8" name="Circle">
            <a:hlinkClick r:id="" action="ppaction://noaction"/>
          </p:cNvPr>
          <p:cNvSpPr/>
          <p:nvPr/>
        </p:nvSpPr>
        <p:spPr>
          <a:xfrm>
            <a:off x="990894" y="331696"/>
            <a:ext cx="138570" cy="138576"/>
          </a:xfrm>
          <a:prstGeom prst="ellipse">
            <a:avLst/>
          </a:prstGeom>
          <a:solidFill>
            <a:srgbClr val="FFFFFF">
              <a:alpha val="0"/>
            </a:srgbClr>
          </a:solidFill>
          <a:ln w="6350">
            <a:solidFill>
              <a:srgbClr val="FFFFFF">
                <a:alpha val="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9" name="Circle">
            <a:hlinkClick r:id="" action="ppaction://noaction"/>
          </p:cNvPr>
          <p:cNvSpPr/>
          <p:nvPr/>
        </p:nvSpPr>
        <p:spPr>
          <a:xfrm>
            <a:off x="940417" y="330259"/>
            <a:ext cx="138571" cy="138577"/>
          </a:xfrm>
          <a:prstGeom prst="ellipse">
            <a:avLst/>
          </a:prstGeom>
          <a:solidFill>
            <a:srgbClr val="FFFFFF">
              <a:alpha val="0"/>
            </a:srgbClr>
          </a:solidFill>
          <a:ln w="6350">
            <a:solidFill>
              <a:srgbClr val="FFFFFF">
                <a:alpha val="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20" name="Circle">
            <a:hlinkClick r:id="" action="ppaction://noaction"/>
          </p:cNvPr>
          <p:cNvSpPr/>
          <p:nvPr/>
        </p:nvSpPr>
        <p:spPr>
          <a:xfrm>
            <a:off x="256279" y="334374"/>
            <a:ext cx="138571" cy="138576"/>
          </a:xfrm>
          <a:prstGeom prst="ellips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21" name="çç">
            <a:hlinkClick r:id="" action="ppaction://noaction"/>
          </p:cNvPr>
          <p:cNvSpPr/>
          <p:nvPr/>
        </p:nvSpPr>
        <p:spPr>
          <a:xfrm>
            <a:off x="443296" y="333655"/>
            <a:ext cx="138571" cy="138577"/>
          </a:xfrm>
          <a:prstGeom prst="ellipse">
            <a:avLst/>
          </a:prstGeom>
          <a:ln w="635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endParaRPr dirty="0"/>
          </a:p>
        </p:txBody>
      </p:sp>
      <p:sp>
        <p:nvSpPr>
          <p:cNvPr id="22" name="Circle">
            <a:hlinkClick r:id="" action="ppaction://noaction"/>
          </p:cNvPr>
          <p:cNvSpPr/>
          <p:nvPr/>
        </p:nvSpPr>
        <p:spPr>
          <a:xfrm>
            <a:off x="623585" y="333655"/>
            <a:ext cx="138570" cy="138577"/>
          </a:xfrm>
          <a:prstGeom prst="ellips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23" name="Shape 14"/>
          <p:cNvSpPr txBox="1"/>
          <p:nvPr/>
        </p:nvSpPr>
        <p:spPr>
          <a:xfrm>
            <a:off x="265096" y="16203"/>
            <a:ext cx="813892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600">
                <a:solidFill>
                  <a:srgbClr val="FFFFFF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rPr dirty="0"/>
              <a:t>Overview</a:t>
            </a:r>
          </a:p>
        </p:txBody>
      </p:sp>
      <p:sp>
        <p:nvSpPr>
          <p:cNvPr id="24" name="Shape 56"/>
          <p:cNvSpPr txBox="1"/>
          <p:nvPr/>
        </p:nvSpPr>
        <p:spPr>
          <a:xfrm>
            <a:off x="184189" y="615349"/>
            <a:ext cx="3007233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800">
                <a:solidFill>
                  <a:srgbClr val="A61E0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r>
              <a:rPr lang="en-GB" dirty="0" smtClean="0"/>
              <a:t>Artificial Language Learning</a:t>
            </a:r>
            <a:endParaRPr dirty="0"/>
          </a:p>
        </p:txBody>
      </p:sp>
      <p:sp>
        <p:nvSpPr>
          <p:cNvPr id="26" name="Circle">
            <a:hlinkClick r:id="" action="ppaction://noaction"/>
          </p:cNvPr>
          <p:cNvSpPr/>
          <p:nvPr/>
        </p:nvSpPr>
        <p:spPr>
          <a:xfrm>
            <a:off x="801847" y="334557"/>
            <a:ext cx="138570" cy="138577"/>
          </a:xfrm>
          <a:prstGeom prst="ellips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27" name="Rectangle 26"/>
          <p:cNvSpPr/>
          <p:nvPr/>
        </p:nvSpPr>
        <p:spPr>
          <a:xfrm>
            <a:off x="452995" y="2388211"/>
            <a:ext cx="12123605" cy="58118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spcBef>
                <a:spcPts val="200"/>
              </a:spcBef>
              <a:buSzPct val="80000"/>
              <a:defRPr sz="3300">
                <a:latin typeface="CMU Serif"/>
                <a:ea typeface="CMU Serif"/>
                <a:cs typeface="CMU Serif"/>
                <a:sym typeface="CMU Serif"/>
              </a:defRPr>
            </a:pPr>
            <a:r>
              <a:rPr lang="en-GB" sz="6000" dirty="0" smtClean="0">
                <a:solidFill>
                  <a:schemeClr val="tx1"/>
                </a:solidFill>
              </a:rPr>
              <a:t>Still to do</a:t>
            </a:r>
          </a:p>
          <a:p>
            <a:pPr algn="l">
              <a:spcBef>
                <a:spcPts val="200"/>
              </a:spcBef>
              <a:buSzPct val="80000"/>
              <a:defRPr sz="3300">
                <a:latin typeface="CMU Serif"/>
                <a:ea typeface="CMU Serif"/>
                <a:cs typeface="CMU Serif"/>
                <a:sym typeface="CMU Serif"/>
              </a:defRPr>
            </a:pPr>
            <a:endParaRPr lang="en-GB" sz="6000" dirty="0" smtClean="0">
              <a:solidFill>
                <a:schemeClr val="tx1"/>
              </a:solidFill>
            </a:endParaRPr>
          </a:p>
          <a:p>
            <a:pPr algn="l">
              <a:spcBef>
                <a:spcPts val="200"/>
              </a:spcBef>
              <a:buSzPct val="80000"/>
              <a:defRPr sz="3300">
                <a:latin typeface="CMU Serif"/>
                <a:ea typeface="CMU Serif"/>
                <a:cs typeface="CMU Serif"/>
                <a:sym typeface="CMU Serif"/>
              </a:defRPr>
            </a:pPr>
            <a:r>
              <a:rPr lang="en-GB" sz="4000" dirty="0" smtClean="0">
                <a:solidFill>
                  <a:schemeClr val="tx1"/>
                </a:solidFill>
              </a:rPr>
              <a:t>Introduction to </a:t>
            </a:r>
            <a:r>
              <a:rPr lang="en-GB" sz="4000" dirty="0" err="1" smtClean="0">
                <a:solidFill>
                  <a:schemeClr val="tx1"/>
                </a:solidFill>
              </a:rPr>
              <a:t>PsychoPy</a:t>
            </a:r>
            <a:endParaRPr lang="en-GB" sz="4000" dirty="0" smtClean="0">
              <a:solidFill>
                <a:schemeClr val="tx1"/>
              </a:solidFill>
            </a:endParaRPr>
          </a:p>
          <a:p>
            <a:pPr algn="l">
              <a:spcBef>
                <a:spcPts val="200"/>
              </a:spcBef>
              <a:buSzPct val="80000"/>
              <a:defRPr sz="3300">
                <a:latin typeface="CMU Serif"/>
                <a:ea typeface="CMU Serif"/>
                <a:cs typeface="CMU Serif"/>
                <a:sym typeface="CMU Serif"/>
              </a:defRPr>
            </a:pPr>
            <a:r>
              <a:rPr lang="en-GB" sz="4000" dirty="0" smtClean="0">
                <a:solidFill>
                  <a:schemeClr val="tx1"/>
                </a:solidFill>
              </a:rPr>
              <a:t>Understanding the design and architecture</a:t>
            </a:r>
          </a:p>
          <a:p>
            <a:pPr algn="l">
              <a:spcBef>
                <a:spcPts val="200"/>
              </a:spcBef>
              <a:buSzPct val="80000"/>
              <a:defRPr sz="3300">
                <a:latin typeface="CMU Serif"/>
                <a:ea typeface="CMU Serif"/>
                <a:cs typeface="CMU Serif"/>
                <a:sym typeface="CMU Serif"/>
              </a:defRPr>
            </a:pPr>
            <a:r>
              <a:rPr lang="en-GB" sz="4000" dirty="0" smtClean="0">
                <a:solidFill>
                  <a:schemeClr val="tx1"/>
                </a:solidFill>
              </a:rPr>
              <a:t>Interpreting the output and looking at results</a:t>
            </a:r>
          </a:p>
          <a:p>
            <a:pPr algn="l">
              <a:spcBef>
                <a:spcPts val="200"/>
              </a:spcBef>
              <a:buSzPct val="80000"/>
              <a:defRPr sz="3300">
                <a:latin typeface="CMU Serif"/>
                <a:ea typeface="CMU Serif"/>
                <a:cs typeface="CMU Serif"/>
                <a:sym typeface="CMU Serif"/>
              </a:defRPr>
            </a:pPr>
            <a:r>
              <a:rPr lang="en-GB" sz="4000" dirty="0" smtClean="0">
                <a:solidFill>
                  <a:schemeClr val="tx1"/>
                </a:solidFill>
              </a:rPr>
              <a:t>Stimulus design</a:t>
            </a:r>
          </a:p>
          <a:p>
            <a:pPr algn="l">
              <a:spcBef>
                <a:spcPts val="200"/>
              </a:spcBef>
              <a:buSzPct val="80000"/>
              <a:defRPr sz="3300">
                <a:latin typeface="CMU Serif"/>
                <a:ea typeface="CMU Serif"/>
                <a:cs typeface="CMU Serif"/>
                <a:sym typeface="CMU Serif"/>
              </a:defRPr>
            </a:pPr>
            <a:r>
              <a:rPr lang="en-GB" sz="4000" dirty="0" smtClean="0">
                <a:solidFill>
                  <a:schemeClr val="tx1"/>
                </a:solidFill>
              </a:rPr>
              <a:t>Letting you modify and adapt the experiment</a:t>
            </a:r>
          </a:p>
          <a:p>
            <a:pPr algn="l">
              <a:spcBef>
                <a:spcPts val="200"/>
              </a:spcBef>
              <a:buSzPct val="80000"/>
              <a:defRPr sz="3300">
                <a:latin typeface="CMU Serif"/>
                <a:ea typeface="CMU Serif"/>
                <a:cs typeface="CMU Serif"/>
                <a:sym typeface="CMU Serif"/>
              </a:defRPr>
            </a:pPr>
            <a:endParaRPr lang="en-GB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075433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56"/>
          <p:cNvSpPr txBox="1"/>
          <p:nvPr/>
        </p:nvSpPr>
        <p:spPr>
          <a:xfrm>
            <a:off x="224261" y="1156979"/>
            <a:ext cx="2091919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500">
                <a:solidFill>
                  <a:srgbClr val="A61E0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r>
              <a:rPr lang="en-GB" sz="3600" dirty="0" err="1" smtClean="0"/>
              <a:t>PsychoPy</a:t>
            </a:r>
            <a:endParaRPr lang="en-GB" sz="3600" dirty="0"/>
          </a:p>
        </p:txBody>
      </p:sp>
      <p:sp>
        <p:nvSpPr>
          <p:cNvPr id="126" name="Shape 5"/>
          <p:cNvSpPr/>
          <p:nvPr/>
        </p:nvSpPr>
        <p:spPr>
          <a:xfrm>
            <a:off x="1" y="-20282"/>
            <a:ext cx="13004802" cy="608670"/>
          </a:xfrm>
          <a:prstGeom prst="rect">
            <a:avLst/>
          </a:prstGeom>
          <a:solidFill>
            <a:srgbClr val="A61E0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27" name="TextBox 2"/>
          <p:cNvSpPr txBox="1">
            <a:spLocks noGrp="1"/>
          </p:cNvSpPr>
          <p:nvPr>
            <p:ph type="sldNum" sz="quarter" idx="2"/>
          </p:nvPr>
        </p:nvSpPr>
        <p:spPr>
          <a:xfrm>
            <a:off x="12373400" y="9389398"/>
            <a:ext cx="203201" cy="3302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13" name="Circle"/>
          <p:cNvSpPr/>
          <p:nvPr/>
        </p:nvSpPr>
        <p:spPr>
          <a:xfrm>
            <a:off x="256279" y="333637"/>
            <a:ext cx="138571" cy="138576"/>
          </a:xfrm>
          <a:prstGeom prst="ellipse">
            <a:avLst/>
          </a:prstGeom>
          <a:solidFill>
            <a:srgbClr val="FFFFFF"/>
          </a:solidFill>
          <a:ln w="6350">
            <a:solidFill>
              <a:srgbClr val="FFFFFF">
                <a:alpha val="2509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4" name="Circle">
            <a:hlinkClick r:id="" action="ppaction://noaction"/>
          </p:cNvPr>
          <p:cNvSpPr/>
          <p:nvPr/>
        </p:nvSpPr>
        <p:spPr>
          <a:xfrm>
            <a:off x="256279" y="333637"/>
            <a:ext cx="138571" cy="138576"/>
          </a:xfrm>
          <a:prstGeom prst="ellipse">
            <a:avLst/>
          </a:prstGeom>
          <a:solidFill>
            <a:srgbClr val="FFFFFF">
              <a:alpha val="0"/>
            </a:srgbClr>
          </a:solidFill>
          <a:ln w="6350">
            <a:solidFill>
              <a:srgbClr val="FFFFFF">
                <a:alpha val="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5" name="çç">
            <a:hlinkClick r:id="" action="ppaction://noaction"/>
          </p:cNvPr>
          <p:cNvSpPr/>
          <p:nvPr/>
        </p:nvSpPr>
        <p:spPr>
          <a:xfrm>
            <a:off x="443296" y="332918"/>
            <a:ext cx="138571" cy="138577"/>
          </a:xfrm>
          <a:prstGeom prst="ellipse">
            <a:avLst/>
          </a:prstGeom>
          <a:solidFill>
            <a:srgbClr val="FFFFFF">
              <a:alpha val="0"/>
            </a:srgbClr>
          </a:solidFill>
          <a:ln w="6350">
            <a:solidFill>
              <a:srgbClr val="FFFFFF">
                <a:alpha val="0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endParaRPr dirty="0"/>
          </a:p>
        </p:txBody>
      </p:sp>
      <p:sp>
        <p:nvSpPr>
          <p:cNvPr id="16" name="Circle">
            <a:hlinkClick r:id="" action="ppaction://noaction"/>
          </p:cNvPr>
          <p:cNvSpPr/>
          <p:nvPr/>
        </p:nvSpPr>
        <p:spPr>
          <a:xfrm>
            <a:off x="623585" y="332918"/>
            <a:ext cx="138570" cy="138577"/>
          </a:xfrm>
          <a:prstGeom prst="ellipse">
            <a:avLst/>
          </a:prstGeom>
          <a:solidFill>
            <a:srgbClr val="FFFFFF">
              <a:alpha val="0"/>
            </a:srgbClr>
          </a:solidFill>
          <a:ln w="6350">
            <a:solidFill>
              <a:srgbClr val="FFFFFF">
                <a:alpha val="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7" name="Circle">
            <a:hlinkClick r:id="" action="ppaction://noaction"/>
          </p:cNvPr>
          <p:cNvSpPr/>
          <p:nvPr/>
        </p:nvSpPr>
        <p:spPr>
          <a:xfrm>
            <a:off x="810605" y="332918"/>
            <a:ext cx="138571" cy="138577"/>
          </a:xfrm>
          <a:prstGeom prst="ellipse">
            <a:avLst/>
          </a:prstGeom>
          <a:solidFill>
            <a:srgbClr val="FFFFFF">
              <a:alpha val="0"/>
            </a:srgbClr>
          </a:solidFill>
          <a:ln w="6350">
            <a:solidFill>
              <a:srgbClr val="FFFFFF">
                <a:alpha val="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8" name="Circle">
            <a:hlinkClick r:id="" action="ppaction://noaction"/>
          </p:cNvPr>
          <p:cNvSpPr/>
          <p:nvPr/>
        </p:nvSpPr>
        <p:spPr>
          <a:xfrm>
            <a:off x="990894" y="331696"/>
            <a:ext cx="138570" cy="138576"/>
          </a:xfrm>
          <a:prstGeom prst="ellipse">
            <a:avLst/>
          </a:prstGeom>
          <a:solidFill>
            <a:srgbClr val="FFFFFF">
              <a:alpha val="0"/>
            </a:srgbClr>
          </a:solidFill>
          <a:ln w="6350">
            <a:solidFill>
              <a:srgbClr val="FFFFFF">
                <a:alpha val="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9" name="Circle">
            <a:hlinkClick r:id="" action="ppaction://noaction"/>
          </p:cNvPr>
          <p:cNvSpPr/>
          <p:nvPr/>
        </p:nvSpPr>
        <p:spPr>
          <a:xfrm>
            <a:off x="940417" y="330259"/>
            <a:ext cx="138571" cy="138577"/>
          </a:xfrm>
          <a:prstGeom prst="ellipse">
            <a:avLst/>
          </a:prstGeom>
          <a:solidFill>
            <a:srgbClr val="FFFFFF">
              <a:alpha val="0"/>
            </a:srgbClr>
          </a:solidFill>
          <a:ln w="6350">
            <a:solidFill>
              <a:srgbClr val="FFFFFF">
                <a:alpha val="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20" name="Circle">
            <a:hlinkClick r:id="" action="ppaction://noaction"/>
          </p:cNvPr>
          <p:cNvSpPr/>
          <p:nvPr/>
        </p:nvSpPr>
        <p:spPr>
          <a:xfrm>
            <a:off x="256279" y="334374"/>
            <a:ext cx="138571" cy="138576"/>
          </a:xfrm>
          <a:prstGeom prst="ellips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21" name="çç">
            <a:hlinkClick r:id="" action="ppaction://noaction"/>
          </p:cNvPr>
          <p:cNvSpPr/>
          <p:nvPr/>
        </p:nvSpPr>
        <p:spPr>
          <a:xfrm>
            <a:off x="443296" y="333655"/>
            <a:ext cx="138571" cy="138577"/>
          </a:xfrm>
          <a:prstGeom prst="ellipse">
            <a:avLst/>
          </a:prstGeom>
          <a:ln w="635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endParaRPr dirty="0"/>
          </a:p>
        </p:txBody>
      </p:sp>
      <p:sp>
        <p:nvSpPr>
          <p:cNvPr id="22" name="Circle">
            <a:hlinkClick r:id="" action="ppaction://noaction"/>
          </p:cNvPr>
          <p:cNvSpPr/>
          <p:nvPr/>
        </p:nvSpPr>
        <p:spPr>
          <a:xfrm>
            <a:off x="623585" y="333655"/>
            <a:ext cx="138570" cy="138577"/>
          </a:xfrm>
          <a:prstGeom prst="ellips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23" name="Shape 14"/>
          <p:cNvSpPr txBox="1"/>
          <p:nvPr/>
        </p:nvSpPr>
        <p:spPr>
          <a:xfrm>
            <a:off x="265096" y="16203"/>
            <a:ext cx="813892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600">
                <a:solidFill>
                  <a:srgbClr val="FFFFFF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rPr dirty="0"/>
              <a:t>Overview</a:t>
            </a:r>
          </a:p>
        </p:txBody>
      </p:sp>
      <p:sp>
        <p:nvSpPr>
          <p:cNvPr id="24" name="Shape 56"/>
          <p:cNvSpPr txBox="1"/>
          <p:nvPr/>
        </p:nvSpPr>
        <p:spPr>
          <a:xfrm>
            <a:off x="184189" y="615349"/>
            <a:ext cx="3007233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800">
                <a:solidFill>
                  <a:srgbClr val="A61E0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r>
              <a:rPr lang="en-GB" dirty="0" smtClean="0"/>
              <a:t>Artificial Language Learning</a:t>
            </a:r>
            <a:endParaRPr dirty="0"/>
          </a:p>
        </p:txBody>
      </p:sp>
      <p:sp>
        <p:nvSpPr>
          <p:cNvPr id="26" name="Circle">
            <a:hlinkClick r:id="" action="ppaction://noaction"/>
          </p:cNvPr>
          <p:cNvSpPr/>
          <p:nvPr/>
        </p:nvSpPr>
        <p:spPr>
          <a:xfrm>
            <a:off x="801847" y="334557"/>
            <a:ext cx="138570" cy="138577"/>
          </a:xfrm>
          <a:prstGeom prst="ellips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27" name="Rectangle 26"/>
          <p:cNvSpPr/>
          <p:nvPr/>
        </p:nvSpPr>
        <p:spPr>
          <a:xfrm>
            <a:off x="452995" y="2388211"/>
            <a:ext cx="12123605" cy="38369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spcBef>
                <a:spcPts val="200"/>
              </a:spcBef>
              <a:buSzPct val="80000"/>
              <a:defRPr sz="3300">
                <a:latin typeface="CMU Serif"/>
                <a:ea typeface="CMU Serif"/>
                <a:cs typeface="CMU Serif"/>
                <a:sym typeface="CMU Serif"/>
              </a:defRPr>
            </a:pPr>
            <a:r>
              <a:rPr lang="en-GB" sz="6000" dirty="0" smtClean="0">
                <a:solidFill>
                  <a:schemeClr val="tx1"/>
                </a:solidFill>
              </a:rPr>
              <a:t>What is it?</a:t>
            </a:r>
          </a:p>
          <a:p>
            <a:pPr algn="l">
              <a:spcBef>
                <a:spcPts val="200"/>
              </a:spcBef>
              <a:buSzPct val="80000"/>
              <a:defRPr sz="3300">
                <a:latin typeface="CMU Serif"/>
                <a:ea typeface="CMU Serif"/>
                <a:cs typeface="CMU Serif"/>
                <a:sym typeface="CMU Serif"/>
              </a:defRPr>
            </a:pPr>
            <a:endParaRPr lang="en-GB" sz="6000" dirty="0">
              <a:solidFill>
                <a:schemeClr val="tx1"/>
              </a:solidFill>
            </a:endParaRPr>
          </a:p>
          <a:p>
            <a:pPr>
              <a:spcBef>
                <a:spcPts val="200"/>
              </a:spcBef>
              <a:buSzPct val="80000"/>
              <a:defRPr sz="3300">
                <a:latin typeface="CMU Serif"/>
                <a:ea typeface="CMU Serif"/>
                <a:cs typeface="CMU Serif"/>
                <a:sym typeface="CMU Serif"/>
              </a:defRPr>
            </a:pPr>
            <a:r>
              <a:rPr lang="en-GB" sz="6000" dirty="0" smtClean="0">
                <a:solidFill>
                  <a:schemeClr val="tx1"/>
                </a:solidFill>
              </a:rPr>
              <a:t>An application that allows you to design and run experiments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6534" y="6799801"/>
            <a:ext cx="5831735" cy="1846716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56"/>
          <p:cNvSpPr txBox="1"/>
          <p:nvPr/>
        </p:nvSpPr>
        <p:spPr>
          <a:xfrm>
            <a:off x="224261" y="1156979"/>
            <a:ext cx="2091919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500">
                <a:solidFill>
                  <a:srgbClr val="A61E0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r>
              <a:rPr lang="en-GB" sz="3600" dirty="0" err="1" smtClean="0"/>
              <a:t>PsychoPy</a:t>
            </a:r>
            <a:endParaRPr lang="en-GB" sz="3600" dirty="0"/>
          </a:p>
        </p:txBody>
      </p:sp>
      <p:sp>
        <p:nvSpPr>
          <p:cNvPr id="126" name="Shape 5"/>
          <p:cNvSpPr/>
          <p:nvPr/>
        </p:nvSpPr>
        <p:spPr>
          <a:xfrm>
            <a:off x="1" y="-20282"/>
            <a:ext cx="13004802" cy="608670"/>
          </a:xfrm>
          <a:prstGeom prst="rect">
            <a:avLst/>
          </a:prstGeom>
          <a:solidFill>
            <a:srgbClr val="A61E0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27" name="TextBox 2"/>
          <p:cNvSpPr txBox="1">
            <a:spLocks noGrp="1"/>
          </p:cNvSpPr>
          <p:nvPr>
            <p:ph type="sldNum" sz="quarter" idx="2"/>
          </p:nvPr>
        </p:nvSpPr>
        <p:spPr>
          <a:xfrm>
            <a:off x="12373400" y="9389398"/>
            <a:ext cx="203201" cy="3302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13" name="Circle"/>
          <p:cNvSpPr/>
          <p:nvPr/>
        </p:nvSpPr>
        <p:spPr>
          <a:xfrm>
            <a:off x="256279" y="333637"/>
            <a:ext cx="138571" cy="138576"/>
          </a:xfrm>
          <a:prstGeom prst="ellipse">
            <a:avLst/>
          </a:prstGeom>
          <a:solidFill>
            <a:srgbClr val="FFFFFF"/>
          </a:solidFill>
          <a:ln w="6350">
            <a:solidFill>
              <a:srgbClr val="FFFFFF">
                <a:alpha val="2509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4" name="Circle">
            <a:hlinkClick r:id="" action="ppaction://noaction"/>
          </p:cNvPr>
          <p:cNvSpPr/>
          <p:nvPr/>
        </p:nvSpPr>
        <p:spPr>
          <a:xfrm>
            <a:off x="256279" y="333637"/>
            <a:ext cx="138571" cy="138576"/>
          </a:xfrm>
          <a:prstGeom prst="ellipse">
            <a:avLst/>
          </a:prstGeom>
          <a:solidFill>
            <a:srgbClr val="FFFFFF">
              <a:alpha val="0"/>
            </a:srgbClr>
          </a:solidFill>
          <a:ln w="6350">
            <a:solidFill>
              <a:srgbClr val="FFFFFF">
                <a:alpha val="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5" name="çç">
            <a:hlinkClick r:id="" action="ppaction://noaction"/>
          </p:cNvPr>
          <p:cNvSpPr/>
          <p:nvPr/>
        </p:nvSpPr>
        <p:spPr>
          <a:xfrm>
            <a:off x="443296" y="332918"/>
            <a:ext cx="138571" cy="138577"/>
          </a:xfrm>
          <a:prstGeom prst="ellipse">
            <a:avLst/>
          </a:prstGeom>
          <a:solidFill>
            <a:srgbClr val="FFFFFF">
              <a:alpha val="0"/>
            </a:srgbClr>
          </a:solidFill>
          <a:ln w="6350">
            <a:solidFill>
              <a:srgbClr val="FFFFFF">
                <a:alpha val="0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endParaRPr dirty="0"/>
          </a:p>
        </p:txBody>
      </p:sp>
      <p:sp>
        <p:nvSpPr>
          <p:cNvPr id="16" name="Circle">
            <a:hlinkClick r:id="" action="ppaction://noaction"/>
          </p:cNvPr>
          <p:cNvSpPr/>
          <p:nvPr/>
        </p:nvSpPr>
        <p:spPr>
          <a:xfrm>
            <a:off x="623585" y="332918"/>
            <a:ext cx="138570" cy="138577"/>
          </a:xfrm>
          <a:prstGeom prst="ellipse">
            <a:avLst/>
          </a:prstGeom>
          <a:solidFill>
            <a:srgbClr val="FFFFFF">
              <a:alpha val="0"/>
            </a:srgbClr>
          </a:solidFill>
          <a:ln w="6350">
            <a:solidFill>
              <a:srgbClr val="FFFFFF">
                <a:alpha val="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7" name="Circle">
            <a:hlinkClick r:id="" action="ppaction://noaction"/>
          </p:cNvPr>
          <p:cNvSpPr/>
          <p:nvPr/>
        </p:nvSpPr>
        <p:spPr>
          <a:xfrm>
            <a:off x="810605" y="332918"/>
            <a:ext cx="138571" cy="138577"/>
          </a:xfrm>
          <a:prstGeom prst="ellipse">
            <a:avLst/>
          </a:prstGeom>
          <a:solidFill>
            <a:srgbClr val="FFFFFF">
              <a:alpha val="0"/>
            </a:srgbClr>
          </a:solidFill>
          <a:ln w="6350">
            <a:solidFill>
              <a:srgbClr val="FFFFFF">
                <a:alpha val="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8" name="Circle">
            <a:hlinkClick r:id="" action="ppaction://noaction"/>
          </p:cNvPr>
          <p:cNvSpPr/>
          <p:nvPr/>
        </p:nvSpPr>
        <p:spPr>
          <a:xfrm>
            <a:off x="990894" y="331696"/>
            <a:ext cx="138570" cy="138576"/>
          </a:xfrm>
          <a:prstGeom prst="ellipse">
            <a:avLst/>
          </a:prstGeom>
          <a:solidFill>
            <a:srgbClr val="FFFFFF">
              <a:alpha val="0"/>
            </a:srgbClr>
          </a:solidFill>
          <a:ln w="6350">
            <a:solidFill>
              <a:srgbClr val="FFFFFF">
                <a:alpha val="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9" name="Circle">
            <a:hlinkClick r:id="" action="ppaction://noaction"/>
          </p:cNvPr>
          <p:cNvSpPr/>
          <p:nvPr/>
        </p:nvSpPr>
        <p:spPr>
          <a:xfrm>
            <a:off x="940417" y="330259"/>
            <a:ext cx="138571" cy="138577"/>
          </a:xfrm>
          <a:prstGeom prst="ellipse">
            <a:avLst/>
          </a:prstGeom>
          <a:solidFill>
            <a:srgbClr val="FFFFFF">
              <a:alpha val="0"/>
            </a:srgbClr>
          </a:solidFill>
          <a:ln w="6350">
            <a:solidFill>
              <a:srgbClr val="FFFFFF">
                <a:alpha val="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20" name="Circle">
            <a:hlinkClick r:id="" action="ppaction://noaction"/>
          </p:cNvPr>
          <p:cNvSpPr/>
          <p:nvPr/>
        </p:nvSpPr>
        <p:spPr>
          <a:xfrm>
            <a:off x="256279" y="334374"/>
            <a:ext cx="138571" cy="138576"/>
          </a:xfrm>
          <a:prstGeom prst="ellips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21" name="çç">
            <a:hlinkClick r:id="" action="ppaction://noaction"/>
          </p:cNvPr>
          <p:cNvSpPr/>
          <p:nvPr/>
        </p:nvSpPr>
        <p:spPr>
          <a:xfrm>
            <a:off x="443296" y="333655"/>
            <a:ext cx="138571" cy="138577"/>
          </a:xfrm>
          <a:prstGeom prst="ellipse">
            <a:avLst/>
          </a:prstGeom>
          <a:ln w="635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endParaRPr dirty="0"/>
          </a:p>
        </p:txBody>
      </p:sp>
      <p:sp>
        <p:nvSpPr>
          <p:cNvPr id="22" name="Circle">
            <a:hlinkClick r:id="" action="ppaction://noaction"/>
          </p:cNvPr>
          <p:cNvSpPr/>
          <p:nvPr/>
        </p:nvSpPr>
        <p:spPr>
          <a:xfrm>
            <a:off x="623585" y="333655"/>
            <a:ext cx="138570" cy="138577"/>
          </a:xfrm>
          <a:prstGeom prst="ellips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23" name="Shape 14"/>
          <p:cNvSpPr txBox="1"/>
          <p:nvPr/>
        </p:nvSpPr>
        <p:spPr>
          <a:xfrm>
            <a:off x="265096" y="16203"/>
            <a:ext cx="813892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600">
                <a:solidFill>
                  <a:srgbClr val="FFFFFF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rPr dirty="0"/>
              <a:t>Overview</a:t>
            </a:r>
          </a:p>
        </p:txBody>
      </p:sp>
      <p:sp>
        <p:nvSpPr>
          <p:cNvPr id="24" name="Shape 56"/>
          <p:cNvSpPr txBox="1"/>
          <p:nvPr/>
        </p:nvSpPr>
        <p:spPr>
          <a:xfrm>
            <a:off x="184189" y="615349"/>
            <a:ext cx="3007233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800">
                <a:solidFill>
                  <a:srgbClr val="A61E0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r>
              <a:rPr lang="en-GB" dirty="0" smtClean="0"/>
              <a:t>Artificial Language Learning</a:t>
            </a:r>
            <a:endParaRPr dirty="0"/>
          </a:p>
        </p:txBody>
      </p:sp>
      <p:sp>
        <p:nvSpPr>
          <p:cNvPr id="26" name="Circle">
            <a:hlinkClick r:id="" action="ppaction://noaction"/>
          </p:cNvPr>
          <p:cNvSpPr/>
          <p:nvPr/>
        </p:nvSpPr>
        <p:spPr>
          <a:xfrm>
            <a:off x="801847" y="334557"/>
            <a:ext cx="138570" cy="138577"/>
          </a:xfrm>
          <a:prstGeom prst="ellips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27" name="Rectangle 26"/>
          <p:cNvSpPr/>
          <p:nvPr/>
        </p:nvSpPr>
        <p:spPr>
          <a:xfrm>
            <a:off x="452995" y="2388211"/>
            <a:ext cx="12123605" cy="5760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spcBef>
                <a:spcPts val="200"/>
              </a:spcBef>
              <a:buSzPct val="80000"/>
              <a:defRPr sz="3300">
                <a:latin typeface="CMU Serif"/>
                <a:ea typeface="CMU Serif"/>
                <a:cs typeface="CMU Serif"/>
                <a:sym typeface="CMU Serif"/>
              </a:defRPr>
            </a:pPr>
            <a:r>
              <a:rPr lang="en-GB" sz="6000" dirty="0" smtClean="0">
                <a:solidFill>
                  <a:schemeClr val="tx1"/>
                </a:solidFill>
              </a:rPr>
              <a:t>Why use it?</a:t>
            </a:r>
          </a:p>
          <a:p>
            <a:pPr algn="l">
              <a:spcBef>
                <a:spcPts val="200"/>
              </a:spcBef>
              <a:buSzPct val="80000"/>
              <a:defRPr sz="3300">
                <a:latin typeface="CMU Serif"/>
                <a:ea typeface="CMU Serif"/>
                <a:cs typeface="CMU Serif"/>
                <a:sym typeface="CMU Serif"/>
              </a:defRPr>
            </a:pPr>
            <a:endParaRPr lang="en-GB" sz="6000" dirty="0" smtClean="0">
              <a:solidFill>
                <a:schemeClr val="tx1"/>
              </a:solidFill>
            </a:endParaRPr>
          </a:p>
          <a:p>
            <a:pPr>
              <a:spcBef>
                <a:spcPts val="200"/>
              </a:spcBef>
              <a:buSzPct val="80000"/>
              <a:defRPr sz="3300">
                <a:latin typeface="CMU Serif"/>
                <a:ea typeface="CMU Serif"/>
                <a:cs typeface="CMU Serif"/>
                <a:sym typeface="CMU Serif"/>
              </a:defRPr>
            </a:pPr>
            <a:r>
              <a:rPr lang="en-GB" sz="6000" dirty="0" smtClean="0">
                <a:solidFill>
                  <a:schemeClr val="tx1"/>
                </a:solidFill>
              </a:rPr>
              <a:t>It is free</a:t>
            </a:r>
          </a:p>
          <a:p>
            <a:pPr>
              <a:spcBef>
                <a:spcPts val="200"/>
              </a:spcBef>
              <a:buSzPct val="80000"/>
              <a:defRPr sz="3300">
                <a:latin typeface="CMU Serif"/>
                <a:ea typeface="CMU Serif"/>
                <a:cs typeface="CMU Serif"/>
                <a:sym typeface="CMU Serif"/>
              </a:defRPr>
            </a:pPr>
            <a:r>
              <a:rPr lang="en-GB" sz="6000" dirty="0" smtClean="0">
                <a:solidFill>
                  <a:schemeClr val="tx1"/>
                </a:solidFill>
              </a:rPr>
              <a:t>It is open source</a:t>
            </a:r>
          </a:p>
          <a:p>
            <a:pPr>
              <a:spcBef>
                <a:spcPts val="200"/>
              </a:spcBef>
              <a:buSzPct val="80000"/>
              <a:defRPr sz="3300">
                <a:latin typeface="CMU Serif"/>
                <a:ea typeface="CMU Serif"/>
                <a:cs typeface="CMU Serif"/>
                <a:sym typeface="CMU Serif"/>
              </a:defRPr>
            </a:pPr>
            <a:r>
              <a:rPr lang="en-GB" sz="6000" dirty="0" smtClean="0">
                <a:solidFill>
                  <a:schemeClr val="tx1"/>
                </a:solidFill>
              </a:rPr>
              <a:t>It can run cross-platform</a:t>
            </a:r>
          </a:p>
          <a:p>
            <a:pPr>
              <a:spcBef>
                <a:spcPts val="200"/>
              </a:spcBef>
              <a:buSzPct val="80000"/>
              <a:defRPr sz="3300">
                <a:latin typeface="CMU Serif"/>
                <a:ea typeface="CMU Serif"/>
                <a:cs typeface="CMU Serif"/>
                <a:sym typeface="CMU Serif"/>
              </a:defRPr>
            </a:pPr>
            <a:r>
              <a:rPr lang="en-GB" sz="6000" dirty="0" smtClean="0">
                <a:solidFill>
                  <a:schemeClr val="tx1"/>
                </a:solidFill>
              </a:rPr>
              <a:t>It is written in Python</a:t>
            </a:r>
            <a:endParaRPr lang="en-GB" sz="6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095233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56"/>
          <p:cNvSpPr txBox="1"/>
          <p:nvPr/>
        </p:nvSpPr>
        <p:spPr>
          <a:xfrm>
            <a:off x="224261" y="1156979"/>
            <a:ext cx="2091919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500">
                <a:solidFill>
                  <a:srgbClr val="A61E0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r>
              <a:rPr lang="en-GB" sz="3600" dirty="0" err="1" smtClean="0"/>
              <a:t>PsychoPy</a:t>
            </a:r>
            <a:endParaRPr lang="en-GB" sz="3600" dirty="0"/>
          </a:p>
        </p:txBody>
      </p:sp>
      <p:sp>
        <p:nvSpPr>
          <p:cNvPr id="126" name="Shape 5"/>
          <p:cNvSpPr/>
          <p:nvPr/>
        </p:nvSpPr>
        <p:spPr>
          <a:xfrm>
            <a:off x="1" y="-20282"/>
            <a:ext cx="13004802" cy="608670"/>
          </a:xfrm>
          <a:prstGeom prst="rect">
            <a:avLst/>
          </a:prstGeom>
          <a:solidFill>
            <a:srgbClr val="A61E0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27" name="TextBox 2"/>
          <p:cNvSpPr txBox="1">
            <a:spLocks noGrp="1"/>
          </p:cNvSpPr>
          <p:nvPr>
            <p:ph type="sldNum" sz="quarter" idx="2"/>
          </p:nvPr>
        </p:nvSpPr>
        <p:spPr>
          <a:xfrm>
            <a:off x="12373400" y="9389398"/>
            <a:ext cx="203201" cy="3302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13" name="Circle"/>
          <p:cNvSpPr/>
          <p:nvPr/>
        </p:nvSpPr>
        <p:spPr>
          <a:xfrm>
            <a:off x="256279" y="333637"/>
            <a:ext cx="138571" cy="138576"/>
          </a:xfrm>
          <a:prstGeom prst="ellipse">
            <a:avLst/>
          </a:prstGeom>
          <a:solidFill>
            <a:srgbClr val="FFFFFF"/>
          </a:solidFill>
          <a:ln w="6350">
            <a:solidFill>
              <a:srgbClr val="FFFFFF">
                <a:alpha val="2509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4" name="Circle">
            <a:hlinkClick r:id="" action="ppaction://noaction"/>
          </p:cNvPr>
          <p:cNvSpPr/>
          <p:nvPr/>
        </p:nvSpPr>
        <p:spPr>
          <a:xfrm>
            <a:off x="256279" y="333637"/>
            <a:ext cx="138571" cy="138576"/>
          </a:xfrm>
          <a:prstGeom prst="ellipse">
            <a:avLst/>
          </a:prstGeom>
          <a:solidFill>
            <a:srgbClr val="FFFFFF">
              <a:alpha val="0"/>
            </a:srgbClr>
          </a:solidFill>
          <a:ln w="6350">
            <a:solidFill>
              <a:srgbClr val="FFFFFF">
                <a:alpha val="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5" name="çç">
            <a:hlinkClick r:id="" action="ppaction://noaction"/>
          </p:cNvPr>
          <p:cNvSpPr/>
          <p:nvPr/>
        </p:nvSpPr>
        <p:spPr>
          <a:xfrm>
            <a:off x="443296" y="332918"/>
            <a:ext cx="138571" cy="138577"/>
          </a:xfrm>
          <a:prstGeom prst="ellipse">
            <a:avLst/>
          </a:prstGeom>
          <a:solidFill>
            <a:srgbClr val="FFFFFF">
              <a:alpha val="0"/>
            </a:srgbClr>
          </a:solidFill>
          <a:ln w="6350">
            <a:solidFill>
              <a:srgbClr val="FFFFFF">
                <a:alpha val="0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endParaRPr dirty="0"/>
          </a:p>
        </p:txBody>
      </p:sp>
      <p:sp>
        <p:nvSpPr>
          <p:cNvPr id="16" name="Circle">
            <a:hlinkClick r:id="" action="ppaction://noaction"/>
          </p:cNvPr>
          <p:cNvSpPr/>
          <p:nvPr/>
        </p:nvSpPr>
        <p:spPr>
          <a:xfrm>
            <a:off x="623585" y="332918"/>
            <a:ext cx="138570" cy="138577"/>
          </a:xfrm>
          <a:prstGeom prst="ellipse">
            <a:avLst/>
          </a:prstGeom>
          <a:solidFill>
            <a:srgbClr val="FFFFFF">
              <a:alpha val="0"/>
            </a:srgbClr>
          </a:solidFill>
          <a:ln w="6350">
            <a:solidFill>
              <a:srgbClr val="FFFFFF">
                <a:alpha val="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7" name="Circle">
            <a:hlinkClick r:id="" action="ppaction://noaction"/>
          </p:cNvPr>
          <p:cNvSpPr/>
          <p:nvPr/>
        </p:nvSpPr>
        <p:spPr>
          <a:xfrm>
            <a:off x="810605" y="332918"/>
            <a:ext cx="138571" cy="138577"/>
          </a:xfrm>
          <a:prstGeom prst="ellipse">
            <a:avLst/>
          </a:prstGeom>
          <a:solidFill>
            <a:srgbClr val="FFFFFF">
              <a:alpha val="0"/>
            </a:srgbClr>
          </a:solidFill>
          <a:ln w="6350">
            <a:solidFill>
              <a:srgbClr val="FFFFFF">
                <a:alpha val="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8" name="Circle">
            <a:hlinkClick r:id="" action="ppaction://noaction"/>
          </p:cNvPr>
          <p:cNvSpPr/>
          <p:nvPr/>
        </p:nvSpPr>
        <p:spPr>
          <a:xfrm>
            <a:off x="990894" y="331696"/>
            <a:ext cx="138570" cy="138576"/>
          </a:xfrm>
          <a:prstGeom prst="ellipse">
            <a:avLst/>
          </a:prstGeom>
          <a:solidFill>
            <a:srgbClr val="FFFFFF">
              <a:alpha val="0"/>
            </a:srgbClr>
          </a:solidFill>
          <a:ln w="6350">
            <a:solidFill>
              <a:srgbClr val="FFFFFF">
                <a:alpha val="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9" name="Circle">
            <a:hlinkClick r:id="" action="ppaction://noaction"/>
          </p:cNvPr>
          <p:cNvSpPr/>
          <p:nvPr/>
        </p:nvSpPr>
        <p:spPr>
          <a:xfrm>
            <a:off x="940417" y="330259"/>
            <a:ext cx="138571" cy="138577"/>
          </a:xfrm>
          <a:prstGeom prst="ellipse">
            <a:avLst/>
          </a:prstGeom>
          <a:solidFill>
            <a:srgbClr val="FFFFFF">
              <a:alpha val="0"/>
            </a:srgbClr>
          </a:solidFill>
          <a:ln w="6350">
            <a:solidFill>
              <a:srgbClr val="FFFFFF">
                <a:alpha val="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20" name="Circle">
            <a:hlinkClick r:id="" action="ppaction://noaction"/>
          </p:cNvPr>
          <p:cNvSpPr/>
          <p:nvPr/>
        </p:nvSpPr>
        <p:spPr>
          <a:xfrm>
            <a:off x="256279" y="334374"/>
            <a:ext cx="138571" cy="138576"/>
          </a:xfrm>
          <a:prstGeom prst="ellips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21" name="çç">
            <a:hlinkClick r:id="" action="ppaction://noaction"/>
          </p:cNvPr>
          <p:cNvSpPr/>
          <p:nvPr/>
        </p:nvSpPr>
        <p:spPr>
          <a:xfrm>
            <a:off x="443296" y="333655"/>
            <a:ext cx="138571" cy="138577"/>
          </a:xfrm>
          <a:prstGeom prst="ellipse">
            <a:avLst/>
          </a:prstGeom>
          <a:ln w="635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endParaRPr dirty="0"/>
          </a:p>
        </p:txBody>
      </p:sp>
      <p:sp>
        <p:nvSpPr>
          <p:cNvPr id="22" name="Circle">
            <a:hlinkClick r:id="" action="ppaction://noaction"/>
          </p:cNvPr>
          <p:cNvSpPr/>
          <p:nvPr/>
        </p:nvSpPr>
        <p:spPr>
          <a:xfrm>
            <a:off x="623585" y="333655"/>
            <a:ext cx="138570" cy="138577"/>
          </a:xfrm>
          <a:prstGeom prst="ellips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23" name="Shape 14"/>
          <p:cNvSpPr txBox="1"/>
          <p:nvPr/>
        </p:nvSpPr>
        <p:spPr>
          <a:xfrm>
            <a:off x="265096" y="16203"/>
            <a:ext cx="813892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600">
                <a:solidFill>
                  <a:srgbClr val="FFFFFF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rPr dirty="0"/>
              <a:t>Overview</a:t>
            </a:r>
          </a:p>
        </p:txBody>
      </p:sp>
      <p:sp>
        <p:nvSpPr>
          <p:cNvPr id="24" name="Shape 56"/>
          <p:cNvSpPr txBox="1"/>
          <p:nvPr/>
        </p:nvSpPr>
        <p:spPr>
          <a:xfrm>
            <a:off x="184189" y="615349"/>
            <a:ext cx="3007233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800">
                <a:solidFill>
                  <a:srgbClr val="A61E0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r>
              <a:rPr lang="en-GB" dirty="0" smtClean="0"/>
              <a:t>Artificial Language Learning</a:t>
            </a:r>
            <a:endParaRPr dirty="0"/>
          </a:p>
        </p:txBody>
      </p:sp>
      <p:sp>
        <p:nvSpPr>
          <p:cNvPr id="26" name="Circle">
            <a:hlinkClick r:id="" action="ppaction://noaction"/>
          </p:cNvPr>
          <p:cNvSpPr/>
          <p:nvPr/>
        </p:nvSpPr>
        <p:spPr>
          <a:xfrm>
            <a:off x="801847" y="334557"/>
            <a:ext cx="138570" cy="138577"/>
          </a:xfrm>
          <a:prstGeom prst="ellips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27" name="Rectangle 26"/>
          <p:cNvSpPr/>
          <p:nvPr/>
        </p:nvSpPr>
        <p:spPr>
          <a:xfrm>
            <a:off x="452995" y="2388211"/>
            <a:ext cx="1212360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spcBef>
                <a:spcPts val="200"/>
              </a:spcBef>
              <a:buSzPct val="80000"/>
              <a:defRPr sz="3300">
                <a:latin typeface="CMU Serif"/>
                <a:ea typeface="CMU Serif"/>
                <a:cs typeface="CMU Serif"/>
                <a:sym typeface="CMU Serif"/>
              </a:defRPr>
            </a:pPr>
            <a:r>
              <a:rPr lang="en-GB" sz="6000" dirty="0" smtClean="0">
                <a:solidFill>
                  <a:schemeClr val="tx1"/>
                </a:solidFill>
              </a:rPr>
              <a:t>Why use it?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4646" y="3393854"/>
            <a:ext cx="7393133" cy="4925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17504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56"/>
          <p:cNvSpPr txBox="1"/>
          <p:nvPr/>
        </p:nvSpPr>
        <p:spPr>
          <a:xfrm>
            <a:off x="224261" y="1156979"/>
            <a:ext cx="2091919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500">
                <a:solidFill>
                  <a:srgbClr val="A61E0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r>
              <a:rPr lang="en-GB" sz="3600" dirty="0" err="1" smtClean="0"/>
              <a:t>PsychoPy</a:t>
            </a:r>
            <a:endParaRPr lang="en-GB" sz="3600" dirty="0"/>
          </a:p>
        </p:txBody>
      </p:sp>
      <p:sp>
        <p:nvSpPr>
          <p:cNvPr id="126" name="Shape 5"/>
          <p:cNvSpPr/>
          <p:nvPr/>
        </p:nvSpPr>
        <p:spPr>
          <a:xfrm>
            <a:off x="1" y="-20282"/>
            <a:ext cx="13004802" cy="608670"/>
          </a:xfrm>
          <a:prstGeom prst="rect">
            <a:avLst/>
          </a:prstGeom>
          <a:solidFill>
            <a:srgbClr val="A61E0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27" name="TextBox 2"/>
          <p:cNvSpPr txBox="1">
            <a:spLocks noGrp="1"/>
          </p:cNvSpPr>
          <p:nvPr>
            <p:ph type="sldNum" sz="quarter" idx="2"/>
          </p:nvPr>
        </p:nvSpPr>
        <p:spPr>
          <a:xfrm>
            <a:off x="12373400" y="9389398"/>
            <a:ext cx="203201" cy="3302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13" name="Circle"/>
          <p:cNvSpPr/>
          <p:nvPr/>
        </p:nvSpPr>
        <p:spPr>
          <a:xfrm>
            <a:off x="256279" y="333637"/>
            <a:ext cx="138571" cy="138576"/>
          </a:xfrm>
          <a:prstGeom prst="ellipse">
            <a:avLst/>
          </a:prstGeom>
          <a:solidFill>
            <a:srgbClr val="FFFFFF"/>
          </a:solidFill>
          <a:ln w="6350">
            <a:solidFill>
              <a:srgbClr val="FFFFFF">
                <a:alpha val="2509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4" name="Circle">
            <a:hlinkClick r:id="" action="ppaction://noaction"/>
          </p:cNvPr>
          <p:cNvSpPr/>
          <p:nvPr/>
        </p:nvSpPr>
        <p:spPr>
          <a:xfrm>
            <a:off x="256279" y="333637"/>
            <a:ext cx="138571" cy="138576"/>
          </a:xfrm>
          <a:prstGeom prst="ellipse">
            <a:avLst/>
          </a:prstGeom>
          <a:solidFill>
            <a:srgbClr val="FFFFFF">
              <a:alpha val="0"/>
            </a:srgbClr>
          </a:solidFill>
          <a:ln w="6350">
            <a:solidFill>
              <a:srgbClr val="FFFFFF">
                <a:alpha val="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5" name="çç">
            <a:hlinkClick r:id="" action="ppaction://noaction"/>
          </p:cNvPr>
          <p:cNvSpPr/>
          <p:nvPr/>
        </p:nvSpPr>
        <p:spPr>
          <a:xfrm>
            <a:off x="443296" y="332918"/>
            <a:ext cx="138571" cy="138577"/>
          </a:xfrm>
          <a:prstGeom prst="ellipse">
            <a:avLst/>
          </a:prstGeom>
          <a:solidFill>
            <a:srgbClr val="FFFFFF">
              <a:alpha val="0"/>
            </a:srgbClr>
          </a:solidFill>
          <a:ln w="6350">
            <a:solidFill>
              <a:srgbClr val="FFFFFF">
                <a:alpha val="0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endParaRPr dirty="0"/>
          </a:p>
        </p:txBody>
      </p:sp>
      <p:sp>
        <p:nvSpPr>
          <p:cNvPr id="16" name="Circle">
            <a:hlinkClick r:id="" action="ppaction://noaction"/>
          </p:cNvPr>
          <p:cNvSpPr/>
          <p:nvPr/>
        </p:nvSpPr>
        <p:spPr>
          <a:xfrm>
            <a:off x="623585" y="332918"/>
            <a:ext cx="138570" cy="138577"/>
          </a:xfrm>
          <a:prstGeom prst="ellipse">
            <a:avLst/>
          </a:prstGeom>
          <a:solidFill>
            <a:srgbClr val="FFFFFF">
              <a:alpha val="0"/>
            </a:srgbClr>
          </a:solidFill>
          <a:ln w="6350">
            <a:solidFill>
              <a:srgbClr val="FFFFFF">
                <a:alpha val="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7" name="Circle">
            <a:hlinkClick r:id="" action="ppaction://noaction"/>
          </p:cNvPr>
          <p:cNvSpPr/>
          <p:nvPr/>
        </p:nvSpPr>
        <p:spPr>
          <a:xfrm>
            <a:off x="810605" y="332918"/>
            <a:ext cx="138571" cy="138577"/>
          </a:xfrm>
          <a:prstGeom prst="ellipse">
            <a:avLst/>
          </a:prstGeom>
          <a:solidFill>
            <a:srgbClr val="FFFFFF">
              <a:alpha val="0"/>
            </a:srgbClr>
          </a:solidFill>
          <a:ln w="6350">
            <a:solidFill>
              <a:srgbClr val="FFFFFF">
                <a:alpha val="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8" name="Circle">
            <a:hlinkClick r:id="" action="ppaction://noaction"/>
          </p:cNvPr>
          <p:cNvSpPr/>
          <p:nvPr/>
        </p:nvSpPr>
        <p:spPr>
          <a:xfrm>
            <a:off x="990894" y="331696"/>
            <a:ext cx="138570" cy="138576"/>
          </a:xfrm>
          <a:prstGeom prst="ellipse">
            <a:avLst/>
          </a:prstGeom>
          <a:solidFill>
            <a:srgbClr val="FFFFFF">
              <a:alpha val="0"/>
            </a:srgbClr>
          </a:solidFill>
          <a:ln w="6350">
            <a:solidFill>
              <a:srgbClr val="FFFFFF">
                <a:alpha val="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9" name="Circle">
            <a:hlinkClick r:id="" action="ppaction://noaction"/>
          </p:cNvPr>
          <p:cNvSpPr/>
          <p:nvPr/>
        </p:nvSpPr>
        <p:spPr>
          <a:xfrm>
            <a:off x="940417" y="330259"/>
            <a:ext cx="138571" cy="138577"/>
          </a:xfrm>
          <a:prstGeom prst="ellipse">
            <a:avLst/>
          </a:prstGeom>
          <a:solidFill>
            <a:srgbClr val="FFFFFF">
              <a:alpha val="0"/>
            </a:srgbClr>
          </a:solidFill>
          <a:ln w="6350">
            <a:solidFill>
              <a:srgbClr val="FFFFFF">
                <a:alpha val="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20" name="Circle">
            <a:hlinkClick r:id="" action="ppaction://noaction"/>
          </p:cNvPr>
          <p:cNvSpPr/>
          <p:nvPr/>
        </p:nvSpPr>
        <p:spPr>
          <a:xfrm>
            <a:off x="256279" y="334374"/>
            <a:ext cx="138571" cy="138576"/>
          </a:xfrm>
          <a:prstGeom prst="ellips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21" name="çç">
            <a:hlinkClick r:id="" action="ppaction://noaction"/>
          </p:cNvPr>
          <p:cNvSpPr/>
          <p:nvPr/>
        </p:nvSpPr>
        <p:spPr>
          <a:xfrm>
            <a:off x="443296" y="333655"/>
            <a:ext cx="138571" cy="138577"/>
          </a:xfrm>
          <a:prstGeom prst="ellipse">
            <a:avLst/>
          </a:prstGeom>
          <a:ln w="635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endParaRPr dirty="0"/>
          </a:p>
        </p:txBody>
      </p:sp>
      <p:sp>
        <p:nvSpPr>
          <p:cNvPr id="22" name="Circle">
            <a:hlinkClick r:id="" action="ppaction://noaction"/>
          </p:cNvPr>
          <p:cNvSpPr/>
          <p:nvPr/>
        </p:nvSpPr>
        <p:spPr>
          <a:xfrm>
            <a:off x="623585" y="333655"/>
            <a:ext cx="138570" cy="138577"/>
          </a:xfrm>
          <a:prstGeom prst="ellips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23" name="Shape 14"/>
          <p:cNvSpPr txBox="1"/>
          <p:nvPr/>
        </p:nvSpPr>
        <p:spPr>
          <a:xfrm>
            <a:off x="265096" y="16203"/>
            <a:ext cx="813892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600">
                <a:solidFill>
                  <a:srgbClr val="FFFFFF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rPr dirty="0"/>
              <a:t>Overview</a:t>
            </a:r>
          </a:p>
        </p:txBody>
      </p:sp>
      <p:sp>
        <p:nvSpPr>
          <p:cNvPr id="24" name="Shape 56"/>
          <p:cNvSpPr txBox="1"/>
          <p:nvPr/>
        </p:nvSpPr>
        <p:spPr>
          <a:xfrm>
            <a:off x="184189" y="615349"/>
            <a:ext cx="3007233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800">
                <a:solidFill>
                  <a:srgbClr val="A61E0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r>
              <a:rPr lang="en-GB" dirty="0" smtClean="0"/>
              <a:t>Artificial Language Learning</a:t>
            </a:r>
            <a:endParaRPr dirty="0"/>
          </a:p>
        </p:txBody>
      </p:sp>
      <p:sp>
        <p:nvSpPr>
          <p:cNvPr id="26" name="Circle">
            <a:hlinkClick r:id="" action="ppaction://noaction"/>
          </p:cNvPr>
          <p:cNvSpPr/>
          <p:nvPr/>
        </p:nvSpPr>
        <p:spPr>
          <a:xfrm>
            <a:off x="801847" y="334557"/>
            <a:ext cx="138570" cy="138577"/>
          </a:xfrm>
          <a:prstGeom prst="ellips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27" name="Rectangle 26"/>
          <p:cNvSpPr/>
          <p:nvPr/>
        </p:nvSpPr>
        <p:spPr>
          <a:xfrm>
            <a:off x="452995" y="2388211"/>
            <a:ext cx="12123605" cy="5683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spcBef>
                <a:spcPts val="200"/>
              </a:spcBef>
              <a:buSzPct val="80000"/>
              <a:defRPr sz="3300">
                <a:latin typeface="CMU Serif"/>
                <a:ea typeface="CMU Serif"/>
                <a:cs typeface="CMU Serif"/>
                <a:sym typeface="CMU Serif"/>
              </a:defRPr>
            </a:pPr>
            <a:r>
              <a:rPr lang="en-GB" sz="6000" dirty="0" smtClean="0">
                <a:solidFill>
                  <a:schemeClr val="tx1"/>
                </a:solidFill>
              </a:rPr>
              <a:t>Why use it?</a:t>
            </a:r>
          </a:p>
          <a:p>
            <a:pPr algn="l">
              <a:spcBef>
                <a:spcPts val="200"/>
              </a:spcBef>
              <a:buSzPct val="80000"/>
              <a:defRPr sz="3300">
                <a:latin typeface="CMU Serif"/>
                <a:ea typeface="CMU Serif"/>
                <a:cs typeface="CMU Serif"/>
                <a:sym typeface="CMU Serif"/>
              </a:defRPr>
            </a:pPr>
            <a:endParaRPr lang="en-GB" sz="6000" dirty="0">
              <a:solidFill>
                <a:schemeClr val="tx1"/>
              </a:solidFill>
            </a:endParaRPr>
          </a:p>
          <a:p>
            <a:pPr>
              <a:spcBef>
                <a:spcPts val="200"/>
              </a:spcBef>
              <a:buSzPct val="80000"/>
              <a:defRPr sz="3300">
                <a:latin typeface="CMU Serif"/>
                <a:ea typeface="CMU Serif"/>
                <a:cs typeface="CMU Serif"/>
                <a:sym typeface="CMU Serif"/>
              </a:defRPr>
            </a:pPr>
            <a:r>
              <a:rPr lang="en-GB" sz="6000" dirty="0" smtClean="0">
                <a:solidFill>
                  <a:schemeClr val="tx1"/>
                </a:solidFill>
              </a:rPr>
              <a:t>If you share your experiments (and data) more people will be able to understand what you did and reproduce your designs and results</a:t>
            </a:r>
          </a:p>
        </p:txBody>
      </p:sp>
    </p:spTree>
    <p:extLst>
      <p:ext uri="{BB962C8B-B14F-4D97-AF65-F5344CB8AC3E}">
        <p14:creationId xmlns:p14="http://schemas.microsoft.com/office/powerpoint/2010/main" val="1111246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56"/>
          <p:cNvSpPr txBox="1"/>
          <p:nvPr/>
        </p:nvSpPr>
        <p:spPr>
          <a:xfrm>
            <a:off x="224261" y="1156979"/>
            <a:ext cx="2091919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500">
                <a:solidFill>
                  <a:srgbClr val="A61E0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r>
              <a:rPr lang="en-GB" sz="3600" dirty="0" err="1" smtClean="0"/>
              <a:t>PsychoPy</a:t>
            </a:r>
            <a:endParaRPr lang="en-GB" sz="3600" dirty="0"/>
          </a:p>
        </p:txBody>
      </p:sp>
      <p:sp>
        <p:nvSpPr>
          <p:cNvPr id="126" name="Shape 5"/>
          <p:cNvSpPr/>
          <p:nvPr/>
        </p:nvSpPr>
        <p:spPr>
          <a:xfrm>
            <a:off x="1" y="-20282"/>
            <a:ext cx="13004802" cy="608670"/>
          </a:xfrm>
          <a:prstGeom prst="rect">
            <a:avLst/>
          </a:prstGeom>
          <a:solidFill>
            <a:srgbClr val="A61E0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27" name="TextBox 2"/>
          <p:cNvSpPr txBox="1">
            <a:spLocks noGrp="1"/>
          </p:cNvSpPr>
          <p:nvPr>
            <p:ph type="sldNum" sz="quarter" idx="2"/>
          </p:nvPr>
        </p:nvSpPr>
        <p:spPr>
          <a:xfrm>
            <a:off x="12373400" y="9389398"/>
            <a:ext cx="203201" cy="3302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13" name="Circle"/>
          <p:cNvSpPr/>
          <p:nvPr/>
        </p:nvSpPr>
        <p:spPr>
          <a:xfrm>
            <a:off x="256279" y="333637"/>
            <a:ext cx="138571" cy="138576"/>
          </a:xfrm>
          <a:prstGeom prst="ellipse">
            <a:avLst/>
          </a:prstGeom>
          <a:solidFill>
            <a:srgbClr val="FFFFFF"/>
          </a:solidFill>
          <a:ln w="6350">
            <a:solidFill>
              <a:srgbClr val="FFFFFF">
                <a:alpha val="2509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4" name="Circle">
            <a:hlinkClick r:id="" action="ppaction://noaction"/>
          </p:cNvPr>
          <p:cNvSpPr/>
          <p:nvPr/>
        </p:nvSpPr>
        <p:spPr>
          <a:xfrm>
            <a:off x="256279" y="333637"/>
            <a:ext cx="138571" cy="138576"/>
          </a:xfrm>
          <a:prstGeom prst="ellipse">
            <a:avLst/>
          </a:prstGeom>
          <a:solidFill>
            <a:srgbClr val="FFFFFF">
              <a:alpha val="0"/>
            </a:srgbClr>
          </a:solidFill>
          <a:ln w="6350">
            <a:solidFill>
              <a:srgbClr val="FFFFFF">
                <a:alpha val="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5" name="çç">
            <a:hlinkClick r:id="" action="ppaction://noaction"/>
          </p:cNvPr>
          <p:cNvSpPr/>
          <p:nvPr/>
        </p:nvSpPr>
        <p:spPr>
          <a:xfrm>
            <a:off x="443296" y="332918"/>
            <a:ext cx="138571" cy="138577"/>
          </a:xfrm>
          <a:prstGeom prst="ellipse">
            <a:avLst/>
          </a:prstGeom>
          <a:solidFill>
            <a:srgbClr val="FFFFFF">
              <a:alpha val="0"/>
            </a:srgbClr>
          </a:solidFill>
          <a:ln w="6350">
            <a:solidFill>
              <a:srgbClr val="FFFFFF">
                <a:alpha val="0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endParaRPr dirty="0"/>
          </a:p>
        </p:txBody>
      </p:sp>
      <p:sp>
        <p:nvSpPr>
          <p:cNvPr id="16" name="Circle">
            <a:hlinkClick r:id="" action="ppaction://noaction"/>
          </p:cNvPr>
          <p:cNvSpPr/>
          <p:nvPr/>
        </p:nvSpPr>
        <p:spPr>
          <a:xfrm>
            <a:off x="623585" y="332918"/>
            <a:ext cx="138570" cy="138577"/>
          </a:xfrm>
          <a:prstGeom prst="ellipse">
            <a:avLst/>
          </a:prstGeom>
          <a:solidFill>
            <a:srgbClr val="FFFFFF">
              <a:alpha val="0"/>
            </a:srgbClr>
          </a:solidFill>
          <a:ln w="6350">
            <a:solidFill>
              <a:srgbClr val="FFFFFF">
                <a:alpha val="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7" name="Circle">
            <a:hlinkClick r:id="" action="ppaction://noaction"/>
          </p:cNvPr>
          <p:cNvSpPr/>
          <p:nvPr/>
        </p:nvSpPr>
        <p:spPr>
          <a:xfrm>
            <a:off x="810605" y="332918"/>
            <a:ext cx="138571" cy="138577"/>
          </a:xfrm>
          <a:prstGeom prst="ellipse">
            <a:avLst/>
          </a:prstGeom>
          <a:solidFill>
            <a:srgbClr val="FFFFFF">
              <a:alpha val="0"/>
            </a:srgbClr>
          </a:solidFill>
          <a:ln w="6350">
            <a:solidFill>
              <a:srgbClr val="FFFFFF">
                <a:alpha val="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8" name="Circle">
            <a:hlinkClick r:id="" action="ppaction://noaction"/>
          </p:cNvPr>
          <p:cNvSpPr/>
          <p:nvPr/>
        </p:nvSpPr>
        <p:spPr>
          <a:xfrm>
            <a:off x="990894" y="331696"/>
            <a:ext cx="138570" cy="138576"/>
          </a:xfrm>
          <a:prstGeom prst="ellipse">
            <a:avLst/>
          </a:prstGeom>
          <a:solidFill>
            <a:srgbClr val="FFFFFF">
              <a:alpha val="0"/>
            </a:srgbClr>
          </a:solidFill>
          <a:ln w="6350">
            <a:solidFill>
              <a:srgbClr val="FFFFFF">
                <a:alpha val="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9" name="Circle">
            <a:hlinkClick r:id="" action="ppaction://noaction"/>
          </p:cNvPr>
          <p:cNvSpPr/>
          <p:nvPr/>
        </p:nvSpPr>
        <p:spPr>
          <a:xfrm>
            <a:off x="940417" y="330259"/>
            <a:ext cx="138571" cy="138577"/>
          </a:xfrm>
          <a:prstGeom prst="ellipse">
            <a:avLst/>
          </a:prstGeom>
          <a:solidFill>
            <a:srgbClr val="FFFFFF">
              <a:alpha val="0"/>
            </a:srgbClr>
          </a:solidFill>
          <a:ln w="6350">
            <a:solidFill>
              <a:srgbClr val="FFFFFF">
                <a:alpha val="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20" name="Circle">
            <a:hlinkClick r:id="" action="ppaction://noaction"/>
          </p:cNvPr>
          <p:cNvSpPr/>
          <p:nvPr/>
        </p:nvSpPr>
        <p:spPr>
          <a:xfrm>
            <a:off x="256279" y="334374"/>
            <a:ext cx="138571" cy="138576"/>
          </a:xfrm>
          <a:prstGeom prst="ellips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21" name="çç">
            <a:hlinkClick r:id="" action="ppaction://noaction"/>
          </p:cNvPr>
          <p:cNvSpPr/>
          <p:nvPr/>
        </p:nvSpPr>
        <p:spPr>
          <a:xfrm>
            <a:off x="443296" y="333655"/>
            <a:ext cx="138571" cy="138577"/>
          </a:xfrm>
          <a:prstGeom prst="ellipse">
            <a:avLst/>
          </a:prstGeom>
          <a:ln w="635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endParaRPr dirty="0"/>
          </a:p>
        </p:txBody>
      </p:sp>
      <p:sp>
        <p:nvSpPr>
          <p:cNvPr id="22" name="Circle">
            <a:hlinkClick r:id="" action="ppaction://noaction"/>
          </p:cNvPr>
          <p:cNvSpPr/>
          <p:nvPr/>
        </p:nvSpPr>
        <p:spPr>
          <a:xfrm>
            <a:off x="623585" y="333655"/>
            <a:ext cx="138570" cy="138577"/>
          </a:xfrm>
          <a:prstGeom prst="ellips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23" name="Shape 14"/>
          <p:cNvSpPr txBox="1"/>
          <p:nvPr/>
        </p:nvSpPr>
        <p:spPr>
          <a:xfrm>
            <a:off x="265096" y="16203"/>
            <a:ext cx="813892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600">
                <a:solidFill>
                  <a:srgbClr val="FFFFFF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rPr dirty="0"/>
              <a:t>Overview</a:t>
            </a:r>
          </a:p>
        </p:txBody>
      </p:sp>
      <p:sp>
        <p:nvSpPr>
          <p:cNvPr id="24" name="Shape 56"/>
          <p:cNvSpPr txBox="1"/>
          <p:nvPr/>
        </p:nvSpPr>
        <p:spPr>
          <a:xfrm>
            <a:off x="184189" y="615349"/>
            <a:ext cx="3007233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800">
                <a:solidFill>
                  <a:srgbClr val="A61E0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r>
              <a:rPr lang="en-GB" dirty="0" smtClean="0"/>
              <a:t>Artificial Language Learning</a:t>
            </a:r>
            <a:endParaRPr dirty="0"/>
          </a:p>
        </p:txBody>
      </p:sp>
      <p:sp>
        <p:nvSpPr>
          <p:cNvPr id="26" name="Circle">
            <a:hlinkClick r:id="" action="ppaction://noaction"/>
          </p:cNvPr>
          <p:cNvSpPr/>
          <p:nvPr/>
        </p:nvSpPr>
        <p:spPr>
          <a:xfrm>
            <a:off x="801847" y="334557"/>
            <a:ext cx="138570" cy="138577"/>
          </a:xfrm>
          <a:prstGeom prst="ellips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27" name="Rectangle 26"/>
          <p:cNvSpPr/>
          <p:nvPr/>
        </p:nvSpPr>
        <p:spPr>
          <a:xfrm>
            <a:off x="452995" y="2388211"/>
            <a:ext cx="12123605" cy="5427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spcBef>
                <a:spcPts val="200"/>
              </a:spcBef>
              <a:buSzPct val="80000"/>
              <a:defRPr sz="3300">
                <a:latin typeface="CMU Serif"/>
                <a:ea typeface="CMU Serif"/>
                <a:cs typeface="CMU Serif"/>
                <a:sym typeface="CMU Serif"/>
              </a:defRPr>
            </a:pPr>
            <a:r>
              <a:rPr lang="en-GB" sz="6000" dirty="0" smtClean="0">
                <a:solidFill>
                  <a:schemeClr val="tx1"/>
                </a:solidFill>
              </a:rPr>
              <a:t>Why use it?</a:t>
            </a:r>
          </a:p>
          <a:p>
            <a:pPr algn="l">
              <a:spcBef>
                <a:spcPts val="200"/>
              </a:spcBef>
              <a:buSzPct val="80000"/>
              <a:defRPr sz="3300">
                <a:latin typeface="CMU Serif"/>
                <a:ea typeface="CMU Serif"/>
                <a:cs typeface="CMU Serif"/>
                <a:sym typeface="CMU Serif"/>
              </a:defRPr>
            </a:pPr>
            <a:endParaRPr lang="en-GB" sz="6000" dirty="0" smtClean="0">
              <a:solidFill>
                <a:schemeClr val="tx1"/>
              </a:solidFill>
            </a:endParaRPr>
          </a:p>
          <a:p>
            <a:pPr>
              <a:spcBef>
                <a:spcPts val="200"/>
              </a:spcBef>
              <a:buSzPct val="80000"/>
              <a:defRPr sz="3300">
                <a:latin typeface="CMU Serif"/>
                <a:ea typeface="CMU Serif"/>
                <a:cs typeface="CMU Serif"/>
                <a:sym typeface="CMU Serif"/>
              </a:defRPr>
            </a:pPr>
            <a:r>
              <a:rPr lang="en-GB" sz="6000" dirty="0" smtClean="0">
                <a:solidFill>
                  <a:schemeClr val="tx1"/>
                </a:solidFill>
              </a:rPr>
              <a:t>It is developing so you can host your experiments on the internet</a:t>
            </a:r>
          </a:p>
          <a:p>
            <a:pPr>
              <a:spcBef>
                <a:spcPts val="200"/>
              </a:spcBef>
              <a:buSzPct val="80000"/>
              <a:defRPr sz="3300">
                <a:latin typeface="CMU Serif"/>
                <a:ea typeface="CMU Serif"/>
                <a:cs typeface="CMU Serif"/>
                <a:sym typeface="CMU Serif"/>
              </a:defRPr>
            </a:pPr>
            <a:endParaRPr lang="en-GB" sz="6000" dirty="0">
              <a:solidFill>
                <a:schemeClr val="tx1"/>
              </a:solidFill>
            </a:endParaRPr>
          </a:p>
          <a:p>
            <a:pPr>
              <a:spcBef>
                <a:spcPts val="200"/>
              </a:spcBef>
              <a:buSzPct val="80000"/>
              <a:defRPr sz="3300">
                <a:latin typeface="CMU Serif"/>
                <a:ea typeface="CMU Serif"/>
                <a:cs typeface="CMU Serif"/>
                <a:sym typeface="CMU Serif"/>
              </a:defRPr>
            </a:pPr>
            <a:r>
              <a:rPr lang="en-GB" sz="4000" dirty="0">
                <a:solidFill>
                  <a:schemeClr val="tx1"/>
                </a:solidFill>
                <a:hlinkClick r:id="rId2"/>
              </a:rPr>
              <a:t>https://pavlovia.org/run/demos/stroop/html</a:t>
            </a:r>
            <a:r>
              <a:rPr lang="en-GB" sz="4000" dirty="0" smtClean="0">
                <a:solidFill>
                  <a:schemeClr val="tx1"/>
                </a:solidFill>
                <a:hlinkClick r:id="rId2"/>
              </a:rPr>
              <a:t>/</a:t>
            </a:r>
            <a:endParaRPr lang="en-GB" sz="4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939098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56"/>
          <p:cNvSpPr txBox="1"/>
          <p:nvPr/>
        </p:nvSpPr>
        <p:spPr>
          <a:xfrm>
            <a:off x="224261" y="1156979"/>
            <a:ext cx="2091919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500">
                <a:solidFill>
                  <a:srgbClr val="A61E0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r>
              <a:rPr lang="en-GB" sz="3600" dirty="0" err="1" smtClean="0"/>
              <a:t>PsychoPy</a:t>
            </a:r>
            <a:endParaRPr lang="en-GB" sz="3600" dirty="0"/>
          </a:p>
        </p:txBody>
      </p:sp>
      <p:sp>
        <p:nvSpPr>
          <p:cNvPr id="126" name="Shape 5"/>
          <p:cNvSpPr/>
          <p:nvPr/>
        </p:nvSpPr>
        <p:spPr>
          <a:xfrm>
            <a:off x="1" y="-20282"/>
            <a:ext cx="13004802" cy="608670"/>
          </a:xfrm>
          <a:prstGeom prst="rect">
            <a:avLst/>
          </a:prstGeom>
          <a:solidFill>
            <a:srgbClr val="A61E0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27" name="TextBox 2"/>
          <p:cNvSpPr txBox="1">
            <a:spLocks noGrp="1"/>
          </p:cNvSpPr>
          <p:nvPr>
            <p:ph type="sldNum" sz="quarter" idx="2"/>
          </p:nvPr>
        </p:nvSpPr>
        <p:spPr>
          <a:xfrm>
            <a:off x="12373400" y="9389398"/>
            <a:ext cx="203201" cy="3302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13" name="Circle"/>
          <p:cNvSpPr/>
          <p:nvPr/>
        </p:nvSpPr>
        <p:spPr>
          <a:xfrm>
            <a:off x="256279" y="333637"/>
            <a:ext cx="138571" cy="138576"/>
          </a:xfrm>
          <a:prstGeom prst="ellipse">
            <a:avLst/>
          </a:prstGeom>
          <a:solidFill>
            <a:srgbClr val="FFFFFF"/>
          </a:solidFill>
          <a:ln w="6350">
            <a:solidFill>
              <a:srgbClr val="FFFFFF">
                <a:alpha val="2509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4" name="Circle">
            <a:hlinkClick r:id="" action="ppaction://noaction"/>
          </p:cNvPr>
          <p:cNvSpPr/>
          <p:nvPr/>
        </p:nvSpPr>
        <p:spPr>
          <a:xfrm>
            <a:off x="256279" y="333637"/>
            <a:ext cx="138571" cy="138576"/>
          </a:xfrm>
          <a:prstGeom prst="ellipse">
            <a:avLst/>
          </a:prstGeom>
          <a:solidFill>
            <a:srgbClr val="FFFFFF">
              <a:alpha val="0"/>
            </a:srgbClr>
          </a:solidFill>
          <a:ln w="6350">
            <a:solidFill>
              <a:srgbClr val="FFFFFF">
                <a:alpha val="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5" name="çç">
            <a:hlinkClick r:id="" action="ppaction://noaction"/>
          </p:cNvPr>
          <p:cNvSpPr/>
          <p:nvPr/>
        </p:nvSpPr>
        <p:spPr>
          <a:xfrm>
            <a:off x="443296" y="332918"/>
            <a:ext cx="138571" cy="138577"/>
          </a:xfrm>
          <a:prstGeom prst="ellipse">
            <a:avLst/>
          </a:prstGeom>
          <a:solidFill>
            <a:srgbClr val="FFFFFF">
              <a:alpha val="0"/>
            </a:srgbClr>
          </a:solidFill>
          <a:ln w="6350">
            <a:solidFill>
              <a:srgbClr val="FFFFFF">
                <a:alpha val="0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endParaRPr dirty="0"/>
          </a:p>
        </p:txBody>
      </p:sp>
      <p:sp>
        <p:nvSpPr>
          <p:cNvPr id="16" name="Circle">
            <a:hlinkClick r:id="" action="ppaction://noaction"/>
          </p:cNvPr>
          <p:cNvSpPr/>
          <p:nvPr/>
        </p:nvSpPr>
        <p:spPr>
          <a:xfrm>
            <a:off x="623585" y="332918"/>
            <a:ext cx="138570" cy="138577"/>
          </a:xfrm>
          <a:prstGeom prst="ellipse">
            <a:avLst/>
          </a:prstGeom>
          <a:solidFill>
            <a:srgbClr val="FFFFFF">
              <a:alpha val="0"/>
            </a:srgbClr>
          </a:solidFill>
          <a:ln w="6350">
            <a:solidFill>
              <a:srgbClr val="FFFFFF">
                <a:alpha val="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7" name="Circle">
            <a:hlinkClick r:id="" action="ppaction://noaction"/>
          </p:cNvPr>
          <p:cNvSpPr/>
          <p:nvPr/>
        </p:nvSpPr>
        <p:spPr>
          <a:xfrm>
            <a:off x="810605" y="332918"/>
            <a:ext cx="138571" cy="138577"/>
          </a:xfrm>
          <a:prstGeom prst="ellipse">
            <a:avLst/>
          </a:prstGeom>
          <a:solidFill>
            <a:srgbClr val="FFFFFF">
              <a:alpha val="0"/>
            </a:srgbClr>
          </a:solidFill>
          <a:ln w="6350">
            <a:solidFill>
              <a:srgbClr val="FFFFFF">
                <a:alpha val="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8" name="Circle">
            <a:hlinkClick r:id="" action="ppaction://noaction"/>
          </p:cNvPr>
          <p:cNvSpPr/>
          <p:nvPr/>
        </p:nvSpPr>
        <p:spPr>
          <a:xfrm>
            <a:off x="990894" y="331696"/>
            <a:ext cx="138570" cy="138576"/>
          </a:xfrm>
          <a:prstGeom prst="ellipse">
            <a:avLst/>
          </a:prstGeom>
          <a:solidFill>
            <a:srgbClr val="FFFFFF">
              <a:alpha val="0"/>
            </a:srgbClr>
          </a:solidFill>
          <a:ln w="6350">
            <a:solidFill>
              <a:srgbClr val="FFFFFF">
                <a:alpha val="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9" name="Circle">
            <a:hlinkClick r:id="" action="ppaction://noaction"/>
          </p:cNvPr>
          <p:cNvSpPr/>
          <p:nvPr/>
        </p:nvSpPr>
        <p:spPr>
          <a:xfrm>
            <a:off x="940417" y="330259"/>
            <a:ext cx="138571" cy="138577"/>
          </a:xfrm>
          <a:prstGeom prst="ellipse">
            <a:avLst/>
          </a:prstGeom>
          <a:solidFill>
            <a:srgbClr val="FFFFFF">
              <a:alpha val="0"/>
            </a:srgbClr>
          </a:solidFill>
          <a:ln w="6350">
            <a:solidFill>
              <a:srgbClr val="FFFFFF">
                <a:alpha val="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20" name="Circle">
            <a:hlinkClick r:id="" action="ppaction://noaction"/>
          </p:cNvPr>
          <p:cNvSpPr/>
          <p:nvPr/>
        </p:nvSpPr>
        <p:spPr>
          <a:xfrm>
            <a:off x="256279" y="334374"/>
            <a:ext cx="138571" cy="138576"/>
          </a:xfrm>
          <a:prstGeom prst="ellips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21" name="çç">
            <a:hlinkClick r:id="" action="ppaction://noaction"/>
          </p:cNvPr>
          <p:cNvSpPr/>
          <p:nvPr/>
        </p:nvSpPr>
        <p:spPr>
          <a:xfrm>
            <a:off x="443296" y="333655"/>
            <a:ext cx="138571" cy="138577"/>
          </a:xfrm>
          <a:prstGeom prst="ellipse">
            <a:avLst/>
          </a:prstGeom>
          <a:ln w="635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endParaRPr dirty="0"/>
          </a:p>
        </p:txBody>
      </p:sp>
      <p:sp>
        <p:nvSpPr>
          <p:cNvPr id="22" name="Circle">
            <a:hlinkClick r:id="" action="ppaction://noaction"/>
          </p:cNvPr>
          <p:cNvSpPr/>
          <p:nvPr/>
        </p:nvSpPr>
        <p:spPr>
          <a:xfrm>
            <a:off x="623585" y="333655"/>
            <a:ext cx="138570" cy="138577"/>
          </a:xfrm>
          <a:prstGeom prst="ellips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23" name="Shape 14"/>
          <p:cNvSpPr txBox="1"/>
          <p:nvPr/>
        </p:nvSpPr>
        <p:spPr>
          <a:xfrm>
            <a:off x="265096" y="16203"/>
            <a:ext cx="813892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600">
                <a:solidFill>
                  <a:srgbClr val="FFFFFF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rPr dirty="0"/>
              <a:t>Overview</a:t>
            </a:r>
          </a:p>
        </p:txBody>
      </p:sp>
      <p:sp>
        <p:nvSpPr>
          <p:cNvPr id="24" name="Shape 56"/>
          <p:cNvSpPr txBox="1"/>
          <p:nvPr/>
        </p:nvSpPr>
        <p:spPr>
          <a:xfrm>
            <a:off x="184189" y="615349"/>
            <a:ext cx="3007233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800">
                <a:solidFill>
                  <a:srgbClr val="A61E0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r>
              <a:rPr lang="en-GB" dirty="0" smtClean="0"/>
              <a:t>Artificial Language Learning</a:t>
            </a:r>
            <a:endParaRPr dirty="0"/>
          </a:p>
        </p:txBody>
      </p:sp>
      <p:sp>
        <p:nvSpPr>
          <p:cNvPr id="26" name="Circle">
            <a:hlinkClick r:id="" action="ppaction://noaction"/>
          </p:cNvPr>
          <p:cNvSpPr/>
          <p:nvPr/>
        </p:nvSpPr>
        <p:spPr>
          <a:xfrm>
            <a:off x="801847" y="334557"/>
            <a:ext cx="138570" cy="138577"/>
          </a:xfrm>
          <a:prstGeom prst="ellips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27" name="Rectangle 26"/>
          <p:cNvSpPr/>
          <p:nvPr/>
        </p:nvSpPr>
        <p:spPr>
          <a:xfrm>
            <a:off x="452995" y="2388211"/>
            <a:ext cx="12123605" cy="4811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spcBef>
                <a:spcPts val="200"/>
              </a:spcBef>
              <a:buSzPct val="80000"/>
              <a:defRPr sz="3300">
                <a:latin typeface="CMU Serif"/>
                <a:ea typeface="CMU Serif"/>
                <a:cs typeface="CMU Serif"/>
                <a:sym typeface="CMU Serif"/>
              </a:defRPr>
            </a:pPr>
            <a:r>
              <a:rPr lang="en-GB" sz="6000" dirty="0" smtClean="0">
                <a:solidFill>
                  <a:schemeClr val="tx1"/>
                </a:solidFill>
              </a:rPr>
              <a:t>Why use it?</a:t>
            </a:r>
          </a:p>
          <a:p>
            <a:pPr algn="l">
              <a:spcBef>
                <a:spcPts val="200"/>
              </a:spcBef>
              <a:buSzPct val="80000"/>
              <a:defRPr sz="3300">
                <a:latin typeface="CMU Serif"/>
                <a:ea typeface="CMU Serif"/>
                <a:cs typeface="CMU Serif"/>
                <a:sym typeface="CMU Serif"/>
              </a:defRPr>
            </a:pPr>
            <a:endParaRPr lang="en-GB" sz="6000" dirty="0" smtClean="0">
              <a:solidFill>
                <a:schemeClr val="tx1"/>
              </a:solidFill>
            </a:endParaRPr>
          </a:p>
          <a:p>
            <a:pPr>
              <a:spcBef>
                <a:spcPts val="200"/>
              </a:spcBef>
              <a:buSzPct val="80000"/>
              <a:defRPr sz="3300">
                <a:latin typeface="CMU Serif"/>
                <a:ea typeface="CMU Serif"/>
                <a:cs typeface="CMU Serif"/>
                <a:sym typeface="CMU Serif"/>
              </a:defRPr>
            </a:pPr>
            <a:r>
              <a:rPr lang="en-GB" sz="6000" dirty="0" smtClean="0">
                <a:solidFill>
                  <a:schemeClr val="tx1"/>
                </a:solidFill>
              </a:rPr>
              <a:t>Builder or coder interfaces</a:t>
            </a:r>
          </a:p>
          <a:p>
            <a:pPr>
              <a:spcBef>
                <a:spcPts val="200"/>
              </a:spcBef>
              <a:buSzPct val="80000"/>
              <a:defRPr sz="3300">
                <a:latin typeface="CMU Serif"/>
                <a:ea typeface="CMU Serif"/>
                <a:cs typeface="CMU Serif"/>
                <a:sym typeface="CMU Serif"/>
              </a:defRPr>
            </a:pPr>
            <a:r>
              <a:rPr lang="en-GB" sz="6000" dirty="0" smtClean="0">
                <a:solidFill>
                  <a:schemeClr val="tx1"/>
                </a:solidFill>
              </a:rPr>
              <a:t>Online community to help you</a:t>
            </a:r>
          </a:p>
          <a:p>
            <a:pPr>
              <a:spcBef>
                <a:spcPts val="200"/>
              </a:spcBef>
              <a:buSzPct val="80000"/>
              <a:defRPr sz="3300">
                <a:latin typeface="CMU Serif"/>
                <a:ea typeface="CMU Serif"/>
                <a:cs typeface="CMU Serif"/>
                <a:sym typeface="CMU Serif"/>
              </a:defRPr>
            </a:pPr>
            <a:r>
              <a:rPr lang="en-GB" sz="6000" dirty="0" smtClean="0">
                <a:solidFill>
                  <a:schemeClr val="tx1"/>
                </a:solidFill>
              </a:rPr>
              <a:t>You learn something new</a:t>
            </a:r>
          </a:p>
        </p:txBody>
      </p:sp>
    </p:spTree>
    <p:extLst>
      <p:ext uri="{BB962C8B-B14F-4D97-AF65-F5344CB8AC3E}">
        <p14:creationId xmlns:p14="http://schemas.microsoft.com/office/powerpoint/2010/main" val="667079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56"/>
          <p:cNvSpPr txBox="1"/>
          <p:nvPr/>
        </p:nvSpPr>
        <p:spPr>
          <a:xfrm>
            <a:off x="224261" y="1156979"/>
            <a:ext cx="2091919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500">
                <a:solidFill>
                  <a:srgbClr val="A61E0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r>
              <a:rPr lang="en-GB" sz="3600" dirty="0" err="1" smtClean="0"/>
              <a:t>PsychoPy</a:t>
            </a:r>
            <a:endParaRPr lang="en-GB" sz="3600" dirty="0"/>
          </a:p>
        </p:txBody>
      </p:sp>
      <p:sp>
        <p:nvSpPr>
          <p:cNvPr id="126" name="Shape 5"/>
          <p:cNvSpPr/>
          <p:nvPr/>
        </p:nvSpPr>
        <p:spPr>
          <a:xfrm>
            <a:off x="1" y="-20282"/>
            <a:ext cx="13004802" cy="608670"/>
          </a:xfrm>
          <a:prstGeom prst="rect">
            <a:avLst/>
          </a:prstGeom>
          <a:solidFill>
            <a:srgbClr val="A61E0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27" name="TextBox 2"/>
          <p:cNvSpPr txBox="1">
            <a:spLocks noGrp="1"/>
          </p:cNvSpPr>
          <p:nvPr>
            <p:ph type="sldNum" sz="quarter" idx="2"/>
          </p:nvPr>
        </p:nvSpPr>
        <p:spPr>
          <a:xfrm>
            <a:off x="12373400" y="9389398"/>
            <a:ext cx="203201" cy="3302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sp>
        <p:nvSpPr>
          <p:cNvPr id="13" name="Circle"/>
          <p:cNvSpPr/>
          <p:nvPr/>
        </p:nvSpPr>
        <p:spPr>
          <a:xfrm>
            <a:off x="256279" y="333637"/>
            <a:ext cx="138571" cy="138576"/>
          </a:xfrm>
          <a:prstGeom prst="ellipse">
            <a:avLst/>
          </a:prstGeom>
          <a:solidFill>
            <a:srgbClr val="FFFFFF"/>
          </a:solidFill>
          <a:ln w="6350">
            <a:solidFill>
              <a:srgbClr val="FFFFFF">
                <a:alpha val="2509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4" name="Circle">
            <a:hlinkClick r:id="" action="ppaction://noaction"/>
          </p:cNvPr>
          <p:cNvSpPr/>
          <p:nvPr/>
        </p:nvSpPr>
        <p:spPr>
          <a:xfrm>
            <a:off x="256279" y="333637"/>
            <a:ext cx="138571" cy="138576"/>
          </a:xfrm>
          <a:prstGeom prst="ellipse">
            <a:avLst/>
          </a:prstGeom>
          <a:solidFill>
            <a:srgbClr val="FFFFFF">
              <a:alpha val="0"/>
            </a:srgbClr>
          </a:solidFill>
          <a:ln w="6350">
            <a:solidFill>
              <a:srgbClr val="FFFFFF">
                <a:alpha val="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5" name="çç">
            <a:hlinkClick r:id="" action="ppaction://noaction"/>
          </p:cNvPr>
          <p:cNvSpPr/>
          <p:nvPr/>
        </p:nvSpPr>
        <p:spPr>
          <a:xfrm>
            <a:off x="443296" y="332918"/>
            <a:ext cx="138571" cy="138577"/>
          </a:xfrm>
          <a:prstGeom prst="ellipse">
            <a:avLst/>
          </a:prstGeom>
          <a:solidFill>
            <a:srgbClr val="FFFFFF">
              <a:alpha val="0"/>
            </a:srgbClr>
          </a:solidFill>
          <a:ln w="6350">
            <a:solidFill>
              <a:srgbClr val="FFFFFF">
                <a:alpha val="0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endParaRPr dirty="0"/>
          </a:p>
        </p:txBody>
      </p:sp>
      <p:sp>
        <p:nvSpPr>
          <p:cNvPr id="16" name="Circle">
            <a:hlinkClick r:id="" action="ppaction://noaction"/>
          </p:cNvPr>
          <p:cNvSpPr/>
          <p:nvPr/>
        </p:nvSpPr>
        <p:spPr>
          <a:xfrm>
            <a:off x="623585" y="332918"/>
            <a:ext cx="138570" cy="138577"/>
          </a:xfrm>
          <a:prstGeom prst="ellipse">
            <a:avLst/>
          </a:prstGeom>
          <a:solidFill>
            <a:srgbClr val="FFFFFF">
              <a:alpha val="0"/>
            </a:srgbClr>
          </a:solidFill>
          <a:ln w="6350">
            <a:solidFill>
              <a:srgbClr val="FFFFFF">
                <a:alpha val="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7" name="Circle">
            <a:hlinkClick r:id="" action="ppaction://noaction"/>
          </p:cNvPr>
          <p:cNvSpPr/>
          <p:nvPr/>
        </p:nvSpPr>
        <p:spPr>
          <a:xfrm>
            <a:off x="810605" y="332918"/>
            <a:ext cx="138571" cy="138577"/>
          </a:xfrm>
          <a:prstGeom prst="ellipse">
            <a:avLst/>
          </a:prstGeom>
          <a:solidFill>
            <a:srgbClr val="FFFFFF">
              <a:alpha val="0"/>
            </a:srgbClr>
          </a:solidFill>
          <a:ln w="6350">
            <a:solidFill>
              <a:srgbClr val="FFFFFF">
                <a:alpha val="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8" name="Circle">
            <a:hlinkClick r:id="" action="ppaction://noaction"/>
          </p:cNvPr>
          <p:cNvSpPr/>
          <p:nvPr/>
        </p:nvSpPr>
        <p:spPr>
          <a:xfrm>
            <a:off x="990894" y="331696"/>
            <a:ext cx="138570" cy="138576"/>
          </a:xfrm>
          <a:prstGeom prst="ellipse">
            <a:avLst/>
          </a:prstGeom>
          <a:solidFill>
            <a:srgbClr val="FFFFFF">
              <a:alpha val="0"/>
            </a:srgbClr>
          </a:solidFill>
          <a:ln w="6350">
            <a:solidFill>
              <a:srgbClr val="FFFFFF">
                <a:alpha val="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9" name="Circle">
            <a:hlinkClick r:id="" action="ppaction://noaction"/>
          </p:cNvPr>
          <p:cNvSpPr/>
          <p:nvPr/>
        </p:nvSpPr>
        <p:spPr>
          <a:xfrm>
            <a:off x="940417" y="330259"/>
            <a:ext cx="138571" cy="138577"/>
          </a:xfrm>
          <a:prstGeom prst="ellipse">
            <a:avLst/>
          </a:prstGeom>
          <a:solidFill>
            <a:srgbClr val="FFFFFF">
              <a:alpha val="0"/>
            </a:srgbClr>
          </a:solidFill>
          <a:ln w="6350">
            <a:solidFill>
              <a:srgbClr val="FFFFFF">
                <a:alpha val="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20" name="Circle">
            <a:hlinkClick r:id="" action="ppaction://noaction"/>
          </p:cNvPr>
          <p:cNvSpPr/>
          <p:nvPr/>
        </p:nvSpPr>
        <p:spPr>
          <a:xfrm>
            <a:off x="256279" y="334374"/>
            <a:ext cx="138571" cy="138576"/>
          </a:xfrm>
          <a:prstGeom prst="ellips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21" name="çç">
            <a:hlinkClick r:id="" action="ppaction://noaction"/>
          </p:cNvPr>
          <p:cNvSpPr/>
          <p:nvPr/>
        </p:nvSpPr>
        <p:spPr>
          <a:xfrm>
            <a:off x="443296" y="333655"/>
            <a:ext cx="138571" cy="138577"/>
          </a:xfrm>
          <a:prstGeom prst="ellipse">
            <a:avLst/>
          </a:prstGeom>
          <a:ln w="635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endParaRPr dirty="0"/>
          </a:p>
        </p:txBody>
      </p:sp>
      <p:sp>
        <p:nvSpPr>
          <p:cNvPr id="22" name="Circle">
            <a:hlinkClick r:id="" action="ppaction://noaction"/>
          </p:cNvPr>
          <p:cNvSpPr/>
          <p:nvPr/>
        </p:nvSpPr>
        <p:spPr>
          <a:xfrm>
            <a:off x="623585" y="333655"/>
            <a:ext cx="138570" cy="138577"/>
          </a:xfrm>
          <a:prstGeom prst="ellips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23" name="Shape 14"/>
          <p:cNvSpPr txBox="1"/>
          <p:nvPr/>
        </p:nvSpPr>
        <p:spPr>
          <a:xfrm>
            <a:off x="265096" y="16203"/>
            <a:ext cx="813892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600">
                <a:solidFill>
                  <a:srgbClr val="FFFFFF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rPr dirty="0"/>
              <a:t>Overview</a:t>
            </a:r>
          </a:p>
        </p:txBody>
      </p:sp>
      <p:sp>
        <p:nvSpPr>
          <p:cNvPr id="24" name="Shape 56"/>
          <p:cNvSpPr txBox="1"/>
          <p:nvPr/>
        </p:nvSpPr>
        <p:spPr>
          <a:xfrm>
            <a:off x="184189" y="615349"/>
            <a:ext cx="3007233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800">
                <a:solidFill>
                  <a:srgbClr val="A61E0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r>
              <a:rPr lang="en-GB" dirty="0" smtClean="0"/>
              <a:t>Artificial Language Learning</a:t>
            </a:r>
            <a:endParaRPr dirty="0"/>
          </a:p>
        </p:txBody>
      </p:sp>
      <p:sp>
        <p:nvSpPr>
          <p:cNvPr id="26" name="Circle">
            <a:hlinkClick r:id="" action="ppaction://noaction"/>
          </p:cNvPr>
          <p:cNvSpPr/>
          <p:nvPr/>
        </p:nvSpPr>
        <p:spPr>
          <a:xfrm>
            <a:off x="801847" y="334557"/>
            <a:ext cx="138570" cy="138577"/>
          </a:xfrm>
          <a:prstGeom prst="ellips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27" name="Rectangle 26"/>
          <p:cNvSpPr/>
          <p:nvPr/>
        </p:nvSpPr>
        <p:spPr>
          <a:xfrm>
            <a:off x="452995" y="2388211"/>
            <a:ext cx="1212360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spcBef>
                <a:spcPts val="200"/>
              </a:spcBef>
              <a:buSzPct val="80000"/>
              <a:defRPr sz="3300">
                <a:latin typeface="CMU Serif"/>
                <a:ea typeface="CMU Serif"/>
                <a:cs typeface="CMU Serif"/>
                <a:sym typeface="CMU Serif"/>
              </a:defRPr>
            </a:pPr>
            <a:r>
              <a:rPr lang="en-GB" sz="6000" dirty="0" smtClean="0">
                <a:solidFill>
                  <a:schemeClr val="tx1"/>
                </a:solidFill>
              </a:rPr>
              <a:t>How to use it</a:t>
            </a:r>
            <a:r>
              <a:rPr lang="en-GB" sz="6000" dirty="0" smtClean="0">
                <a:solidFill>
                  <a:schemeClr val="tx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7429522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083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083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083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083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12096</TotalTime>
  <Words>251</Words>
  <Application>Microsoft Macintosh PowerPoint</Application>
  <PresentationFormat>Custom</PresentationFormat>
  <Paragraphs>92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Calibri</vt:lpstr>
      <vt:lpstr>CMU Serif</vt:lpstr>
      <vt:lpstr>CMU Serif Roman</vt:lpstr>
      <vt:lpstr>Consolas</vt:lpstr>
      <vt:lpstr>Courier</vt:lpstr>
      <vt:lpstr>Helvetica</vt:lpstr>
      <vt:lpstr>Helvetica Light</vt:lpstr>
      <vt:lpstr>Helvetica Neue</vt:lpstr>
      <vt:lpstr>Times</vt:lpstr>
      <vt:lpstr>Default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JB</cp:lastModifiedBy>
  <cp:revision>222</cp:revision>
  <cp:lastPrinted>2018-08-19T12:08:44Z</cp:lastPrinted>
  <dcterms:modified xsi:type="dcterms:W3CDTF">2018-08-20T10:00:18Z</dcterms:modified>
</cp:coreProperties>
</file>