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B69A-3117-4C50-8B93-EB2FBF224ED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E770-C91E-4518-9FAA-4AE4A037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0A8-B6CC-DBED-9DFF-57B1C1DD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72EA-7084-3F49-3DAE-3697B4A6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D5DF-F033-FAD2-87A2-062F771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CC55-837A-4F66-809E-A4B5352C019E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2AEC-44DE-8DF1-1BD3-1E442883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2E04-D7C0-85B3-8F46-39E3C814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4219-F46B-CF9A-0E4B-C2B77C99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E91F-F86F-AD99-0636-0C82EFE2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2E8C-FD18-53F7-9260-48ABE60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315-0859-4769-8ABF-D13377949215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535B-4F97-4A8F-3194-B7126993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5531-07B2-6DE5-22D9-7BC8EF2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DEEEE-2488-1A2D-C68B-919E23FA9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2A31-FC9B-8136-E3E5-A76E7B70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AAA6-C569-AD39-55CE-D2DEB012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2B69-3B15-4329-95AF-BF8C30AEB26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27C6-6294-D7FE-22F0-06CF7704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7108-C347-104A-1F6D-2099902A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F1B1-2AD4-62D9-0C0F-7CA71985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6767-5335-BFBC-E154-5EE0C6E2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B5D4-87E5-C1C9-62D9-8F8E7B7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6445-8F31-4B8A-BD7F-7ECB4693829F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F070-655D-BCEA-A38A-627EE650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392-EA49-1B79-0EE0-DFF0330D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81F3-C1E3-CF37-F5B9-4545286F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6C34-4895-FE15-480A-81D90DEC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3835-A0E9-AE42-E611-484550E3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CCFC-76C7-46D3-9306-CD809372D843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1785-B0E0-0E87-FBA3-817895FD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77F8-825E-D6C1-56A4-D862BA27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B46-CE86-3B8F-C208-7A7F7740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31A8-B0C1-C6E1-0689-81A8DE95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3F9D-815F-6F74-0464-74FE3A37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1E47-4E7C-616E-E487-96D71CC7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566B-7CCD-4627-89A6-BA3A42933652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E904-1CF3-DF2A-228E-6A2AFD7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E119-16F7-5D11-BB87-99DD6CBD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B2C-5214-85CE-CC91-85FA9268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501F-AEE7-2B76-57C5-E1EA2104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0E3F8-7E2F-0C7A-109F-01E032B5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3741F-4B00-8A2E-1866-A56996B4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3FF2-0E29-CA70-077D-59B84477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FEE8-36FD-2E6F-F15B-A433136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2286-B425-492F-B5A9-3F20E75B2F1E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BCFF1-9F6A-2FE7-59E7-9EC017E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78179-7C75-5AD1-08E1-39287808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BC00-2F97-7553-16DF-DAA4A31B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DE612-955F-3950-62EE-DBD4DDCF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C2F-D1B5-4046-850C-0F6D7E5182DA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B722-88F8-599B-A34F-6A70FF87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32FC-0F21-CBA8-D854-BC788D7C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EC00-D343-638E-CD29-DCD73D8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95BD-FB58-4355-A58B-8FD05223EBA2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D79FC-561A-8125-6EE2-ED3CFA8A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79DD-A733-E4A4-5D96-ABD2151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01D-194A-4506-5E04-77E3B454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A633-2242-ABA1-E53B-DEDA2090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89C1-8358-5736-699B-46C86548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1E12-7C25-BB07-6078-B5EB0C5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1753-A3CE-44C2-A1E3-703BA6E3D52A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DB16-4C85-4B34-A6B7-64086DEE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0DF9-046C-E4F2-935E-221B8789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7F5E-1897-FEE2-2C7C-B8A65D5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791F4-AE95-ADE2-044A-FA7AD6EC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EED4-E972-E309-AC8A-C242DD7A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E4A8-1F0E-DB51-0B7F-A84E4CE9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524D-7C44-4C64-9B89-7E52E78E55C1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D52E-D5CD-9053-E4F9-228D1AB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2B6C-1879-2D77-CB7E-4FDD1BD6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6E92-9B8D-473B-8718-27E58CB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6617-F5C2-A0FE-C59B-0BEF07EA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6A83-8E67-B3DA-D6D8-F12F92DC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EBB0-B260-42C3-B63A-FD9F04344527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26DC-BEB3-E539-1977-F2B9240C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DF29-E0C2-D5D2-B800-F996F073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0CC3-C2EA-4AEA-91B8-E5D94FBA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0D5-75CB-E2D3-67BB-ED7ADE817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Bayes:</a:t>
            </a:r>
            <a:br>
              <a:rPr lang="en-US" dirty="0"/>
            </a:br>
            <a:r>
              <a:rPr lang="en-US" dirty="0"/>
              <a:t>Hamada launch failure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DE57-E9C7-1E26-AB34-17B788B15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Bayesian Reliability, Example 1</a:t>
            </a:r>
          </a:p>
          <a:p>
            <a:r>
              <a:rPr lang="en-US" dirty="0"/>
              <a:t>Worked with </a:t>
            </a:r>
            <a:r>
              <a:rPr lang="en-US" dirty="0" err="1"/>
              <a:t>rjags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5DCC-5051-550A-9C51-E8BA0A95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5FCE-7F02-85EE-6514-1EA1455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9666-EA58-E898-9CCE-45A74202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stuff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rjags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# Define failure data</a:t>
            </a:r>
          </a:p>
          <a:p>
            <a:pPr marL="457200" lvl="1" indent="0">
              <a:buNone/>
            </a:pPr>
            <a:r>
              <a:rPr lang="en-US" dirty="0" err="1"/>
              <a:t>observed_successes</a:t>
            </a:r>
            <a:r>
              <a:rPr lang="en-US" dirty="0"/>
              <a:t> &lt;- 3  # Replace with the number of observed successes </a:t>
            </a:r>
            <a:r>
              <a:rPr lang="en-US" dirty="0" err="1"/>
              <a:t>total_trials</a:t>
            </a:r>
            <a:r>
              <a:rPr lang="en-US" dirty="0"/>
              <a:t> &lt;- 11       # Replace with the total number of trials</a:t>
            </a:r>
          </a:p>
          <a:p>
            <a:pPr marL="457200" lvl="1" indent="0">
              <a:buNone/>
            </a:pPr>
            <a:r>
              <a:rPr lang="en-US" dirty="0"/>
              <a:t># Specify the number of iterations, burn-in, and thinning</a:t>
            </a:r>
          </a:p>
          <a:p>
            <a:pPr marL="457200" lvl="1" indent="0">
              <a:buNone/>
            </a:pPr>
            <a:r>
              <a:rPr lang="en-US" dirty="0" err="1"/>
              <a:t>n_iterations</a:t>
            </a:r>
            <a:r>
              <a:rPr lang="en-US" dirty="0"/>
              <a:t> &lt;- 10000</a:t>
            </a:r>
          </a:p>
          <a:p>
            <a:pPr marL="457200" lvl="1" indent="0">
              <a:buNone/>
            </a:pPr>
            <a:r>
              <a:rPr lang="en-US" dirty="0" err="1"/>
              <a:t>n_burnin</a:t>
            </a:r>
            <a:r>
              <a:rPr lang="en-US" dirty="0"/>
              <a:t> &lt;- 1000</a:t>
            </a:r>
          </a:p>
          <a:p>
            <a:pPr marL="457200" lvl="1" indent="0">
              <a:buNone/>
            </a:pPr>
            <a:r>
              <a:rPr lang="en-US" dirty="0" err="1"/>
              <a:t>n_thin</a:t>
            </a:r>
            <a:r>
              <a:rPr lang="en-US" dirty="0"/>
              <a:t> &lt;- 2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ACC5B-1679-0731-BC3A-DE4F137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14EF-DBA8-FC17-1F84-BFCA4765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jags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F788-3D29-5727-AE1B-E697020C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 Define the model</a:t>
            </a:r>
          </a:p>
          <a:p>
            <a:r>
              <a:rPr lang="en-US" dirty="0" err="1"/>
              <a:t>model_code</a:t>
            </a:r>
            <a:r>
              <a:rPr lang="en-US" dirty="0"/>
              <a:t> &lt;- "model {  </a:t>
            </a:r>
          </a:p>
          <a:p>
            <a:r>
              <a:rPr lang="en-US" dirty="0"/>
              <a:t># Likelihood: Binomial distribution  </a:t>
            </a:r>
          </a:p>
          <a:p>
            <a:r>
              <a:rPr lang="en-US" dirty="0"/>
              <a:t>successes ~ </a:t>
            </a:r>
            <a:r>
              <a:rPr lang="en-US" dirty="0" err="1"/>
              <a:t>dbin</a:t>
            </a:r>
            <a:r>
              <a:rPr lang="en-US" dirty="0"/>
              <a:t>(p, trials)    </a:t>
            </a:r>
          </a:p>
          <a:p>
            <a:r>
              <a:rPr lang="en-US" dirty="0"/>
              <a:t># Prior: Uniform prior for binomial probability  </a:t>
            </a:r>
          </a:p>
          <a:p>
            <a:r>
              <a:rPr lang="en-US" dirty="0"/>
              <a:t>#p ~ </a:t>
            </a:r>
            <a:r>
              <a:rPr lang="en-US" dirty="0" err="1"/>
              <a:t>dunif</a:t>
            </a:r>
            <a:r>
              <a:rPr lang="en-US" dirty="0"/>
              <a:t>(0, 1) # vague prior  </a:t>
            </a:r>
          </a:p>
          <a:p>
            <a:r>
              <a:rPr lang="en-US" dirty="0"/>
              <a:t>#p ~ </a:t>
            </a:r>
            <a:r>
              <a:rPr lang="en-US" dirty="0" err="1"/>
              <a:t>dbeta</a:t>
            </a:r>
            <a:r>
              <a:rPr lang="en-US" dirty="0"/>
              <a:t>(0.5, 0.5) #Jeffreys prior  </a:t>
            </a:r>
          </a:p>
          <a:p>
            <a:r>
              <a:rPr lang="en-US" dirty="0"/>
              <a:t>p ~ </a:t>
            </a:r>
            <a:r>
              <a:rPr lang="en-US" dirty="0" err="1"/>
              <a:t>dbeta</a:t>
            </a:r>
            <a:r>
              <a:rPr lang="en-US" dirty="0"/>
              <a:t>(2.7, 5.8) # informative prior  </a:t>
            </a:r>
          </a:p>
          <a:p>
            <a:r>
              <a:rPr lang="en-US" dirty="0"/>
              <a:t>#x ~ </a:t>
            </a:r>
            <a:r>
              <a:rPr lang="en-US" dirty="0" err="1"/>
              <a:t>dexp</a:t>
            </a:r>
            <a:r>
              <a:rPr lang="en-US" dirty="0"/>
              <a:t>(0.1)    </a:t>
            </a:r>
          </a:p>
          <a:p>
            <a:r>
              <a:rPr lang="en-US" dirty="0"/>
              <a:t>#logit   p = x/(x+1)  same as p &lt;- </a:t>
            </a:r>
            <a:r>
              <a:rPr lang="en-US" dirty="0" err="1"/>
              <a:t>ilogit</a:t>
            </a:r>
            <a:r>
              <a:rPr lang="en-US" dirty="0"/>
              <a:t>(x)  </a:t>
            </a:r>
          </a:p>
          <a:p>
            <a:r>
              <a:rPr lang="en-US" dirty="0"/>
              <a:t>#logit(p) &lt;- x        </a:t>
            </a:r>
          </a:p>
          <a:p>
            <a:r>
              <a:rPr lang="en-US" dirty="0"/>
              <a:t>#probit  p = inverse normal CDF(x) </a:t>
            </a:r>
          </a:p>
          <a:p>
            <a:r>
              <a:rPr lang="en-US" dirty="0"/>
              <a:t> #probit(p) &lt;- x    #loglogistic  #p &lt;- </a:t>
            </a:r>
            <a:r>
              <a:rPr lang="en-US" dirty="0" err="1"/>
              <a:t>ilogit</a:t>
            </a:r>
            <a:r>
              <a:rPr lang="en-US" dirty="0"/>
              <a:t>(x)  }"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F1077-A119-75BB-82D3-F6D0AD2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D7022-9DF3-FC2E-B33B-17095770DEA9}"/>
              </a:ext>
            </a:extLst>
          </p:cNvPr>
          <p:cNvSpPr txBox="1"/>
          <p:nvPr/>
        </p:nvSpPr>
        <p:spPr>
          <a:xfrm>
            <a:off x="7861738" y="1825625"/>
            <a:ext cx="34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</a:t>
            </a:r>
            <a:r>
              <a:rPr lang="en-US" sz="2800" dirty="0" err="1"/>
              <a:t>model_code</a:t>
            </a:r>
            <a:r>
              <a:rPr lang="en-US" sz="2800" dirty="0"/>
              <a:t> can be inline (with </a:t>
            </a:r>
            <a:r>
              <a:rPr lang="en-US" sz="2800" dirty="0" err="1"/>
              <a:t>textConnection</a:t>
            </a:r>
            <a:r>
              <a:rPr lang="en-US" sz="2800" dirty="0"/>
              <a:t> function) or may be a text file </a:t>
            </a:r>
          </a:p>
        </p:txBody>
      </p:sp>
    </p:spTree>
    <p:extLst>
      <p:ext uri="{BB962C8B-B14F-4D97-AF65-F5344CB8AC3E}">
        <p14:creationId xmlns:p14="http://schemas.microsoft.com/office/powerpoint/2010/main" val="307085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A732-2672-A68F-8D5C-DFE0A9A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list, initialize, run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5A06-5E2B-79E1-86FC-F7076B28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Create data list, jags model </a:t>
            </a:r>
          </a:p>
          <a:p>
            <a:pPr marL="457200" lvl="1" indent="0">
              <a:buNone/>
            </a:pPr>
            <a:r>
              <a:rPr lang="en-US" dirty="0" err="1"/>
              <a:t>data_list</a:t>
            </a:r>
            <a:r>
              <a:rPr lang="en-US" dirty="0"/>
              <a:t> &lt;- list(  successes = </a:t>
            </a:r>
            <a:r>
              <a:rPr lang="en-US" dirty="0" err="1"/>
              <a:t>observed_successes</a:t>
            </a:r>
            <a:r>
              <a:rPr lang="en-US" dirty="0"/>
              <a:t>,  trials =  </a:t>
            </a:r>
            <a:r>
              <a:rPr lang="en-US" dirty="0" err="1"/>
              <a:t>total_trials</a:t>
            </a:r>
            <a:r>
              <a:rPr lang="en-US" dirty="0"/>
              <a:t>)</a:t>
            </a:r>
          </a:p>
          <a:p>
            <a:r>
              <a:rPr lang="en-US" dirty="0"/>
              <a:t> Initialize JAGS model</a:t>
            </a:r>
          </a:p>
          <a:p>
            <a:pPr marL="457200" lvl="1" indent="0">
              <a:buNone/>
            </a:pPr>
            <a:r>
              <a:rPr lang="en-US" dirty="0" err="1"/>
              <a:t>jags_model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model_code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/>
              <a:t>                          data = </a:t>
            </a:r>
            <a:r>
              <a:rPr lang="en-US" dirty="0" err="1"/>
              <a:t>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  <a:endParaRPr lang="en-US" sz="2800" dirty="0"/>
          </a:p>
          <a:p>
            <a:r>
              <a:rPr lang="en-US" dirty="0"/>
              <a:t># Run the MCMC simulation</a:t>
            </a:r>
          </a:p>
          <a:p>
            <a:pPr marL="457200" lvl="1" indent="0">
              <a:buNone/>
            </a:pPr>
            <a:r>
              <a:rPr lang="en-US" dirty="0" err="1"/>
              <a:t>jags_samples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                          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Cut to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11C0-221D-EFC0-2E2B-19B4D6E9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876-1FBF-A23D-F367-31CE55C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F823-746D-4353-1BFD-A21A5D65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Load the coda package for posterior analysis</a:t>
            </a:r>
          </a:p>
          <a:p>
            <a:pPr marL="457200" lvl="1" indent="0">
              <a:buNone/>
            </a:pPr>
            <a:r>
              <a:rPr lang="en-US" dirty="0"/>
              <a:t>library(coda)</a:t>
            </a:r>
          </a:p>
          <a:p>
            <a:pPr marL="457200" lvl="1" indent="0">
              <a:buNone/>
            </a:pPr>
            <a:r>
              <a:rPr lang="en-US" dirty="0"/>
              <a:t># Extract the posterior samples</a:t>
            </a:r>
          </a:p>
          <a:p>
            <a:pPr marL="457200" lvl="1" indent="0">
              <a:buNone/>
            </a:pPr>
            <a:r>
              <a:rPr lang="en-US" dirty="0" err="1"/>
              <a:t>posterior_samples</a:t>
            </a:r>
            <a:r>
              <a:rPr lang="en-US" dirty="0"/>
              <a:t> &lt;- </a:t>
            </a:r>
            <a:r>
              <a:rPr lang="en-US" dirty="0" err="1"/>
              <a:t>as.mcmc</a:t>
            </a:r>
            <a:r>
              <a:rPr lang="en-US" dirty="0"/>
              <a:t>(</a:t>
            </a:r>
            <a:r>
              <a:rPr lang="en-US" dirty="0" err="1"/>
              <a:t>jags_samples</a:t>
            </a:r>
            <a:r>
              <a:rPr lang="en-US" dirty="0"/>
              <a:t>[[1]])</a:t>
            </a:r>
          </a:p>
          <a:p>
            <a:pPr marL="457200" lvl="1" indent="0">
              <a:buNone/>
            </a:pPr>
            <a:r>
              <a:rPr lang="en-US" dirty="0"/>
              <a:t># Summary statistics of the posterior distribution</a:t>
            </a:r>
          </a:p>
          <a:p>
            <a:pPr marL="457200" lvl="1" indent="0">
              <a:buNone/>
            </a:pPr>
            <a:r>
              <a:rPr lang="en-US" dirty="0"/>
              <a:t>summary(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r>
              <a:rPr lang="en-US" dirty="0"/>
              <a:t># Plot the posterior distribution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posterior_samples</a:t>
            </a:r>
            <a:r>
              <a:rPr lang="en-US" dirty="0"/>
              <a:t>, main = "Posterior Distribution of p")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2234-F521-0E95-6BCE-F1CF175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97E7-C276-1A20-951E-75769254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0F6-8DC5-D34D-C21C-B981F9C0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kernal</a:t>
            </a:r>
            <a:r>
              <a:rPr lang="en-US" dirty="0"/>
              <a:t> density</a:t>
            </a:r>
          </a:p>
          <a:p>
            <a:pPr marL="457200" lvl="1" indent="0">
              <a:buNone/>
            </a:pPr>
            <a:r>
              <a:rPr lang="en-US" dirty="0" err="1"/>
              <a:t>kd</a:t>
            </a:r>
            <a:r>
              <a:rPr lang="en-US" dirty="0"/>
              <a:t> = density(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pPr marL="457200" lvl="1" indent="0">
              <a:buNone/>
            </a:pPr>
            <a:r>
              <a:rPr lang="en-US" dirty="0"/>
              <a:t># find credibility interval</a:t>
            </a:r>
          </a:p>
          <a:p>
            <a:pPr marL="457200" lvl="1" indent="0">
              <a:buNone/>
            </a:pPr>
            <a:r>
              <a:rPr lang="en-US" dirty="0" err="1"/>
              <a:t>sortedSamples</a:t>
            </a:r>
            <a:r>
              <a:rPr lang="en-US" dirty="0"/>
              <a:t> = sort(</a:t>
            </a:r>
            <a:r>
              <a:rPr lang="en-US" dirty="0" err="1"/>
              <a:t>posterior_samples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nSorted</a:t>
            </a:r>
            <a:r>
              <a:rPr lang="en-US" dirty="0"/>
              <a:t> = length(</a:t>
            </a:r>
            <a:r>
              <a:rPr lang="en-US" dirty="0" err="1"/>
              <a:t>sortedSamples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*0.05)]</a:t>
            </a:r>
          </a:p>
          <a:p>
            <a:pPr marL="457200" lvl="1" indent="0">
              <a:buNone/>
            </a:pPr>
            <a:r>
              <a:rPr lang="en-US" dirty="0" err="1"/>
              <a:t>uCred</a:t>
            </a:r>
            <a:r>
              <a:rPr lang="en-US" dirty="0"/>
              <a:t> = </a:t>
            </a:r>
            <a:r>
              <a:rPr lang="en-US" dirty="0" err="1"/>
              <a:t>sortedSamples</a:t>
            </a:r>
            <a:r>
              <a:rPr lang="en-US" dirty="0"/>
              <a:t>[round(</a:t>
            </a:r>
            <a:r>
              <a:rPr lang="en-US" dirty="0" err="1"/>
              <a:t>nSorted</a:t>
            </a:r>
            <a:r>
              <a:rPr lang="en-US" dirty="0"/>
              <a:t>*0.95)]</a:t>
            </a:r>
          </a:p>
          <a:p>
            <a:pPr marL="457200" lvl="1" indent="0">
              <a:buNone/>
            </a:pPr>
            <a:r>
              <a:rPr lang="en-US" dirty="0"/>
              <a:t>print(paste('90% credibility interval: (',round(lCred,2), ',’ , round(uCred,2),')’)) </a:t>
            </a:r>
            <a:r>
              <a:rPr lang="en-US" dirty="0" err="1"/>
              <a:t>abline</a:t>
            </a:r>
            <a:r>
              <a:rPr lang="en-US" dirty="0"/>
              <a:t>(v = c(</a:t>
            </a:r>
            <a:r>
              <a:rPr lang="en-US" dirty="0" err="1"/>
              <a:t>lCred</a:t>
            </a:r>
            <a:r>
              <a:rPr lang="en-US" dirty="0"/>
              <a:t>, </a:t>
            </a:r>
            <a:r>
              <a:rPr lang="en-US" dirty="0" err="1"/>
              <a:t>uCred</a:t>
            </a:r>
            <a:r>
              <a:rPr lang="en-US" dirty="0"/>
              <a:t>), col='orange')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4E22-704E-922D-CE31-BB34B0A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E364-D7D6-B514-C173-A478D58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72E-93D9-BBDB-B8D5-0F53AE1A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Posterior predictive distribution accounts for uncertainty about p, taken from the posterior distribution of p. </a:t>
            </a:r>
          </a:p>
          <a:p>
            <a:r>
              <a:rPr lang="en-US" dirty="0"/>
              <a:t>Posterior predictive distribution is based on the posterior distribution of p.</a:t>
            </a:r>
          </a:p>
          <a:p>
            <a:r>
              <a:rPr lang="en-US" dirty="0"/>
              <a:t>But what value of p from the posterior distribution should be used to predict future performance?</a:t>
            </a:r>
          </a:p>
          <a:p>
            <a:pPr lvl="1"/>
            <a:r>
              <a:rPr lang="en-US" dirty="0"/>
              <a:t>Using the mean or mode value of p from the posterior distribution ignores the uncertainty found in the posterior distribution</a:t>
            </a:r>
          </a:p>
          <a:p>
            <a:pPr lvl="1"/>
            <a:r>
              <a:rPr lang="en-US" dirty="0"/>
              <a:t>Incorporate this uncertainty by using the posterior distribution as a ‘new’ prior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FE94-8B0B-57FF-2F30-F79A68ED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4D9-AC07-A9B6-1A37-E87974F8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posterior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sz="5900" dirty="0"/>
                  <a:t>Formally:   for a predicted value </a:t>
                </a:r>
                <a:r>
                  <a:rPr lang="en-US" sz="5900" i="1" dirty="0"/>
                  <a:t>z</a:t>
                </a:r>
                <a:r>
                  <a:rPr lang="en-US" sz="5900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sz="5900" dirty="0"/>
                  <a:t>                     p(</a:t>
                </a:r>
                <a:r>
                  <a:rPr lang="en-US" sz="5900" i="1" dirty="0" err="1"/>
                  <a:t>z</a:t>
                </a:r>
                <a:r>
                  <a:rPr lang="en-US" sz="5900" dirty="0" err="1"/>
                  <a:t>|y</a:t>
                </a:r>
                <a:r>
                  <a:rPr lang="en-US" sz="59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5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59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nary>
                  </m:oMath>
                </a14:m>
                <a:r>
                  <a:rPr lang="en-US" sz="5900" dirty="0"/>
                  <a:t>)*p(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900" dirty="0"/>
                  <a:t>|y)d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9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5900" dirty="0"/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5100" dirty="0"/>
                  <a:t>Where f(</a:t>
                </a:r>
                <a:r>
                  <a:rPr lang="en-US" sz="5100" i="1" dirty="0"/>
                  <a:t>z</a:t>
                </a:r>
                <a:r>
                  <a:rPr lang="en-US" sz="51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) is the posterior distribution of p, a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51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5100" dirty="0"/>
                  <a:t>|y) is the likelihood function used in finding the prior distribution</a:t>
                </a:r>
              </a:p>
              <a:p>
                <a:pPr lvl="1"/>
                <a:endParaRPr lang="en-US" dirty="0"/>
              </a:p>
              <a:p>
                <a:r>
                  <a:rPr lang="en-US" sz="7000" dirty="0"/>
                  <a:t>But f(</a:t>
                </a:r>
                <a:r>
                  <a:rPr lang="en-US" sz="7000" i="1" dirty="0"/>
                  <a:t>z</a:t>
                </a:r>
                <a:r>
                  <a:rPr lang="en-US" sz="70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7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7000" dirty="0"/>
                  <a:t>) is not typically available in closed form- </a:t>
                </a:r>
              </a:p>
              <a:p>
                <a:pPr lvl="1"/>
                <a:r>
                  <a:rPr lang="en-US" sz="4400" dirty="0"/>
                  <a:t>Usual approach is to fit a known distribution to the posterior</a:t>
                </a:r>
              </a:p>
              <a:p>
                <a:pPr lvl="1"/>
                <a:r>
                  <a:rPr lang="en-US" sz="4400" dirty="0"/>
                  <a:t>Use that as a prior in jags MCMC computation</a:t>
                </a:r>
              </a:p>
              <a:p>
                <a:pPr lvl="1"/>
                <a:endParaRPr lang="en-US" dirty="0"/>
              </a:p>
              <a:p>
                <a:r>
                  <a:rPr lang="en-US" sz="5900" dirty="0"/>
                  <a:t>This is what is done in the code</a:t>
                </a:r>
              </a:p>
              <a:p>
                <a:r>
                  <a:rPr lang="en-US" sz="5900" dirty="0"/>
                  <a:t>Use R’s kernel density function to plot data  the fit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2AC32-90F2-9497-89C6-AD1DE5B0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B74AB-ED0C-0E93-2850-3DE22132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0886-45AC-7D31-88AA-20CE3F2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 of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150F-1C12-68C8-30EF-CE62A765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posterior is unimodal, approximately symmetric, approximate it with a normal of t-distribution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EB06C-F83D-7BEC-0AF0-BD7B142C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050E-D727-0245-7B0A-9F0FFBD9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99" y="2643395"/>
            <a:ext cx="5447058" cy="36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3394-B00C-5A91-96CD-48BB174E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fit with a 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3D7D2-B4E7-059F-4F03-0DF3289BC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81" y="1774512"/>
            <a:ext cx="6906939" cy="46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822E-98E6-C482-EC9E-6CA8D0D6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07D0-C9DE-6297-56C1-02F3A8C7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5168-7D8F-9084-72C4-8D1DDB1C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noted on slide 16, we fit with a normal or t-distribution</a:t>
            </a:r>
          </a:p>
          <a:p>
            <a:r>
              <a:rPr lang="en-US" dirty="0"/>
              <a:t>Here’s the new </a:t>
            </a:r>
            <a:r>
              <a:rPr lang="en-US" dirty="0" err="1"/>
              <a:t>rjags</a:t>
            </a:r>
            <a:r>
              <a:rPr lang="en-US" dirty="0"/>
              <a:t> model:</a:t>
            </a:r>
          </a:p>
          <a:p>
            <a:r>
              <a:rPr lang="en-US" dirty="0" err="1"/>
              <a:t>postPredModel_code</a:t>
            </a:r>
            <a:r>
              <a:rPr lang="en-US" dirty="0"/>
              <a:t> &lt;- “</a:t>
            </a:r>
          </a:p>
          <a:p>
            <a:pPr marL="0" indent="0">
              <a:buNone/>
            </a:pPr>
            <a:r>
              <a:rPr lang="en-US" dirty="0"/>
              <a:t>      model {  </a:t>
            </a:r>
          </a:p>
          <a:p>
            <a:pPr marL="0" indent="0">
              <a:buNone/>
            </a:pPr>
            <a:r>
              <a:rPr lang="en-US" dirty="0"/>
              <a:t>      successes ~ </a:t>
            </a:r>
            <a:r>
              <a:rPr lang="en-US" dirty="0" err="1"/>
              <a:t>dbin</a:t>
            </a:r>
            <a:r>
              <a:rPr lang="en-US" dirty="0"/>
              <a:t>(p, trials) # Likelihood: Binomial distribution </a:t>
            </a:r>
          </a:p>
          <a:p>
            <a:pPr marL="0" indent="0">
              <a:buNone/>
            </a:pPr>
            <a:r>
              <a:rPr lang="en-US" dirty="0"/>
              <a:t>      # Prior: normal approximation to posterior  </a:t>
            </a:r>
          </a:p>
          <a:p>
            <a:pPr marL="0" indent="0">
              <a:buNone/>
            </a:pPr>
            <a:r>
              <a:rPr lang="en-US" dirty="0"/>
              <a:t>      p ~ </a:t>
            </a:r>
            <a:r>
              <a:rPr lang="en-US" dirty="0" err="1"/>
              <a:t>dnorm</a:t>
            </a:r>
            <a:r>
              <a:rPr lang="en-US" dirty="0"/>
              <a:t>(m, 1/s) # the new prior for predicted posterior}</a:t>
            </a:r>
          </a:p>
          <a:p>
            <a:pPr marL="0" indent="0">
              <a:buNone/>
            </a:pPr>
            <a:r>
              <a:rPr lang="en-U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DB9A-21EC-E1D0-EA47-0B608FAF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B08-7EAD-42EF-A12E-EDD5D4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C8D2-7D31-5B61-F65A-885C9986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Hamada, </a:t>
            </a:r>
            <a:r>
              <a:rPr lang="en-US" i="1" dirty="0"/>
              <a:t>Bayesian Reliability</a:t>
            </a:r>
            <a:r>
              <a:rPr lang="en-US" dirty="0"/>
              <a:t>, page 21 following</a:t>
            </a:r>
          </a:p>
          <a:p>
            <a:r>
              <a:rPr lang="en-US" dirty="0"/>
              <a:t>Johnson, </a:t>
            </a:r>
            <a:r>
              <a:rPr lang="en-US" i="1" dirty="0"/>
              <a:t>et al. </a:t>
            </a:r>
            <a:r>
              <a:rPr lang="en-US" dirty="0"/>
              <a:t> (2005) present data on estimating the probabilities of failures of launch for vehicles used to put satellites in orbit.</a:t>
            </a:r>
          </a:p>
          <a:p>
            <a:r>
              <a:rPr lang="en-US" dirty="0"/>
              <a:t>Estimates of failure probabilities play a prominent role in risk assessment, </a:t>
            </a:r>
            <a:r>
              <a:rPr lang="en-US" i="1" dirty="0"/>
              <a:t>viz.,</a:t>
            </a:r>
            <a:endParaRPr lang="en-US" dirty="0"/>
          </a:p>
          <a:p>
            <a:pPr lvl="1"/>
            <a:r>
              <a:rPr lang="en-US" dirty="0"/>
              <a:t>Public safety</a:t>
            </a:r>
          </a:p>
          <a:p>
            <a:pPr lvl="1"/>
            <a:r>
              <a:rPr lang="en-US" dirty="0"/>
              <a:t>Ability of aerospace manufacturer to develop and field new systems.</a:t>
            </a:r>
          </a:p>
          <a:p>
            <a:r>
              <a:rPr lang="en-US" dirty="0"/>
              <a:t>Purpose: estimate failure probability for new rockets fielded by companies with limited experience.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E518-357B-D1CB-7A4A-90015CF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5BC7-31BC-7FED-8BF2-FB3011C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rjags</a:t>
            </a:r>
            <a:r>
              <a:rPr lang="en-US" dirty="0"/>
              <a:t> for the posterior predictive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2ABE-6B81-A8A1-8F5F-1C7D696D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data list</a:t>
            </a:r>
          </a:p>
          <a:p>
            <a:pPr marL="0" indent="0">
              <a:buNone/>
            </a:pPr>
            <a:r>
              <a:rPr lang="en-US" dirty="0" err="1"/>
              <a:t>postData_list</a:t>
            </a:r>
            <a:r>
              <a:rPr lang="en-US" dirty="0"/>
              <a:t> = list(successes = </a:t>
            </a:r>
            <a:r>
              <a:rPr lang="en-US" dirty="0" err="1"/>
              <a:t>observed_successes</a:t>
            </a:r>
            <a:r>
              <a:rPr lang="en-US" dirty="0"/>
              <a:t>, trials = </a:t>
            </a:r>
            <a:r>
              <a:rPr lang="en-US" dirty="0" err="1"/>
              <a:t>total_trials</a:t>
            </a:r>
            <a:r>
              <a:rPr lang="en-US" dirty="0"/>
              <a:t>,                   m = </a:t>
            </a:r>
            <a:r>
              <a:rPr lang="en-US" dirty="0" err="1"/>
              <a:t>meanPost</a:t>
            </a:r>
            <a:r>
              <a:rPr lang="en-US" dirty="0"/>
              <a:t>, s = </a:t>
            </a:r>
            <a:r>
              <a:rPr lang="en-US" dirty="0" err="1"/>
              <a:t>stdPost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initialize  the </a:t>
            </a:r>
            <a:r>
              <a:rPr lang="en-US" dirty="0" err="1"/>
              <a:t>modeljags_model_Post</a:t>
            </a:r>
            <a:r>
              <a:rPr lang="en-US" dirty="0"/>
              <a:t> &lt;- </a:t>
            </a:r>
            <a:r>
              <a:rPr lang="en-US" dirty="0" err="1"/>
              <a:t>jags.model</a:t>
            </a:r>
            <a:r>
              <a:rPr lang="en-US" dirty="0"/>
              <a:t>(</a:t>
            </a:r>
            <a:r>
              <a:rPr lang="en-US" dirty="0" err="1"/>
              <a:t>textConnection</a:t>
            </a:r>
            <a:r>
              <a:rPr lang="en-US" dirty="0"/>
              <a:t>(</a:t>
            </a:r>
            <a:r>
              <a:rPr lang="en-US" dirty="0" err="1"/>
              <a:t>postPredModel_code</a:t>
            </a:r>
            <a:r>
              <a:rPr lang="en-US" dirty="0"/>
              <a:t>), data = </a:t>
            </a:r>
            <a:r>
              <a:rPr lang="en-US" dirty="0" err="1"/>
              <a:t>postData_list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3)</a:t>
            </a:r>
          </a:p>
          <a:p>
            <a:pPr marL="0" indent="0">
              <a:buNone/>
            </a:pPr>
            <a:r>
              <a:rPr lang="en-US" dirty="0"/>
              <a:t># Run the MCMC simulation</a:t>
            </a:r>
          </a:p>
          <a:p>
            <a:pPr marL="0" indent="0">
              <a:buNone/>
            </a:pPr>
            <a:r>
              <a:rPr lang="en-US" dirty="0" err="1"/>
              <a:t>jags_samples_Post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jags_model_Post</a:t>
            </a:r>
            <a:r>
              <a:rPr lang="en-US" dirty="0"/>
              <a:t>, </a:t>
            </a:r>
            <a:r>
              <a:rPr lang="en-US" dirty="0" err="1"/>
              <a:t>variable.names</a:t>
            </a:r>
            <a:r>
              <a:rPr lang="en-US" dirty="0"/>
              <a:t> = "p",  </a:t>
            </a:r>
            <a:r>
              <a:rPr lang="en-US" dirty="0" err="1"/>
              <a:t>n.iter</a:t>
            </a:r>
            <a:r>
              <a:rPr lang="en-US" dirty="0"/>
              <a:t> = </a:t>
            </a:r>
            <a:r>
              <a:rPr lang="en-US" dirty="0" err="1"/>
              <a:t>n_iterations</a:t>
            </a:r>
            <a:r>
              <a:rPr lang="en-US" dirty="0"/>
              <a:t>, </a:t>
            </a:r>
            <a:r>
              <a:rPr lang="en-US" dirty="0" err="1"/>
              <a:t>n.burnin</a:t>
            </a:r>
            <a:r>
              <a:rPr lang="en-US" dirty="0"/>
              <a:t> = </a:t>
            </a:r>
            <a:r>
              <a:rPr lang="en-US" dirty="0" err="1"/>
              <a:t>n_burnin</a:t>
            </a:r>
            <a:r>
              <a:rPr lang="en-US" dirty="0"/>
              <a:t>, thin = </a:t>
            </a:r>
            <a:r>
              <a:rPr lang="en-US" dirty="0" err="1"/>
              <a:t>n_thin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3BAE-FFFC-BB9A-42CE-C07E4D31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0302-BFC3-DFF8-6F59-B249132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the 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9F08-B9F5-A8A6-EFE0-B684DD0F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jags_samples_Post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plot(</a:t>
            </a:r>
            <a:r>
              <a:rPr lang="en-US" dirty="0" err="1"/>
              <a:t>jags_samples_Post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# Extract the posterior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samplespost_Pred_samples</a:t>
            </a:r>
            <a:r>
              <a:rPr lang="en-US" dirty="0"/>
              <a:t> &lt;- </a:t>
            </a:r>
            <a:r>
              <a:rPr lang="en-US" dirty="0" err="1"/>
              <a:t>as.mcmc</a:t>
            </a:r>
            <a:r>
              <a:rPr lang="en-US" dirty="0"/>
              <a:t>(</a:t>
            </a:r>
            <a:r>
              <a:rPr lang="en-US" dirty="0" err="1"/>
              <a:t>jags_samples_Post</a:t>
            </a:r>
            <a:r>
              <a:rPr lang="en-US" dirty="0"/>
              <a:t>[[1]])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43447-9039-118A-8412-0BEFFF69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EBF4-E81A-9C1A-68F7-5BE65D86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plot the </a:t>
            </a:r>
            <a:r>
              <a:rPr lang="en-US" dirty="0" err="1"/>
              <a:t>postrior</a:t>
            </a:r>
            <a:r>
              <a:rPr lang="en-US" dirty="0"/>
              <a:t>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7D28-BE2E-B157-AA84-84D36CD1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kd_PostP</a:t>
            </a:r>
            <a:r>
              <a:rPr lang="en-US" dirty="0"/>
              <a:t> = density(</a:t>
            </a:r>
            <a:r>
              <a:rPr lang="en-US" dirty="0" err="1"/>
              <a:t>post_Pred_samples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plot(</a:t>
            </a:r>
            <a:r>
              <a:rPr lang="en-US" dirty="0" err="1"/>
              <a:t>kd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col='red',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pPr marL="0" indent="0">
              <a:buNone/>
            </a:pPr>
            <a:r>
              <a:rPr lang="en-US" dirty="0"/>
              <a:t>   lines(</a:t>
            </a:r>
            <a:r>
              <a:rPr lang="en-US" dirty="0" err="1"/>
              <a:t>kd_PostP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xlab</a:t>
            </a:r>
            <a:r>
              <a:rPr lang="en-US" dirty="0"/>
              <a:t>='probability of success’, col='black’)</a:t>
            </a:r>
          </a:p>
          <a:p>
            <a:pPr marL="0" indent="0">
              <a:buNone/>
            </a:pPr>
            <a:r>
              <a:rPr lang="en-US" dirty="0"/>
              <a:t>   legend('</a:t>
            </a:r>
            <a:r>
              <a:rPr lang="en-US" dirty="0" err="1"/>
              <a:t>topright</a:t>
            </a:r>
            <a:r>
              <a:rPr lang="en-US" dirty="0"/>
              <a:t>',c('predictive </a:t>
            </a:r>
            <a:r>
              <a:rPr lang="en-US" dirty="0" err="1"/>
              <a:t>posterior','posterior</a:t>
            </a:r>
            <a:r>
              <a:rPr lang="en-US" dirty="0"/>
              <a:t>'), col=c('black', 'red'), </a:t>
            </a:r>
            <a:r>
              <a:rPr lang="en-US" dirty="0" err="1"/>
              <a:t>lty</a:t>
            </a:r>
            <a:r>
              <a:rPr lang="en-US" dirty="0"/>
              <a:t>=c(1,2), </a:t>
            </a:r>
            <a:r>
              <a:rPr lang="en-US" dirty="0" err="1"/>
              <a:t>lwd</a:t>
            </a:r>
            <a:r>
              <a:rPr lang="en-US" dirty="0"/>
              <a:t> = c(3,3))grid()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BC1F5-5DBF-D1BB-DDA0-49CAD460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DBBF-42F6-28AF-22A6-0E92B88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and </a:t>
            </a:r>
            <a:r>
              <a:rPr lang="en-US"/>
              <a:t>the posterior for 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FF244-2798-6FA7-B238-08076AAC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352" y="1825625"/>
            <a:ext cx="641329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AD9B-48F4-E5C9-4AD1-803A878D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E233-CE99-8D57-1B10-5EDDDED0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2EA1-0254-22AD-6836-0E7AE894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V. E. Johnson, </a:t>
            </a:r>
            <a:r>
              <a:rPr lang="en-US" i="1" dirty="0"/>
              <a:t>et al. </a:t>
            </a:r>
            <a:r>
              <a:rPr lang="en-US" dirty="0"/>
              <a:t> A hierarchal model for estimating the early reliability of complex systems.  </a:t>
            </a:r>
            <a:r>
              <a:rPr lang="en-US" i="1" dirty="0"/>
              <a:t>IEEE Transactions on Reliability,  </a:t>
            </a:r>
            <a:r>
              <a:rPr lang="en-US" dirty="0"/>
              <a:t>54-224-231, 2005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4733-1B6F-E511-0F08-BFE7F0C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79A-D5A5-4390-0B6E-78990B3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Outcomes for 11 manufacturers with new vehicle launches- 3 successes and 8 failures</a:t>
                </a:r>
              </a:p>
              <a:p>
                <a:r>
                  <a:rPr lang="en-US" dirty="0"/>
                  <a:t>MLE estimate of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probability of success = 3/11 = 0.273</a:t>
                </a:r>
              </a:p>
              <a:p>
                <a:r>
                  <a:rPr lang="en-US" dirty="0"/>
                  <a:t>Log likelihood of binomial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= 0.273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44055-4853-3D91-6FF3-DAE211E7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72EB4E-890E-EFE3-7045-5C15B044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8" y="3595766"/>
            <a:ext cx="3370217" cy="32622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6E82-9309-7642-14BB-37D2016B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25BC-031E-C0E9-3AD6-032A73BF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Bayes…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Choice of a prior</a:t>
                </a:r>
              </a:p>
              <a:p>
                <a:pPr lvl="1"/>
                <a:r>
                  <a:rPr lang="en-US" dirty="0"/>
                  <a:t>What is our belief about the prior probability of success,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Idea-</a:t>
                </a:r>
              </a:p>
              <a:p>
                <a:pPr lvl="1"/>
                <a:r>
                  <a:rPr lang="en-US" dirty="0"/>
                  <a:t>Not much is known use a vague prior</a:t>
                </a:r>
              </a:p>
              <a:p>
                <a:pPr lvl="1"/>
                <a:r>
                  <a:rPr lang="en-US" dirty="0"/>
                  <a:t>Some knowledge, use an informative prior</a:t>
                </a:r>
              </a:p>
              <a:p>
                <a:pPr lvl="1"/>
                <a:r>
                  <a:rPr lang="en-US" dirty="0"/>
                  <a:t>Useful in cases that involve transformations of variables, Jeffreys prior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FD49-6132-90CB-3AE0-720D4B586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6976-4215-EB7B-AFBB-3070291A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86B-96E1-69A5-7385-3C798CE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74346-0CB0-D63E-F52C-E5A1C91A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9" y="1504621"/>
            <a:ext cx="5648325" cy="546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F1D5-F19B-E0DC-84B6-26AA928A073A}"/>
              </a:ext>
            </a:extLst>
          </p:cNvPr>
          <p:cNvSpPr txBox="1"/>
          <p:nvPr/>
        </p:nvSpPr>
        <p:spPr>
          <a:xfrm>
            <a:off x="8492359" y="1996966"/>
            <a:ext cx="3079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 a story about each prior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2ED92-EDA2-1A3A-FA3B-CEDC2E0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808-8C84-D3F9-1626-4ECEC54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plots,  vague prior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76CA4-79F7-DA9A-7FF0-8BBD1349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14" y="1825625"/>
            <a:ext cx="4495371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71FFB-C070-2542-7695-4C88188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81C1-1D97-2DB7-E1BB-EE477C22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distribution, Jeffreys prior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ECB0AD-0C48-AD30-C249-35D57C8F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14" y="1825625"/>
            <a:ext cx="4495371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51032-61A1-D545-D5AD-A59BBAD7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EBAC-83CF-4410-2B50-A2E4C14D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distribution, informative prior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8D17A-92C6-6EB6-AEE8-ED98A7D9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314" y="1825625"/>
            <a:ext cx="4495371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012AC-A216-71FA-4DB7-CB3C22BB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7079-C0E6-39E8-0B48-D764893F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intervals for launch success probabilities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41C602-2C55-B5B8-8B0F-1C817E2E5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11867"/>
              </p:ext>
            </p:extLst>
          </p:nvPr>
        </p:nvGraphicFramePr>
        <p:xfrm>
          <a:off x="638504" y="2172467"/>
          <a:ext cx="76751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9">
                  <a:extLst>
                    <a:ext uri="{9D8B030D-6E8A-4147-A177-3AD203B41FA5}">
                      <a16:colId xmlns:a16="http://schemas.microsoft.com/office/drawing/2014/main" val="3756942864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2679751521"/>
                    </a:ext>
                  </a:extLst>
                </a:gridCol>
                <a:gridCol w="2998076">
                  <a:extLst>
                    <a:ext uri="{9D8B030D-6E8A-4147-A177-3AD203B41FA5}">
                      <a16:colId xmlns:a16="http://schemas.microsoft.com/office/drawing/2014/main" val="285491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credibility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credibility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9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7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Jeffreys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4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FF5A-73D7-4491-B9EC-5A6BF17CBC31}"/>
              </a:ext>
            </a:extLst>
          </p:cNvPr>
          <p:cNvSpPr txBox="1"/>
          <p:nvPr/>
        </p:nvSpPr>
        <p:spPr>
          <a:xfrm>
            <a:off x="838200" y="4298731"/>
            <a:ext cx="7906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Predictive posterior distribution for launch success: fit a beta distribution to posterior samples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33F8-1CE8-4E49-477C-F962E37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0CC3-C2EA-4AEA-91B8-E5D94FBAB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</TotalTime>
  <Words>1344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Binomial Bayes: Hamada launch failure example</vt:lpstr>
      <vt:lpstr>Set up</vt:lpstr>
      <vt:lpstr>Data</vt:lpstr>
      <vt:lpstr>OK, Bayes…</vt:lpstr>
      <vt:lpstr>Possible priors</vt:lpstr>
      <vt:lpstr>Posterior plots,  vague prior</vt:lpstr>
      <vt:lpstr>Posterior distribution, Jeffreys prior </vt:lpstr>
      <vt:lpstr>Posterior distribution, informative prior</vt:lpstr>
      <vt:lpstr>Credibility intervals for launch success probabilities</vt:lpstr>
      <vt:lpstr>R code… </vt:lpstr>
      <vt:lpstr>Set up the jags model</vt:lpstr>
      <vt:lpstr>Create data list, initialize, run the model</vt:lpstr>
      <vt:lpstr>Posterior analysis</vt:lpstr>
      <vt:lpstr>Credibility intervals</vt:lpstr>
      <vt:lpstr>Posterior predictive distribution</vt:lpstr>
      <vt:lpstr>Predictive posterior distribution</vt:lpstr>
      <vt:lpstr>Posterior distribution of p</vt:lpstr>
      <vt:lpstr>Posterior fit with a normal distribution</vt:lpstr>
      <vt:lpstr>Get the posterior predictive distribution</vt:lpstr>
      <vt:lpstr>Set up rjags for the posterior predictive</vt:lpstr>
      <vt:lpstr>Sample from the posterior predictive distribution</vt:lpstr>
      <vt:lpstr>And plot the postrior predictive distribution</vt:lpstr>
      <vt:lpstr>Posterior predictive and the posterior for 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Hamada</dc:title>
  <dc:creator>James D Brownlow</dc:creator>
  <cp:lastModifiedBy>James D Brownlow</cp:lastModifiedBy>
  <cp:revision>21</cp:revision>
  <dcterms:created xsi:type="dcterms:W3CDTF">2023-09-18T23:13:21Z</dcterms:created>
  <dcterms:modified xsi:type="dcterms:W3CDTF">2023-10-06T23:00:46Z</dcterms:modified>
</cp:coreProperties>
</file>