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1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6FD86-8E5F-4C3A-AA07-6F4B9566352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A1392-8F6D-46CE-9E54-365888793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6B0F-A44C-A272-6E39-2CADC798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C18F4-45FA-1728-5639-38C04A010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BB62-4D0C-A5F7-3AE3-0FE90C64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99BC-2BD9-4450-9DAD-9D7506982CA4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2D26-D499-F14F-CEBB-DDF68C4F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17EE-6937-4C23-6DF4-838279DB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3A59-0899-771E-0E76-04B9B3C0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DEE95-681B-E770-6A30-B59F893A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E7B3-DBDE-4F11-5FF6-B5E8032F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59A3-178D-4067-B526-EEA38F9568CA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49B8-0F17-8BEF-19E8-8FF24046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4738-D7DD-81E4-797D-183BF0BD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3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39F9A-A7E7-3BC1-8F18-8A24CEE70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0AAEA-A0B3-DBD2-9B20-BE841935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A45C-817E-1A82-A57E-08A343DE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A38D5-669A-40D5-A43D-190748709B46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F468-2A9B-3DEE-A0B5-4756E02D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BC78-A1F4-936E-10DA-4024F5D7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6D6D-F256-EAB6-B81A-849FBC67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74D4-9B94-A68A-B470-B78CA319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16A2-6E42-0D86-D3A5-54812946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80F5-06EC-4949-8B71-85705B86F8A1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9384-A19F-1309-C4B6-39B1659C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2265-E49B-006F-C10A-D5507048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367B-200B-234D-87C7-23A2A306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58BB-9EBF-26F7-5C59-35D0430A4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DFA5F-7C47-28E5-5153-C780F454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88A9-5E7E-4B76-9A2B-E87982A9486E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94E26-DFFA-8B5F-DB31-04402EAA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2523-1B64-BDD6-0D65-43D19CCD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49F-4A37-A062-9832-E278918F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486F-316A-5C87-FC86-EC6CC6A46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2E24-6CCF-CEA8-6E43-AC533E27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3912-39D9-3B40-B629-9677F52A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D6BF-3008-4FC5-8E20-2F9C1F60F491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22599-7F11-BF69-7F86-D1FA97D4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36592-AF9A-A8FE-3D78-385F9493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87A3-C627-69F8-B316-0D4D7F6E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2BC56-2CD8-3EB3-11BC-6FD1879D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1F38B-5157-BC7A-5E7F-E5531906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D1038-CC1E-170E-2C71-ABAA0F0F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6F87-4200-7736-4A52-844595A5F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102AD-D90B-C4F7-E895-E8315C1F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A8F-BDEC-439D-B51E-DCC01BD35218}" type="datetime1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48B3F-CD6C-4B9B-2588-2DA738E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5993A-6B3A-821B-FFA2-170E989E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0EE-690B-B5CC-F161-19ED9BC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AAF8A-EB35-BECF-8136-10E81AB8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175-C11C-4974-B2FF-7F699982C145}" type="datetime1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1F994-0CEC-F2B1-CD14-B88B5E62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D280B-06AC-8DAF-4049-4C5D558A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1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A85D-3A54-4D6A-4754-7EC68863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A57-1726-48D5-A3E0-CA79F625FE19}" type="datetime1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2ADA4-5236-80B0-1F39-2FCC3312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63DCB-A241-08CC-9B55-C3E6CE4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F173-1A54-DBCD-EC9C-E21D17E1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FBC6-96F9-04BE-D391-B88AF603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3C01D-6E03-2BEA-6AAB-967DC39C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A920-EF77-1CC3-CC07-D8D46486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2ED1-EFDC-473A-BDA6-E8FBB4A1C009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02E2B-BBD2-A960-A47A-38A06EF7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98C58-472F-9C92-14B5-F751317D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637-721A-82ED-CA96-55C0007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5BFD-D388-EC42-0CCB-01EC94657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9307-2A5D-5F4D-C4EE-763667A3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BE06-C963-BA5A-99AC-89E4DFBD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651B-42F8-4B03-84D4-B45AFDD0760A}" type="datetime1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7C94-24AB-61F4-D1DA-92FD9DF9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6917-9F15-2FE4-A79E-CE110A27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72CF9-D482-6087-358E-7374197C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31AC-159D-4BCE-B695-3D54A094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DB8D-E546-0FBC-12A7-847CD65CD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C053-292B-4078-BE3D-BD12828BE70D}" type="datetime1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5E9B-0373-4E31-1E23-A1AB724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E718A-362A-E7EB-D172-CB4F5B75D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B21F-A3B4-469F-B6BD-2226FD37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76D3-C858-D2EA-CEFA-7B0D38D9C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rjags</a:t>
            </a:r>
            <a:r>
              <a:rPr lang="en-US" dirty="0"/>
              <a:t>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332F0-FB71-5754-BD5C-835CEE50D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D07E-0EA6-C2CD-2EE4-B9CE017B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D338-EF5B-9B82-70C3-C4EC6E2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penalized deviance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7A1B-072D-BC85-E49F-EA46B2EF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two models by the difference of two </a:t>
            </a:r>
            <a:r>
              <a:rPr lang="en-US" dirty="0" err="1"/>
              <a:t>dic</a:t>
            </a:r>
            <a:r>
              <a:rPr lang="en-US" dirty="0"/>
              <a:t> objects.</a:t>
            </a:r>
          </a:p>
          <a:p>
            <a:r>
              <a:rPr lang="en-US" dirty="0"/>
              <a:t>dic1 - dic2</a:t>
            </a:r>
          </a:p>
          <a:p>
            <a:r>
              <a:rPr lang="en-US" dirty="0" err="1"/>
              <a:t>diffdic</a:t>
            </a:r>
            <a:r>
              <a:rPr lang="en-US" dirty="0"/>
              <a:t>(dic1, dic2)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B80D2-8E2E-24C8-8CCC-CCDC641C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F3ED-FB6A-D9E1-9C71-A73C9700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JAGS model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6775-234F-4A12-4A28-D6F61E07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jags.model</a:t>
            </a:r>
            <a:r>
              <a:rPr lang="en-US" dirty="0"/>
              <a:t>(file, data, </a:t>
            </a:r>
            <a:r>
              <a:rPr lang="en-US" dirty="0" err="1"/>
              <a:t>inits</a:t>
            </a:r>
            <a:r>
              <a:rPr lang="en-US" dirty="0"/>
              <a:t>, </a:t>
            </a:r>
            <a:r>
              <a:rPr lang="en-US" dirty="0" err="1"/>
              <a:t>n.chains</a:t>
            </a:r>
            <a:r>
              <a:rPr lang="en-US" dirty="0"/>
              <a:t> = 1, </a:t>
            </a:r>
            <a:r>
              <a:rPr lang="en-US" dirty="0" err="1"/>
              <a:t>n.adapt</a:t>
            </a:r>
            <a:r>
              <a:rPr lang="en-US" dirty="0"/>
              <a:t>=1000, quiet=F)</a:t>
            </a:r>
          </a:p>
          <a:p>
            <a:r>
              <a:rPr lang="en-US" dirty="0"/>
              <a:t>Arguments</a:t>
            </a:r>
          </a:p>
          <a:p>
            <a:pPr marL="457200" lvl="1" indent="0">
              <a:buNone/>
            </a:pPr>
            <a:r>
              <a:rPr lang="en-US" dirty="0"/>
              <a:t>File:    the name of the file containing a description of the model in the JAGS dialect of the BUGS language.  </a:t>
            </a:r>
            <a:r>
              <a:rPr lang="en-US" sz="2400" dirty="0"/>
              <a:t>Alternatively, file can be a readable text-mode connection, or a URL.</a:t>
            </a:r>
          </a:p>
          <a:p>
            <a:pPr marL="457200" lvl="1" indent="0">
              <a:buNone/>
            </a:pPr>
            <a:r>
              <a:rPr lang="en-US" dirty="0"/>
              <a:t>data:  a list or environment containing the data. Any numeric objects in data corresponding to node arrays used in file are taken to represent the values of observed nodes in the model.</a:t>
            </a:r>
          </a:p>
          <a:p>
            <a:pPr marL="457200" lvl="1" indent="0">
              <a:buNone/>
            </a:pPr>
            <a:r>
              <a:rPr lang="en-US" dirty="0" err="1"/>
              <a:t>Inits</a:t>
            </a:r>
            <a:r>
              <a:rPr lang="en-US" dirty="0"/>
              <a:t>;  optional specification of initial values in the form of a list or a function (see Initialization below). If omitted, initial values will be generated automatically. It is an error to supply an initial value for an observed node.</a:t>
            </a:r>
          </a:p>
          <a:p>
            <a:pPr marL="457200" lvl="1" indent="0">
              <a:buNone/>
            </a:pPr>
            <a:r>
              <a:rPr lang="en-US" dirty="0" err="1"/>
              <a:t>n.chains</a:t>
            </a:r>
            <a:r>
              <a:rPr lang="en-US" dirty="0"/>
              <a:t>:  the number of parallel chains for the model</a:t>
            </a:r>
          </a:p>
          <a:p>
            <a:pPr marL="457200" lvl="1" indent="0">
              <a:buNone/>
            </a:pPr>
            <a:r>
              <a:rPr lang="en-US" dirty="0" err="1"/>
              <a:t>n.adapt</a:t>
            </a:r>
            <a:r>
              <a:rPr lang="en-US" dirty="0"/>
              <a:t>:  the number of iterations for adaptation. See adapt for details. If </a:t>
            </a:r>
            <a:r>
              <a:rPr lang="en-US" dirty="0" err="1"/>
              <a:t>n.adapt</a:t>
            </a:r>
            <a:r>
              <a:rPr lang="en-US" dirty="0"/>
              <a:t> = 0 then no adaptation takes place.</a:t>
            </a:r>
          </a:p>
          <a:p>
            <a:pPr marL="457200" lvl="1" indent="0">
              <a:buNone/>
            </a:pPr>
            <a:r>
              <a:rPr lang="en-US" dirty="0"/>
              <a:t>Quiet: if TRUE then messages generated during compilation will be suppressed, as well as the progress bar during adaptation.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5D08-7E9E-3937-D843-F2FF4143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B758-E871-39B6-DBEC-CC88FBD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posterior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F4D-2B58-F011-E821-80C1A683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extract random samples from the posterior distribution of the parameters of a jags model</a:t>
            </a:r>
          </a:p>
          <a:p>
            <a:r>
              <a:rPr lang="en-US" dirty="0" err="1"/>
              <a:t>jags.samples</a:t>
            </a:r>
            <a:r>
              <a:rPr lang="en-US" dirty="0"/>
              <a:t>(model, </a:t>
            </a:r>
            <a:r>
              <a:rPr lang="en-US" dirty="0" err="1"/>
              <a:t>variable.names</a:t>
            </a:r>
            <a:r>
              <a:rPr lang="en-US" dirty="0"/>
              <a:t>, </a:t>
            </a:r>
            <a:r>
              <a:rPr lang="en-US" dirty="0" err="1"/>
              <a:t>n.iter</a:t>
            </a:r>
            <a:r>
              <a:rPr lang="en-US" dirty="0"/>
              <a:t>, thin = 1,</a:t>
            </a:r>
          </a:p>
          <a:p>
            <a:pPr marL="0" indent="0">
              <a:buNone/>
            </a:pPr>
            <a:r>
              <a:rPr lang="en-US" dirty="0"/>
              <a:t>                   type="trace", </a:t>
            </a:r>
            <a:r>
              <a:rPr lang="en-US" dirty="0" err="1"/>
              <a:t>force.list</a:t>
            </a:r>
            <a:r>
              <a:rPr lang="en-US" dirty="0"/>
              <a:t>=FALSE, ...)</a:t>
            </a:r>
          </a:p>
          <a:p>
            <a:r>
              <a:rPr lang="en-US" dirty="0"/>
              <a:t>See next slide for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7F50-E9D5-E3E2-7AE9-F6917FAF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203-B786-96E8-97AB-74172271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posterior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1E60-E0E5-C778-D6A1-7B80F5780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jags.samples</a:t>
            </a:r>
            <a:r>
              <a:rPr lang="en-US" dirty="0"/>
              <a:t>(model, </a:t>
            </a:r>
            <a:r>
              <a:rPr lang="en-US" dirty="0" err="1"/>
              <a:t>variable.names</a:t>
            </a:r>
            <a:r>
              <a:rPr lang="en-US" dirty="0"/>
              <a:t>, </a:t>
            </a:r>
            <a:r>
              <a:rPr lang="en-US" dirty="0" err="1"/>
              <a:t>n.iter</a:t>
            </a:r>
            <a:r>
              <a:rPr lang="en-US" dirty="0"/>
              <a:t>, thin = 1,</a:t>
            </a:r>
          </a:p>
          <a:p>
            <a:pPr marL="0" indent="0">
              <a:buNone/>
            </a:pPr>
            <a:r>
              <a:rPr lang="en-US" dirty="0"/>
              <a:t>             type="trace", </a:t>
            </a:r>
            <a:r>
              <a:rPr lang="en-US" dirty="0" err="1"/>
              <a:t>force.list</a:t>
            </a:r>
            <a:r>
              <a:rPr lang="en-US" dirty="0"/>
              <a:t>=FALSE, ...)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: a jags model object</a:t>
            </a:r>
          </a:p>
          <a:p>
            <a:pPr marL="0" indent="0">
              <a:buNone/>
            </a:pPr>
            <a:r>
              <a:rPr lang="en-US" dirty="0" err="1"/>
              <a:t>variable.names</a:t>
            </a:r>
            <a:r>
              <a:rPr lang="en-US" dirty="0"/>
              <a:t> : a character vector giving the names of variables to be monitored</a:t>
            </a:r>
          </a:p>
          <a:p>
            <a:pPr marL="0" indent="0">
              <a:buNone/>
            </a:pPr>
            <a:r>
              <a:rPr lang="en-US" dirty="0" err="1"/>
              <a:t>n.iter</a:t>
            </a:r>
            <a:r>
              <a:rPr lang="en-US" dirty="0"/>
              <a:t>: number of iterations to monitor</a:t>
            </a:r>
          </a:p>
          <a:p>
            <a:pPr marL="0" indent="0">
              <a:buNone/>
            </a:pPr>
            <a:r>
              <a:rPr lang="en-US" dirty="0"/>
              <a:t>thin: thinning interval for monitors</a:t>
            </a:r>
          </a:p>
          <a:p>
            <a:pPr marL="0" indent="0">
              <a:buNone/>
            </a:pPr>
            <a:r>
              <a:rPr lang="en-US" dirty="0"/>
              <a:t>type: type of monitor (can be vectorized)</a:t>
            </a:r>
          </a:p>
          <a:p>
            <a:pPr marL="0" indent="0">
              <a:buNone/>
            </a:pPr>
            <a:r>
              <a:rPr lang="en-US" dirty="0" err="1"/>
              <a:t>force.list</a:t>
            </a:r>
            <a:r>
              <a:rPr lang="en-US" dirty="0"/>
              <a:t>: option to return a named list of monitor type(s)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4157-371E-81CD-5F11-B79F9838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CFAF-9430-6827-B122-3F92031C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generate posterior samples from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20D8-14FD-2C31-85C0-435A54C4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data(LINE)</a:t>
            </a:r>
          </a:p>
          <a:p>
            <a:pPr marL="0" indent="0">
              <a:buNone/>
            </a:pPr>
            <a:r>
              <a:rPr lang="en-US" dirty="0" err="1"/>
              <a:t>LINE$recompile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LINE.samples</a:t>
            </a:r>
            <a:r>
              <a:rPr lang="en-US" dirty="0"/>
              <a:t> &lt;- </a:t>
            </a:r>
            <a:r>
              <a:rPr lang="en-US" dirty="0" err="1"/>
              <a:t>jags.samples</a:t>
            </a:r>
            <a:r>
              <a:rPr lang="en-US" dirty="0"/>
              <a:t>(LINE, c("</a:t>
            </a:r>
            <a:r>
              <a:rPr lang="en-US" dirty="0" err="1"/>
              <a:t>alpha","beta","sigma</a:t>
            </a:r>
            <a:r>
              <a:rPr lang="en-US" dirty="0"/>
              <a:t>"), </a:t>
            </a:r>
            <a:r>
              <a:rPr lang="en-US" dirty="0" err="1"/>
              <a:t>n.iter</a:t>
            </a:r>
            <a:r>
              <a:rPr lang="en-US" dirty="0"/>
              <a:t>=1000)</a:t>
            </a:r>
          </a:p>
          <a:p>
            <a:pPr marL="0" indent="0">
              <a:buNone/>
            </a:pPr>
            <a:r>
              <a:rPr lang="en-US" dirty="0" err="1"/>
              <a:t>LINE.samples</a:t>
            </a:r>
            <a:r>
              <a:rPr lang="en-US" dirty="0"/>
              <a:t> &lt;- </a:t>
            </a:r>
            <a:r>
              <a:rPr lang="en-US" dirty="0" err="1"/>
              <a:t>jags.samples</a:t>
            </a:r>
            <a:r>
              <a:rPr lang="en-US" dirty="0"/>
              <a:t>(LINE, c("</a:t>
            </a:r>
            <a:r>
              <a:rPr lang="en-US" dirty="0" err="1"/>
              <a:t>alpha","beta","sigma</a:t>
            </a:r>
            <a:r>
              <a:rPr lang="en-US" dirty="0"/>
              <a:t>"), </a:t>
            </a:r>
            <a:r>
              <a:rPr lang="en-US" dirty="0" err="1"/>
              <a:t>force.list</a:t>
            </a:r>
            <a:r>
              <a:rPr lang="en-US" dirty="0"/>
              <a:t> = TRUE, </a:t>
            </a:r>
            <a:r>
              <a:rPr lang="en-US" dirty="0" err="1"/>
              <a:t>n.iter</a:t>
            </a:r>
            <a:r>
              <a:rPr lang="en-US" dirty="0"/>
              <a:t>=1000)</a:t>
            </a:r>
          </a:p>
          <a:p>
            <a:pPr marL="0" indent="0">
              <a:buNone/>
            </a:pPr>
            <a:r>
              <a:rPr lang="en-US" dirty="0" err="1"/>
              <a:t>LINE.samples</a:t>
            </a:r>
            <a:r>
              <a:rPr lang="en-US" dirty="0"/>
              <a:t> &lt;- </a:t>
            </a:r>
            <a:r>
              <a:rPr lang="en-US" dirty="0" err="1"/>
              <a:t>jags.samples</a:t>
            </a:r>
            <a:r>
              <a:rPr lang="en-US" dirty="0"/>
              <a:t>(LINE, c("</a:t>
            </a:r>
            <a:r>
              <a:rPr lang="en-US" dirty="0" err="1"/>
              <a:t>alpha","alpha</a:t>
            </a:r>
            <a:r>
              <a:rPr lang="en-US" dirty="0"/>
              <a:t>"),  </a:t>
            </a:r>
            <a:r>
              <a:rPr lang="en-US" dirty="0" err="1"/>
              <a:t>n.iter</a:t>
            </a:r>
            <a:r>
              <a:rPr lang="en-US" dirty="0"/>
              <a:t>=1000, type = c("</a:t>
            </a:r>
            <a:r>
              <a:rPr lang="en-US" dirty="0" err="1"/>
              <a:t>trace","mean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 err="1"/>
              <a:t>LINE.samples$trace</a:t>
            </a:r>
            <a:endParaRPr lang="en-US" dirty="0"/>
          </a:p>
          <a:p>
            <a:pPr marL="0" indent="0">
              <a:buNone/>
            </a:pPr>
            <a:r>
              <a:rPr lang="en-US"/>
              <a:t> </a:t>
            </a:r>
            <a:r>
              <a:rPr lang="en-US" dirty="0" err="1"/>
              <a:t>LINE.samples$mean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06F93-7C4B-7F1A-4C1F-96E4338E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DC7A-A808-C054-CE9B-27FBEC77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over JAGS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90C4-C2A2-1C2B-BBBB-E9C103B9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JAGS modules contain factory objects for samplers, monitors, and random number generators for a JAGS model. These functions allow fine-grained control over which factories are active.</a:t>
            </a:r>
          </a:p>
          <a:p>
            <a:r>
              <a:rPr lang="en-US" dirty="0" err="1"/>
              <a:t>list.factories</a:t>
            </a:r>
            <a:r>
              <a:rPr lang="en-US" dirty="0"/>
              <a:t>(type)</a:t>
            </a:r>
          </a:p>
          <a:p>
            <a:pPr lvl="1"/>
            <a:r>
              <a:rPr lang="en-US" dirty="0" err="1"/>
              <a:t>list.factories</a:t>
            </a:r>
            <a:r>
              <a:rPr lang="en-US" dirty="0"/>
              <a:t> returns a data frame with two columns, the first column shows the names of the factory objects in the currently loaded modules, and the second column is a logical vector indicating whether the corresponding factory is active or not.</a:t>
            </a:r>
          </a:p>
          <a:p>
            <a:r>
              <a:rPr lang="en-US" dirty="0" err="1"/>
              <a:t>set.factory</a:t>
            </a:r>
            <a:r>
              <a:rPr lang="en-US" dirty="0"/>
              <a:t>(name, type, state)</a:t>
            </a:r>
          </a:p>
          <a:p>
            <a:pPr lvl="1"/>
            <a:r>
              <a:rPr lang="en-US" dirty="0" err="1"/>
              <a:t>set.factory</a:t>
            </a:r>
            <a:r>
              <a:rPr lang="en-US" dirty="0"/>
              <a:t> is called to change the future behavior of factory objects. If a factory is set to inactive then it will be skipped.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B98D-5320-ABCC-2C0B-1F630DC3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A307-1233-458F-A4DF-627A002E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1586-D54B-371E-B6DF-5142FC5F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list.factories</a:t>
            </a:r>
            <a:r>
              <a:rPr lang="en-US" dirty="0"/>
              <a:t>("sampler")</a:t>
            </a:r>
          </a:p>
          <a:p>
            <a:r>
              <a:rPr lang="en-US" dirty="0" err="1"/>
              <a:t>list.factories</a:t>
            </a:r>
            <a:r>
              <a:rPr lang="en-US" dirty="0"/>
              <a:t>("monitor")</a:t>
            </a:r>
          </a:p>
          <a:p>
            <a:r>
              <a:rPr lang="en-US" dirty="0" err="1"/>
              <a:t>list.factories</a:t>
            </a:r>
            <a:r>
              <a:rPr lang="en-US" dirty="0"/>
              <a:t>("</a:t>
            </a:r>
            <a:r>
              <a:rPr lang="en-US" dirty="0" err="1"/>
              <a:t>rng</a:t>
            </a:r>
            <a:r>
              <a:rPr lang="en-US" dirty="0"/>
              <a:t>")</a:t>
            </a:r>
          </a:p>
          <a:p>
            <a:r>
              <a:rPr lang="en-US" dirty="0" err="1"/>
              <a:t>set.factory</a:t>
            </a:r>
            <a:r>
              <a:rPr lang="en-US" dirty="0"/>
              <a:t>("base::Slice", "sampler", FALSE)</a:t>
            </a:r>
          </a:p>
          <a:p>
            <a:r>
              <a:rPr lang="en-US" dirty="0" err="1"/>
              <a:t>list.factories</a:t>
            </a:r>
            <a:r>
              <a:rPr lang="en-US" dirty="0"/>
              <a:t>("sampler")</a:t>
            </a:r>
          </a:p>
          <a:p>
            <a:r>
              <a:rPr lang="en-US" dirty="0" err="1"/>
              <a:t>set.factory</a:t>
            </a:r>
            <a:r>
              <a:rPr lang="en-US" dirty="0"/>
              <a:t>("base::Slice", "sampler",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E321B-7D1C-9900-1170-D41EB4B9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2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5066-552A-0430-661D-6BA6B102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load JAGS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E94E-ABA9-5489-BCF8-87F339EE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JAGS module is a dynamically loaded library of functions that load and unload JAGS modules and show the names of the currently loaded modules.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 err="1"/>
              <a:t>load.module</a:t>
            </a:r>
            <a:r>
              <a:rPr lang="en-US" dirty="0"/>
              <a:t>(name, path, quiet=FALSE)</a:t>
            </a:r>
          </a:p>
          <a:p>
            <a:pPr lvl="1"/>
            <a:r>
              <a:rPr lang="en-US" dirty="0" err="1"/>
              <a:t>unload.module</a:t>
            </a:r>
            <a:r>
              <a:rPr lang="en-US" dirty="0"/>
              <a:t>(name, quiet=FALSE)</a:t>
            </a:r>
          </a:p>
          <a:p>
            <a:pPr lvl="1"/>
            <a:r>
              <a:rPr lang="en-US" dirty="0" err="1"/>
              <a:t>list.modules</a:t>
            </a:r>
            <a:r>
              <a:rPr lang="en-US" dirty="0"/>
              <a:t>()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list.modules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load.module</a:t>
            </a:r>
            <a:r>
              <a:rPr lang="en-US" dirty="0"/>
              <a:t>("</a:t>
            </a:r>
            <a:r>
              <a:rPr lang="en-US" dirty="0" err="1"/>
              <a:t>glm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list.modules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unload.module</a:t>
            </a:r>
            <a:r>
              <a:rPr lang="en-US" dirty="0"/>
              <a:t>("</a:t>
            </a:r>
            <a:r>
              <a:rPr lang="en-US" dirty="0" err="1"/>
              <a:t>glm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list.modules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47ABD-A0C8-7D52-6D66-04BF58A7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7EEC-BF5A-98CD-53A4-D76F636E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manipulating jags model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EDDB-44BA-2794-1DF8-AD8FF304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jags object represents a Bayesian graphical model described using the BUGS language.</a:t>
            </a:r>
          </a:p>
          <a:p>
            <a:r>
              <a:rPr lang="en-US" dirty="0"/>
              <a:t>Use ## S3 methods for class 'jags'</a:t>
            </a:r>
          </a:p>
          <a:p>
            <a:pPr lvl="1"/>
            <a:r>
              <a:rPr lang="en-US" dirty="0" err="1"/>
              <a:t>coef</a:t>
            </a:r>
            <a:r>
              <a:rPr lang="en-US" dirty="0"/>
              <a:t>(object, chain=1, ...)</a:t>
            </a:r>
          </a:p>
          <a:p>
            <a:pPr lvl="1"/>
            <a:r>
              <a:rPr lang="en-US" dirty="0" err="1"/>
              <a:t>variable.names</a:t>
            </a:r>
            <a:r>
              <a:rPr lang="en-US" dirty="0"/>
              <a:t>(object, ...)</a:t>
            </a:r>
          </a:p>
          <a:p>
            <a:pPr lvl="1"/>
            <a:r>
              <a:rPr lang="en-US" dirty="0" err="1"/>
              <a:t>list.samplers</a:t>
            </a:r>
            <a:r>
              <a:rPr lang="en-US" dirty="0"/>
              <a:t>(object)</a:t>
            </a:r>
          </a:p>
          <a:p>
            <a:r>
              <a:rPr lang="en-US" dirty="0"/>
              <a:t>Examples  using LINE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LINE$recompile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coef</a:t>
            </a:r>
            <a:r>
              <a:rPr lang="en-US" dirty="0"/>
              <a:t>(LINE)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variable.names</a:t>
            </a:r>
            <a:r>
              <a:rPr lang="en-US" dirty="0"/>
              <a:t>(LINE)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list.samplers</a:t>
            </a:r>
            <a:r>
              <a:rPr lang="en-US" dirty="0"/>
              <a:t>(LINE)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E2FCD-C80F-CAC2-57E4-92FB4788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A5BE-0BE1-71C5-317F-185F02DF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load JAGS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727A-3872-EF56-85BC-75A2915E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JAGS module is a dynamically loaded library that extends the functionality of JAGS. These functions load and unload JAGS modules and show the names of the currently loaded modules.		</a:t>
            </a:r>
          </a:p>
          <a:p>
            <a:pPr lvl="1"/>
            <a:r>
              <a:rPr lang="en-US" dirty="0" err="1"/>
              <a:t>load.module</a:t>
            </a:r>
            <a:r>
              <a:rPr lang="en-US" dirty="0"/>
              <a:t>(name, path, quiet=FALSE)	</a:t>
            </a:r>
          </a:p>
          <a:p>
            <a:pPr lvl="1"/>
            <a:r>
              <a:rPr lang="en-US" dirty="0" err="1"/>
              <a:t>unload.module</a:t>
            </a:r>
            <a:r>
              <a:rPr lang="en-US" dirty="0"/>
              <a:t>(name, quiet=FALSE)</a:t>
            </a:r>
          </a:p>
          <a:p>
            <a:pPr lvl="1"/>
            <a:r>
              <a:rPr lang="en-US" dirty="0" err="1"/>
              <a:t>list.modules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DD555-00B4-D81E-EB61-FE17E6A5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3CE2-685C-58DA-6829-5C06E73A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4E28-EC6E-4261-2EE7-BC74AB05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6723"/>
          </a:xfrm>
        </p:spPr>
        <p:txBody>
          <a:bodyPr>
            <a:noAutofit/>
          </a:bodyPr>
          <a:lstStyle/>
          <a:p>
            <a:r>
              <a:rPr lang="en-US" dirty="0"/>
              <a:t>Analysis using the </a:t>
            </a:r>
            <a:r>
              <a:rPr lang="en-US" dirty="0" err="1"/>
              <a:t>rjags</a:t>
            </a:r>
            <a:r>
              <a:rPr lang="en-US" dirty="0"/>
              <a:t> package proceeds in steps:</a:t>
            </a:r>
          </a:p>
          <a:p>
            <a:r>
              <a:rPr lang="en-US" dirty="0"/>
              <a:t>Define the model using the BUGS language in a separate file.</a:t>
            </a:r>
          </a:p>
          <a:p>
            <a:r>
              <a:rPr lang="en-US" dirty="0"/>
              <a:t>Read in the model file using the </a:t>
            </a:r>
            <a:r>
              <a:rPr lang="en-US" dirty="0" err="1"/>
              <a:t>jags.model</a:t>
            </a:r>
            <a:r>
              <a:rPr lang="en-US" dirty="0"/>
              <a:t> function. This creates an object of class “jags”.</a:t>
            </a:r>
          </a:p>
          <a:p>
            <a:r>
              <a:rPr lang="en-US" dirty="0"/>
              <a:t>Update the model using the update method for “jags” objects. This constitutes a ‘burn-in’ period.</a:t>
            </a:r>
          </a:p>
          <a:p>
            <a:r>
              <a:rPr lang="en-US" dirty="0"/>
              <a:t>Extract samples from the model object using the </a:t>
            </a:r>
            <a:r>
              <a:rPr lang="en-US" dirty="0" err="1"/>
              <a:t>coda.samples</a:t>
            </a:r>
            <a:r>
              <a:rPr lang="en-US" dirty="0"/>
              <a:t> function. This creates an object of class “</a:t>
            </a:r>
            <a:r>
              <a:rPr lang="en-US" dirty="0" err="1"/>
              <a:t>mcmc.list</a:t>
            </a:r>
            <a:r>
              <a:rPr lang="en-US" dirty="0"/>
              <a:t>” which can be used to summarize the posterior distribution. The coda package also provides convergence diagnostics to check that the output is valid for analysis (see Plummer et al 2006).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F4A86-D21D-0506-5FE8-5A92C735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226C-0FA4-7D92-4752-7031E919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for representing MCMC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9F6D-3F5F-51CB-2CE1-7731622F1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/>
              <a:t>mcarray</a:t>
            </a:r>
            <a:r>
              <a:rPr lang="en-US" dirty="0"/>
              <a:t> object is used by the </a:t>
            </a:r>
            <a:r>
              <a:rPr lang="en-US" dirty="0" err="1"/>
              <a:t>jags.samples</a:t>
            </a:r>
            <a:r>
              <a:rPr lang="en-US" dirty="0"/>
              <a:t> function to represent MCMC output from a JAGS model. It is an array with named dimensions, for which the dimensions "iteration" and "chain" have a special status</a:t>
            </a:r>
          </a:p>
          <a:p>
            <a:r>
              <a:rPr lang="en-US" dirty="0"/>
              <a:t>Use  ## S3 methods for class '</a:t>
            </a:r>
            <a:r>
              <a:rPr lang="en-US" dirty="0" err="1"/>
              <a:t>mcarray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summary(object, FUN, ...)</a:t>
            </a:r>
          </a:p>
          <a:p>
            <a:pPr lvl="1"/>
            <a:r>
              <a:rPr lang="en-US" dirty="0"/>
              <a:t>print(x, ...)</a:t>
            </a:r>
          </a:p>
          <a:p>
            <a:pPr lvl="1"/>
            <a:r>
              <a:rPr lang="en-US" dirty="0" err="1"/>
              <a:t>as.mcmc.list</a:t>
            </a:r>
            <a:r>
              <a:rPr lang="en-US" dirty="0"/>
              <a:t>(x,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11D07-CD92-7BEE-3D9E-A368CA1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06C8-5489-2C03-D8EC-40B5A0C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initial values for parallel RNGs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046A-0AAE-77DA-0E16-429BB8CC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function returns a list of values that may be used to initialize the random number generator of each of parallel chains.  Each chain a   </a:t>
            </a:r>
            <a:r>
              <a:rPr lang="en-US" dirty="0" err="1"/>
              <a:t>jags.model</a:t>
            </a:r>
            <a:r>
              <a:rPr lang="en-US" dirty="0"/>
              <a:t> object, running a single chain on a separate processor. 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 err="1"/>
              <a:t>parallel.seeds</a:t>
            </a:r>
            <a:r>
              <a:rPr lang="en-US" dirty="0"/>
              <a:t>(factory, </a:t>
            </a:r>
            <a:r>
              <a:rPr lang="en-US" dirty="0" err="1"/>
              <a:t>nchain</a:t>
            </a:r>
            <a:r>
              <a:rPr lang="en-US" dirty="0"/>
              <a:t>) -- Factory is the name of the RNG factory to use.</a:t>
            </a:r>
          </a:p>
          <a:p>
            <a:pPr lvl="1"/>
            <a:r>
              <a:rPr lang="en-US" dirty="0" err="1"/>
              <a:t>nchain</a:t>
            </a:r>
            <a:r>
              <a:rPr lang="en-US" dirty="0"/>
              <a:t> -- Number of chains for which to initialize RNGs.</a:t>
            </a:r>
          </a:p>
          <a:p>
            <a:r>
              <a:rPr lang="en-US" dirty="0" err="1"/>
              <a:t>parallel.seeds</a:t>
            </a:r>
            <a:r>
              <a:rPr lang="en-US" dirty="0"/>
              <a:t> returns a list of RNG states. Each element is a list of length 2 with the following elements:	</a:t>
            </a:r>
          </a:p>
          <a:p>
            <a:pPr lvl="1"/>
            <a:r>
              <a:rPr lang="en-US" dirty="0"/>
              <a:t>.RNG.name -- The name of the RNG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RNG.state</a:t>
            </a:r>
            <a:r>
              <a:rPr lang="en-US" dirty="0"/>
              <a:t> -- An integer vector giving the state of the RNG.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F152-43B7-BD13-CF2A-C05A11DC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6CC0-6F4D-A0F4-5793-2F577BF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for representing MCMC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B583-B1D5-1DBE-5838-741175F4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to represent MCMC output from a JAGS mode</a:t>
            </a:r>
          </a:p>
          <a:p>
            <a:r>
              <a:rPr lang="en-US" dirty="0"/>
              <a:t>## S3 methods for class '</a:t>
            </a:r>
            <a:r>
              <a:rPr lang="en-US" dirty="0" err="1"/>
              <a:t>mcarray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summary(object, FUN, ...)</a:t>
            </a:r>
          </a:p>
          <a:p>
            <a:pPr lvl="1"/>
            <a:r>
              <a:rPr lang="en-US" dirty="0"/>
              <a:t>print(x, ...)</a:t>
            </a:r>
          </a:p>
          <a:p>
            <a:pPr lvl="1"/>
            <a:r>
              <a:rPr lang="en-US" dirty="0" err="1"/>
              <a:t>as.mcmc.list</a:t>
            </a:r>
            <a:r>
              <a:rPr lang="en-US" dirty="0"/>
              <a:t>(x, ...)</a:t>
            </a:r>
          </a:p>
          <a:p>
            <a:r>
              <a:rPr lang="en-US" dirty="0"/>
              <a:t>object, x is an </a:t>
            </a:r>
            <a:r>
              <a:rPr lang="en-US" dirty="0" err="1"/>
              <a:t>mcarray</a:t>
            </a:r>
            <a:r>
              <a:rPr lang="en-US" dirty="0"/>
              <a:t> object</a:t>
            </a:r>
          </a:p>
          <a:p>
            <a:r>
              <a:rPr lang="en-US" dirty="0"/>
              <a:t>FUN, a function to be used to generate summary statistics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255E5-3505-F06B-8A98-A092CF89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748-095A-4551-BC97-367DC865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files for jags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ED00-4E99-99E2-496E-C3B39C38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for a JAGS model from a file.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 err="1"/>
              <a:t>read.jagsdata</a:t>
            </a:r>
            <a:r>
              <a:rPr lang="en-US" dirty="0"/>
              <a:t>(file)</a:t>
            </a:r>
          </a:p>
          <a:p>
            <a:pPr lvl="1"/>
            <a:r>
              <a:rPr lang="en-US" dirty="0" err="1"/>
              <a:t>read.bugsdata</a:t>
            </a:r>
            <a:r>
              <a:rPr lang="en-US" dirty="0"/>
              <a:t>(file)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file -- name of a file containing a text </a:t>
            </a:r>
            <a:r>
              <a:rPr lang="en-US" dirty="0" err="1"/>
              <a:t>repesentation</a:t>
            </a:r>
            <a:r>
              <a:rPr lang="en-US" dirty="0"/>
              <a:t> of the data for a jags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5A81-A7A5-2F10-096A-A328B751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8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2198-B4ED-BA0F-4CAD-665F1C3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Functions in the </a:t>
            </a:r>
            <a:r>
              <a:rPr lang="en-US" dirty="0" err="1"/>
              <a:t>rjags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9179-57B7-E7BB-4804-1599BEB9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are provided for compatibility with older versions of the </a:t>
            </a:r>
            <a:r>
              <a:rPr lang="en-US" dirty="0" err="1"/>
              <a:t>rjags</a:t>
            </a:r>
            <a:r>
              <a:rPr lang="en-US" dirty="0"/>
              <a:t> package and will soon be defunct.</a:t>
            </a:r>
          </a:p>
          <a:p>
            <a:r>
              <a:rPr lang="en-US" dirty="0" err="1"/>
              <a:t>read.data</a:t>
            </a:r>
            <a:r>
              <a:rPr lang="en-US" dirty="0"/>
              <a:t>(file, format=c("</a:t>
            </a:r>
            <a:r>
              <a:rPr lang="en-US" dirty="0" err="1"/>
              <a:t>jags","bugs</a:t>
            </a:r>
            <a:r>
              <a:rPr lang="en-US" dirty="0"/>
              <a:t>"))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C7B72-7489-BBD4-1D31-4522DE20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D081-CE89-31C9-1F00-E3A5F818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graphical models using 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CEF0-BE13-A7AE-F0A0-F8D28F9D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Analysis using the </a:t>
            </a:r>
            <a:r>
              <a:rPr lang="en-US" dirty="0" err="1"/>
              <a:t>rjags</a:t>
            </a:r>
            <a:r>
              <a:rPr lang="en-US" dirty="0"/>
              <a:t> package proceeds in steps: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model using the BUGS language in a separate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the model file using the </a:t>
            </a:r>
            <a:r>
              <a:rPr lang="en-US" dirty="0" err="1"/>
              <a:t>jags.model</a:t>
            </a:r>
            <a:r>
              <a:rPr lang="en-US" dirty="0"/>
              <a:t> function. This creates an object of class “jags”.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model using the update method for “jags” objects. This constitutes a ‘burn-in’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samples from the model object using the </a:t>
            </a:r>
            <a:r>
              <a:rPr lang="en-US" dirty="0" err="1"/>
              <a:t>coda.samples</a:t>
            </a:r>
            <a:r>
              <a:rPr lang="en-US" dirty="0"/>
              <a:t> function. This creates an object of class “</a:t>
            </a:r>
            <a:r>
              <a:rPr lang="en-US" dirty="0" err="1"/>
              <a:t>mcmc.list</a:t>
            </a:r>
            <a:r>
              <a:rPr lang="en-US" dirty="0"/>
              <a:t>” which can be used to summarize the posterior distribution. The coda package also provides convergence diagnostics to check that the output is valid for analysis (see Plummer et al 2006).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277F-C3EE-6F77-1A8F-CD7B500C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C2AA-4CE6-07C6-021E-66218037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load JAGS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ABC9-061D-51DF-1A1A-E31AC3D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JAGS module is a dynamically loaded library that extends the functionality of JAGS. These functions load and unload JAGS modules and show the names of the currently loaded modules.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 err="1"/>
              <a:t>load.module</a:t>
            </a:r>
            <a:r>
              <a:rPr lang="en-US" dirty="0"/>
              <a:t>(name, path, quiet=FALSE)</a:t>
            </a:r>
          </a:p>
          <a:p>
            <a:pPr lvl="1"/>
            <a:r>
              <a:rPr lang="en-US" dirty="0" err="1"/>
              <a:t>unload.module</a:t>
            </a:r>
            <a:r>
              <a:rPr lang="en-US" dirty="0"/>
              <a:t>(name, quiet=FALSE)</a:t>
            </a:r>
          </a:p>
          <a:p>
            <a:pPr lvl="1"/>
            <a:r>
              <a:rPr lang="en-US" dirty="0" err="1"/>
              <a:t>list.modules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A66E1-0D33-2431-9681-11B455B9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7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37D4-229E-2A37-1DD4-BB0E49B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jags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6C51-BA9D-CFE6-EA0F-A7E8F9C3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Markov chain associated with the model.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/>
              <a:t>## S3 method for class 'jags'</a:t>
            </a:r>
          </a:p>
          <a:p>
            <a:pPr lvl="1"/>
            <a:r>
              <a:rPr lang="en-US" dirty="0"/>
              <a:t>update(object, </a:t>
            </a:r>
            <a:r>
              <a:rPr lang="en-US" dirty="0" err="1"/>
              <a:t>n.iter</a:t>
            </a:r>
            <a:r>
              <a:rPr lang="en-US" dirty="0"/>
              <a:t>=1, by, </a:t>
            </a:r>
            <a:r>
              <a:rPr lang="en-US" dirty="0" err="1"/>
              <a:t>progress.bar</a:t>
            </a:r>
            <a:r>
              <a:rPr lang="en-US" dirty="0"/>
              <a:t>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8D26-E220-47A8-1CF8-2E05CF28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0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845-E503-671C-98AF-078E5336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manipulating jags model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02BB-BD28-35D8-84C6-81130E0F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jags object represents a Bayesian graphical model described using the BUGS language.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## S3 method for class 'jags'</a:t>
            </a:r>
          </a:p>
          <a:p>
            <a:pPr lvl="1"/>
            <a:r>
              <a:rPr lang="en-US" dirty="0" err="1"/>
              <a:t>coef</a:t>
            </a:r>
            <a:r>
              <a:rPr lang="en-US" dirty="0"/>
              <a:t>(object, chain=1</a:t>
            </a:r>
            <a:r>
              <a:rPr lang="en-US"/>
              <a:t>, ...)</a:t>
            </a:r>
            <a:endParaRPr lang="en-US" dirty="0"/>
          </a:p>
          <a:p>
            <a:pPr lvl="1"/>
            <a:r>
              <a:rPr lang="en-US" dirty="0" err="1"/>
              <a:t>variable.names</a:t>
            </a:r>
            <a:r>
              <a:rPr lang="en-US" dirty="0"/>
              <a:t>(object, ...)</a:t>
            </a:r>
          </a:p>
          <a:p>
            <a:pPr lvl="1"/>
            <a:r>
              <a:rPr lang="en-US" dirty="0" err="1"/>
              <a:t>list.samplers</a:t>
            </a:r>
            <a:r>
              <a:rPr lang="en-US" dirty="0"/>
              <a:t>(object)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0F5C1-8A91-2BD4-E3DA-6615F543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D081-CE89-31C9-1F00-E3A5F818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graphical models using 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CEF0-BE13-A7AE-F0A0-F8D28F9D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Analysis using the </a:t>
            </a:r>
            <a:r>
              <a:rPr lang="en-US" dirty="0" err="1"/>
              <a:t>rjags</a:t>
            </a:r>
            <a:r>
              <a:rPr lang="en-US" dirty="0"/>
              <a:t> package proceeds in steps: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model using the BUGS language in a separate file  or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the model file using the </a:t>
            </a:r>
            <a:r>
              <a:rPr lang="en-US" dirty="0" err="1"/>
              <a:t>jags.model</a:t>
            </a:r>
            <a:r>
              <a:rPr lang="en-US" dirty="0"/>
              <a:t> function. This creates an object of class “jags.”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model using the update method for “jags” objects. This constitutes a ‘burn-in’ period.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samples from the model object using the </a:t>
            </a:r>
            <a:r>
              <a:rPr lang="en-US" dirty="0" err="1"/>
              <a:t>coda.samples</a:t>
            </a:r>
            <a:r>
              <a:rPr lang="en-US" dirty="0"/>
              <a:t> function. This creates an object of class “</a:t>
            </a:r>
            <a:r>
              <a:rPr lang="en-US" dirty="0" err="1"/>
              <a:t>mcmc.list</a:t>
            </a:r>
            <a:r>
              <a:rPr lang="en-US" dirty="0"/>
              <a:t>” which can be used to summarize the posterior distribution. The coda package also provides convergence diagnostics to check that the output is valid for analysis (see Plummer et al 2006).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CDE6-9A90-0F3B-FBB7-927E9170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2D68-E44D-D253-7E67-A51A5DE4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Jags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B85C-F509-D87E-B8E1-200DE855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version of the JAGS library which is currently linked to this R session</a:t>
            </a:r>
          </a:p>
          <a:p>
            <a:r>
              <a:rPr lang="en-US" dirty="0" err="1"/>
              <a:t>jags.version</a:t>
            </a:r>
            <a:r>
              <a:rPr lang="en-US" dirty="0"/>
              <a:t>()</a:t>
            </a:r>
          </a:p>
          <a:p>
            <a:r>
              <a:rPr lang="en-US" dirty="0"/>
              <a:t>Linear regression example</a:t>
            </a:r>
          </a:p>
          <a:p>
            <a:pPr lvl="1"/>
            <a:r>
              <a:rPr lang="en-US" dirty="0"/>
              <a:t>The LINE model is a trivial linear regression model with only 5 observations. </a:t>
            </a:r>
          </a:p>
          <a:p>
            <a:pPr lvl="1"/>
            <a:r>
              <a:rPr lang="en-US" dirty="0"/>
              <a:t>Its main use is to allow automated checks of the </a:t>
            </a:r>
            <a:r>
              <a:rPr lang="en-US" dirty="0" err="1"/>
              <a:t>rjags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jags.model</a:t>
            </a:r>
            <a:r>
              <a:rPr lang="en-US" dirty="0"/>
              <a:t> object, which must be recompiled before use.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98E0-DC45-D71D-FEA2-6C888A6F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C504-0C26-36E3-43E9-62CC16FC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for representing MCMC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86EF-96B2-CFD2-472D-0F4E8A9C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S3 methods for class '</a:t>
            </a:r>
            <a:r>
              <a:rPr lang="en-US" dirty="0" err="1"/>
              <a:t>mcarray</a:t>
            </a:r>
            <a:r>
              <a:rPr lang="en-US" dirty="0"/>
              <a:t>'</a:t>
            </a:r>
          </a:p>
          <a:p>
            <a:r>
              <a:rPr lang="en-US" dirty="0"/>
              <a:t>summary(object, FUN, ...)</a:t>
            </a:r>
          </a:p>
          <a:p>
            <a:r>
              <a:rPr lang="en-US" dirty="0"/>
              <a:t>print(x, ...)</a:t>
            </a:r>
          </a:p>
          <a:p>
            <a:r>
              <a:rPr lang="en-US" dirty="0" err="1"/>
              <a:t>as.mcmc.list</a:t>
            </a:r>
            <a:r>
              <a:rPr lang="en-US" dirty="0"/>
              <a:t>(x,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2906-8AB7-ACA4-3E5E-8594610D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0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5B38-BCAF-53A3-BB9F-7DE873BC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posterior samples in </a:t>
            </a:r>
            <a:r>
              <a:rPr lang="en-US" dirty="0" err="1"/>
              <a:t>mcmc.list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23B6-8F6B-326D-F3C5-64F7C0BF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1733550"/>
            <a:ext cx="10515600" cy="4351338"/>
          </a:xfrm>
        </p:spPr>
        <p:txBody>
          <a:bodyPr/>
          <a:lstStyle/>
          <a:p>
            <a:r>
              <a:rPr lang="en-US" dirty="0"/>
              <a:t>This is a wrapper function for </a:t>
            </a:r>
            <a:r>
              <a:rPr lang="en-US" dirty="0" err="1"/>
              <a:t>jags.samples</a:t>
            </a:r>
            <a:r>
              <a:rPr lang="en-US" dirty="0"/>
              <a:t> which sets a trace monitor for all requested nodes, updates the model, and coerces the output to a single </a:t>
            </a:r>
            <a:r>
              <a:rPr lang="en-US" dirty="0" err="1"/>
              <a:t>mcmc.list</a:t>
            </a:r>
            <a:r>
              <a:rPr lang="en-US" dirty="0"/>
              <a:t> object.</a:t>
            </a:r>
          </a:p>
          <a:p>
            <a:r>
              <a:rPr lang="en-US" dirty="0" err="1"/>
              <a:t>Coda.samples</a:t>
            </a:r>
            <a:r>
              <a:rPr lang="en-US" dirty="0"/>
              <a:t>(</a:t>
            </a:r>
            <a:r>
              <a:rPr lang="en-US" dirty="0" err="1"/>
              <a:t>nodel_variables</a:t>
            </a:r>
            <a:r>
              <a:rPr lang="en-US" dirty="0"/>
              <a:t>, </a:t>
            </a:r>
            <a:r>
              <a:rPr lang="en-US" dirty="0" err="1"/>
              <a:t>n.iter</a:t>
            </a:r>
            <a:r>
              <a:rPr lang="en-US" dirty="0"/>
              <a:t>, thin=1, na.rm=T, … 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data(LINE)</a:t>
            </a:r>
          </a:p>
          <a:p>
            <a:pPr lvl="1"/>
            <a:r>
              <a:rPr lang="en-US" dirty="0" err="1"/>
              <a:t>LINE$recompile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LINE.out</a:t>
            </a:r>
            <a:r>
              <a:rPr lang="en-US" dirty="0"/>
              <a:t> &lt;- </a:t>
            </a:r>
            <a:r>
              <a:rPr lang="en-US" dirty="0" err="1"/>
              <a:t>coda.samples</a:t>
            </a:r>
            <a:r>
              <a:rPr lang="en-US" dirty="0"/>
              <a:t>(LINE, c(“alpha”, “beta”, “sigma”), </a:t>
            </a:r>
            <a:r>
              <a:rPr lang="en-US" dirty="0" err="1"/>
              <a:t>n.iter</a:t>
            </a:r>
            <a:r>
              <a:rPr lang="en-US" dirty="0"/>
              <a:t>=1000)</a:t>
            </a:r>
          </a:p>
          <a:p>
            <a:pPr lvl="1"/>
            <a:r>
              <a:rPr lang="en-US" dirty="0"/>
              <a:t>Summary(</a:t>
            </a:r>
            <a:r>
              <a:rPr lang="en-US" dirty="0" err="1"/>
              <a:t>LINE.out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B9AB-2750-B918-AE2A-A8B88445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3A1D-5834-DA17-3B97-9B8D3885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manipulating jags model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21D1-9C0C-C68E-3FBA-130688C6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S3 method for class 'jags'</a:t>
            </a:r>
          </a:p>
          <a:p>
            <a:pPr lvl="1"/>
            <a:r>
              <a:rPr lang="en-US" dirty="0" err="1"/>
              <a:t>coef</a:t>
            </a:r>
            <a:r>
              <a:rPr lang="en-US" dirty="0"/>
              <a:t>(object, chain=1, ...)</a:t>
            </a:r>
          </a:p>
          <a:p>
            <a:r>
              <a:rPr lang="en-US" dirty="0"/>
              <a:t>## S3 method for class 'jags'</a:t>
            </a:r>
          </a:p>
          <a:p>
            <a:pPr lvl="1"/>
            <a:r>
              <a:rPr lang="en-US" dirty="0" err="1"/>
              <a:t>variable.names</a:t>
            </a:r>
            <a:r>
              <a:rPr lang="en-US" dirty="0"/>
              <a:t>(object, ...)</a:t>
            </a:r>
          </a:p>
          <a:p>
            <a:r>
              <a:rPr lang="en-US" dirty="0" err="1"/>
              <a:t>list.samplers</a:t>
            </a:r>
            <a:r>
              <a:rPr lang="en-US" dirty="0"/>
              <a:t>(object)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data(LINE)</a:t>
            </a:r>
          </a:p>
          <a:p>
            <a:pPr lvl="1"/>
            <a:r>
              <a:rPr lang="en-US" dirty="0" err="1"/>
              <a:t>LINE$recompile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coef</a:t>
            </a:r>
            <a:r>
              <a:rPr lang="en-US" dirty="0"/>
              <a:t>(LINE)</a:t>
            </a:r>
          </a:p>
          <a:p>
            <a:pPr lvl="1"/>
            <a:r>
              <a:rPr lang="en-US" dirty="0" err="1"/>
              <a:t>variable.names</a:t>
            </a:r>
            <a:r>
              <a:rPr lang="en-US" dirty="0"/>
              <a:t>(LINE)</a:t>
            </a:r>
          </a:p>
          <a:p>
            <a:pPr lvl="1"/>
            <a:r>
              <a:rPr lang="en-US" dirty="0" err="1"/>
              <a:t>list.samplers</a:t>
            </a:r>
            <a:r>
              <a:rPr lang="en-US" dirty="0"/>
              <a:t>(LINE)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8064-DACC-4935-2811-F90AE657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068A-CF81-2918-C413-E1095DD5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penalized deviance samples - 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2EF6-2C43-CFEA-FBEA-1E6EA5EA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dic.samples</a:t>
            </a:r>
            <a:r>
              <a:rPr lang="en-US" dirty="0"/>
              <a:t>(model, </a:t>
            </a:r>
            <a:r>
              <a:rPr lang="en-US" dirty="0" err="1"/>
              <a:t>n.iter</a:t>
            </a:r>
            <a:r>
              <a:rPr lang="en-US" dirty="0"/>
              <a:t>, thin = 1, type,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7FEA-A67F-B7ED-4416-B097CB47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9247-32E5-286D-F3C2-6450CBA0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penalized deviance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930F-838F-4BD6-87B7-84A86DD7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dic.samples</a:t>
            </a:r>
            <a:r>
              <a:rPr lang="en-US" dirty="0"/>
              <a:t>(model, </a:t>
            </a:r>
            <a:r>
              <a:rPr lang="en-US" dirty="0" err="1"/>
              <a:t>n.iter</a:t>
            </a:r>
            <a:r>
              <a:rPr lang="en-US" dirty="0"/>
              <a:t>, thin = 1, type,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BEB23-858D-90B7-65E0-2B38B987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B21F-A3B4-469F-B6BD-2226FD37A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2114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From rjags manual</vt:lpstr>
      <vt:lpstr>First steps</vt:lpstr>
      <vt:lpstr>Bayesian graphical models using MCMC</vt:lpstr>
      <vt:lpstr>Jags version</vt:lpstr>
      <vt:lpstr>Objects for representing MCMC output</vt:lpstr>
      <vt:lpstr>Generate posterior samples in mcmc.list format</vt:lpstr>
      <vt:lpstr>Functions for manipulating jags model objects</vt:lpstr>
      <vt:lpstr>Generate penalized deviance samples - DIC</vt:lpstr>
      <vt:lpstr>Generate penalized deviance samples</vt:lpstr>
      <vt:lpstr>Differences in penalized deviance</vt:lpstr>
      <vt:lpstr>Create a JAGS model object</vt:lpstr>
      <vt:lpstr>Generate posterior samples</vt:lpstr>
      <vt:lpstr>Generate posterior samples</vt:lpstr>
      <vt:lpstr>Example: generate posterior samples from LINE</vt:lpstr>
      <vt:lpstr>Advanced control over JAGS</vt:lpstr>
      <vt:lpstr>Advanced control, continued</vt:lpstr>
      <vt:lpstr>Dynamically load JAGS modules</vt:lpstr>
      <vt:lpstr>Functions for manipulating jags model objects</vt:lpstr>
      <vt:lpstr>Dynamically load JAGS modules</vt:lpstr>
      <vt:lpstr>Objects for representing MCMC output</vt:lpstr>
      <vt:lpstr>Get initial values for parallel RNGs</vt:lpstr>
      <vt:lpstr>Objects for representing MCMC output</vt:lpstr>
      <vt:lpstr>Read data files for jags models</vt:lpstr>
      <vt:lpstr>Deprecated Functions in the rjags package</vt:lpstr>
      <vt:lpstr>Bayesian graphical models using MCMC</vt:lpstr>
      <vt:lpstr>Dynamically load JAGS modules</vt:lpstr>
      <vt:lpstr>Update jags models</vt:lpstr>
      <vt:lpstr>Functions for manipulating jags model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rjags manual</dc:title>
  <dc:creator>James D Brownlow</dc:creator>
  <cp:lastModifiedBy>James D Brownlow</cp:lastModifiedBy>
  <cp:revision>16</cp:revision>
  <dcterms:created xsi:type="dcterms:W3CDTF">2023-10-13T23:20:15Z</dcterms:created>
  <dcterms:modified xsi:type="dcterms:W3CDTF">2023-10-14T18:11:00Z</dcterms:modified>
</cp:coreProperties>
</file>