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80" r:id="rId9"/>
    <p:sldId id="281" r:id="rId10"/>
    <p:sldId id="282" r:id="rId11"/>
    <p:sldId id="265" r:id="rId12"/>
    <p:sldId id="283" r:id="rId13"/>
    <p:sldId id="267" r:id="rId14"/>
    <p:sldId id="268" r:id="rId15"/>
    <p:sldId id="284" r:id="rId16"/>
    <p:sldId id="269" r:id="rId17"/>
    <p:sldId id="270" r:id="rId18"/>
    <p:sldId id="287" r:id="rId19"/>
    <p:sldId id="286" r:id="rId20"/>
    <p:sldId id="288" r:id="rId21"/>
    <p:sldId id="276" r:id="rId22"/>
    <p:sldId id="278" r:id="rId23"/>
    <p:sldId id="290" r:id="rId24"/>
    <p:sldId id="289" r:id="rId25"/>
    <p:sldId id="271" r:id="rId26"/>
    <p:sldId id="272" r:id="rId27"/>
    <p:sldId id="291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B69A-3117-4C50-8B93-EB2FBF224ED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E770-C91E-4518-9FAA-4AE4A037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0A8-B6CC-DBED-9DFF-57B1C1DD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72EA-7084-3F49-3DAE-3697B4A6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D5DF-F033-FAD2-87A2-062F771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CC55-837A-4F66-809E-A4B5352C019E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2AEC-44DE-8DF1-1BD3-1E442883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2E04-D7C0-85B3-8F46-39E3C814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4219-F46B-CF9A-0E4B-C2B77C99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E91F-F86F-AD99-0636-0C82EFE2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2E8C-FD18-53F7-9260-48ABE60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315-0859-4769-8ABF-D13377949215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535B-4F97-4A8F-3194-B7126993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5531-07B2-6DE5-22D9-7BC8EF2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DEEEE-2488-1A2D-C68B-919E23FA9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2A31-FC9B-8136-E3E5-A76E7B70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AAA6-C569-AD39-55CE-D2DEB012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2B69-3B15-4329-95AF-BF8C30AEB268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27C6-6294-D7FE-22F0-06CF7704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7108-C347-104A-1F6D-2099902A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F1B1-2AD4-62D9-0C0F-7CA71985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6767-5335-BFBC-E154-5EE0C6E2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B5D4-87E5-C1C9-62D9-8F8E7B7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445-8F31-4B8A-BD7F-7ECB4693829F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F070-655D-BCEA-A38A-627EE650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392-EA49-1B79-0EE0-DFF0330D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1F3-C1E3-CF37-F5B9-4545286F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6C34-4895-FE15-480A-81D90DEC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3835-A0E9-AE42-E611-484550E3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CFC-76C7-46D3-9306-CD809372D843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1785-B0E0-0E87-FBA3-817895F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77F8-825E-D6C1-56A4-D862BA2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B46-CE86-3B8F-C208-7A7F7740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31A8-B0C1-C6E1-0689-81A8DE95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3F9D-815F-6F74-0464-74FE3A37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1E47-4E7C-616E-E487-96D71CC7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566B-7CCD-4627-89A6-BA3A42933652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E904-1CF3-DF2A-228E-6A2AFD7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E119-16F7-5D11-BB87-99DD6CBD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B2C-5214-85CE-CC91-85FA9268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501F-AEE7-2B76-57C5-E1EA2104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0E3F8-7E2F-0C7A-109F-01E032B5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3741F-4B00-8A2E-1866-A56996B4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3FF2-0E29-CA70-077D-59B84477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FEE8-36FD-2E6F-F15B-A433136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2286-B425-492F-B5A9-3F20E75B2F1E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BCFF1-9F6A-2FE7-59E7-9EC017E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78179-7C75-5AD1-08E1-39287808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BC00-2F97-7553-16DF-DAA4A31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DE612-955F-3950-62EE-DBD4DDCF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C2F-D1B5-4046-850C-0F6D7E5182DA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B722-88F8-599B-A34F-6A70FF87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32FC-0F21-CBA8-D854-BC788D7C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EC00-D343-638E-CD29-DCD73D8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5BD-FB58-4355-A58B-8FD05223EBA2}" type="datetime1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D79FC-561A-8125-6EE2-ED3CFA8A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79DD-A733-E4A4-5D96-ABD2151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01D-194A-4506-5E04-77E3B454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A633-2242-ABA1-E53B-DEDA2090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89C1-8358-5736-699B-46C86548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1E12-7C25-BB07-6078-B5EB0C5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1753-A3CE-44C2-A1E3-703BA6E3D52A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DB16-4C85-4B34-A6B7-64086DEE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0DF9-046C-E4F2-935E-221B8789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7F5E-1897-FEE2-2C7C-B8A65D5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791F4-AE95-ADE2-044A-FA7AD6EC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EED4-E972-E309-AC8A-C242DD7A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E4A8-1F0E-DB51-0B7F-A84E4CE9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24D-7C44-4C64-9B89-7E52E78E55C1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D52E-D5CD-9053-E4F9-228D1AB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2B6C-1879-2D77-CB7E-4FDD1BD6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6E92-9B8D-473B-8718-27E58CB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6617-F5C2-A0FE-C59B-0BEF07EA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6A83-8E67-B3DA-D6D8-F12F92DC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EBB0-B260-42C3-B63A-FD9F04344527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26DC-BEB3-E539-1977-F2B9240C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DF29-E0C2-D5D2-B800-F996F073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0D5-75CB-E2D3-67BB-ED7ADE817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Bayes:</a:t>
            </a:r>
            <a:br>
              <a:rPr lang="en-US" dirty="0"/>
            </a:br>
            <a:r>
              <a:rPr lang="en-US" dirty="0"/>
              <a:t>Hamada launch failure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DE57-E9C7-1E26-AB34-17B788B15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Bayesian Reliability, Example 1</a:t>
            </a:r>
          </a:p>
          <a:p>
            <a:r>
              <a:rPr lang="en-US" dirty="0"/>
              <a:t>Worked with </a:t>
            </a:r>
            <a:r>
              <a:rPr lang="en-US" dirty="0" err="1"/>
              <a:t>rjags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5DCC-5051-550A-9C51-E8BA0A95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5964-45B8-338E-D8D2-C9D132A9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6C21-4C0F-7907-A391-9A437D50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dirty="0"/>
              <a:t>Create a data list</a:t>
            </a:r>
          </a:p>
          <a:p>
            <a:pPr marL="457200" lvl="1" indent="0">
              <a:buNone/>
            </a:pPr>
            <a:r>
              <a:rPr lang="en-US" dirty="0" err="1"/>
              <a:t>data_list</a:t>
            </a:r>
            <a:r>
              <a:rPr lang="en-US" dirty="0"/>
              <a:t> &lt;- list(  </a:t>
            </a:r>
          </a:p>
          <a:p>
            <a:pPr marL="457200" lvl="1" indent="0">
              <a:buNone/>
            </a:pPr>
            <a:r>
              <a:rPr lang="en-US" dirty="0"/>
              <a:t>   successes = </a:t>
            </a:r>
            <a:r>
              <a:rPr lang="en-US" dirty="0" err="1"/>
              <a:t>observed_successes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  trials = </a:t>
            </a:r>
            <a:r>
              <a:rPr lang="en-US" dirty="0" err="1"/>
              <a:t>total_trials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Initialize the parameters – values or a function</a:t>
            </a:r>
          </a:p>
          <a:p>
            <a:pPr marL="0" indent="0">
              <a:buNone/>
            </a:pPr>
            <a:r>
              <a:rPr lang="en-US" dirty="0"/>
              <a:t>     #initialize p with a function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initialP</a:t>
            </a:r>
            <a:r>
              <a:rPr lang="en-US" dirty="0"/>
              <a:t> = function(){  list(p=</a:t>
            </a:r>
            <a:r>
              <a:rPr lang="en-US" dirty="0" err="1"/>
              <a:t>runif</a:t>
            </a:r>
            <a:r>
              <a:rPr lang="en-US" dirty="0"/>
              <a:t>(1))}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1934-8B41-B2A3-2DF3-1071F22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5FCE-7F02-85EE-6514-1EA1455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9666-EA58-E898-9CCE-45A74202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stuff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rjags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# Define failure data</a:t>
            </a:r>
          </a:p>
          <a:p>
            <a:pPr marL="457200" lvl="1" indent="0">
              <a:buNone/>
            </a:pPr>
            <a:r>
              <a:rPr lang="en-US" dirty="0" err="1"/>
              <a:t>observed_successes</a:t>
            </a:r>
            <a:r>
              <a:rPr lang="en-US" dirty="0"/>
              <a:t> &lt;- 3  </a:t>
            </a:r>
          </a:p>
          <a:p>
            <a:pPr marL="457200" lvl="1" indent="0">
              <a:buNone/>
            </a:pPr>
            <a:r>
              <a:rPr lang="en-US" dirty="0" err="1"/>
              <a:t>total_trials</a:t>
            </a:r>
            <a:r>
              <a:rPr lang="en-US" dirty="0"/>
              <a:t> &lt;- 11</a:t>
            </a:r>
          </a:p>
          <a:p>
            <a:pPr marL="457200" lvl="1" indent="0">
              <a:buNone/>
            </a:pPr>
            <a:r>
              <a:rPr lang="en-US" dirty="0"/>
              <a:t># Specify the number of iterations, burn-in, and thinning (these were described in the </a:t>
            </a:r>
            <a:r>
              <a:rPr lang="en-US" dirty="0" err="1"/>
              <a:t>DataWorks</a:t>
            </a:r>
            <a:r>
              <a:rPr lang="en-US" dirty="0"/>
              <a:t> video)</a:t>
            </a:r>
          </a:p>
          <a:p>
            <a:pPr marL="457200" lvl="1" indent="0">
              <a:buNone/>
            </a:pPr>
            <a:r>
              <a:rPr lang="en-US" dirty="0" err="1"/>
              <a:t>n_iterations</a:t>
            </a:r>
            <a:r>
              <a:rPr lang="en-US" dirty="0"/>
              <a:t> &lt;- 10000</a:t>
            </a:r>
          </a:p>
          <a:p>
            <a:pPr marL="457200" lvl="1" indent="0">
              <a:buNone/>
            </a:pPr>
            <a:r>
              <a:rPr lang="en-US" dirty="0" err="1"/>
              <a:t>n_burnin</a:t>
            </a:r>
            <a:r>
              <a:rPr lang="en-US" dirty="0"/>
              <a:t> &lt;- 2000</a:t>
            </a:r>
          </a:p>
          <a:p>
            <a:pPr marL="457200" lvl="1" indent="0">
              <a:buNone/>
            </a:pPr>
            <a:r>
              <a:rPr lang="en-US" dirty="0" err="1"/>
              <a:t>n_thin</a:t>
            </a:r>
            <a:r>
              <a:rPr lang="en-US" dirty="0"/>
              <a:t> &lt;- 1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ACC5B-1679-0731-BC3A-DE4F137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0BAA-5A29-F909-BC35-9A0CA4E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4  and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D853-FAB9-5F88-F11C-1F77AB4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/>
              <a:t># Initialize JAGS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model_code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                   data = </a:t>
            </a:r>
            <a:r>
              <a:rPr lang="en-US" dirty="0" err="1"/>
              <a:t>data_list</a:t>
            </a:r>
            <a:r>
              <a:rPr lang="en-US" dirty="0"/>
              <a:t>,  </a:t>
            </a:r>
            <a:r>
              <a:rPr lang="en-US" dirty="0" err="1"/>
              <a:t>n.chains</a:t>
            </a:r>
            <a:r>
              <a:rPr lang="en-US" dirty="0"/>
              <a:t> = 4, </a:t>
            </a:r>
            <a:r>
              <a:rPr lang="en-US" dirty="0" err="1"/>
              <a:t>inits</a:t>
            </a:r>
            <a:r>
              <a:rPr lang="en-US" dirty="0"/>
              <a:t> = </a:t>
            </a:r>
            <a:r>
              <a:rPr lang="en-US" dirty="0" err="1"/>
              <a:t>initialP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# Run the MCMC simulation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jags_samples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                   		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And get the results</a:t>
            </a:r>
          </a:p>
          <a:p>
            <a:pPr marL="0" indent="0">
              <a:buNone/>
            </a:pPr>
            <a:r>
              <a:rPr lang="en-US" dirty="0"/>
              <a:t>           summary(</a:t>
            </a:r>
            <a:r>
              <a:rPr lang="en-US" dirty="0" err="1"/>
              <a:t>jags_samples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0DAF-7775-BA8E-0AC2-7B94D1B5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14EF-DBA8-FC17-1F84-BFCA476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jags model for rocket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F788-3D29-5727-AE1B-E697020C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 Define the model</a:t>
            </a:r>
          </a:p>
          <a:p>
            <a:r>
              <a:rPr lang="en-US" dirty="0" err="1"/>
              <a:t>model_code</a:t>
            </a:r>
            <a:r>
              <a:rPr lang="en-US" dirty="0"/>
              <a:t> &lt;- "model {  </a:t>
            </a:r>
          </a:p>
          <a:p>
            <a:r>
              <a:rPr lang="en-US" dirty="0"/>
              <a:t># Likelihood: Binomial distribution  </a:t>
            </a:r>
          </a:p>
          <a:p>
            <a:r>
              <a:rPr lang="en-US" dirty="0"/>
              <a:t>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r>
              <a:rPr lang="en-US" dirty="0"/>
              <a:t># Prior: Uniform prior for binomial probability  </a:t>
            </a:r>
          </a:p>
          <a:p>
            <a:r>
              <a:rPr lang="en-US" dirty="0"/>
              <a:t>#p ~ </a:t>
            </a:r>
            <a:r>
              <a:rPr lang="en-US" dirty="0" err="1"/>
              <a:t>dunif</a:t>
            </a:r>
            <a:r>
              <a:rPr lang="en-US" dirty="0"/>
              <a:t>(0, 1) # vague prior  </a:t>
            </a:r>
          </a:p>
          <a:p>
            <a:r>
              <a:rPr lang="en-US" dirty="0"/>
              <a:t>#p ~ </a:t>
            </a:r>
            <a:r>
              <a:rPr lang="en-US" dirty="0" err="1"/>
              <a:t>dbeta</a:t>
            </a:r>
            <a:r>
              <a:rPr lang="en-US" dirty="0"/>
              <a:t>(0.5, 0.5) #Jeffreys prior  </a:t>
            </a:r>
          </a:p>
          <a:p>
            <a:r>
              <a:rPr lang="en-US" dirty="0"/>
              <a:t>p ~ </a:t>
            </a:r>
            <a:r>
              <a:rPr lang="en-US" dirty="0" err="1"/>
              <a:t>dbeta</a:t>
            </a:r>
            <a:r>
              <a:rPr lang="en-US" dirty="0"/>
              <a:t>(2.7, 5.8) # informative prior  </a:t>
            </a:r>
          </a:p>
          <a:p>
            <a:r>
              <a:rPr lang="en-US" dirty="0"/>
              <a:t>#x ~ </a:t>
            </a:r>
            <a:r>
              <a:rPr lang="en-US" dirty="0" err="1"/>
              <a:t>dexp</a:t>
            </a:r>
            <a:r>
              <a:rPr lang="en-US" dirty="0"/>
              <a:t>(0.1)    </a:t>
            </a:r>
          </a:p>
          <a:p>
            <a:r>
              <a:rPr lang="en-US" dirty="0"/>
              <a:t>#logit   p = x/(x+1)  same as p &lt;- </a:t>
            </a:r>
            <a:r>
              <a:rPr lang="en-US" dirty="0" err="1"/>
              <a:t>ilogit</a:t>
            </a:r>
            <a:r>
              <a:rPr lang="en-US" dirty="0"/>
              <a:t>(x)  </a:t>
            </a:r>
          </a:p>
          <a:p>
            <a:r>
              <a:rPr lang="en-US" dirty="0"/>
              <a:t>#logit(p) &lt;- x        </a:t>
            </a:r>
          </a:p>
          <a:p>
            <a:r>
              <a:rPr lang="en-US" dirty="0"/>
              <a:t>#probit  p = inverse normal CDF(x) </a:t>
            </a:r>
          </a:p>
          <a:p>
            <a:r>
              <a:rPr lang="en-US" dirty="0"/>
              <a:t> #probit(p) &lt;- x    #loglogistic  #p &lt;- </a:t>
            </a:r>
            <a:r>
              <a:rPr lang="en-US" dirty="0" err="1"/>
              <a:t>ilogit</a:t>
            </a:r>
            <a:r>
              <a:rPr lang="en-US" dirty="0"/>
              <a:t>(x)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F1077-A119-75BB-82D3-F6D0AD2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D7022-9DF3-FC2E-B33B-17095770DEA9}"/>
              </a:ext>
            </a:extLst>
          </p:cNvPr>
          <p:cNvSpPr txBox="1"/>
          <p:nvPr/>
        </p:nvSpPr>
        <p:spPr>
          <a:xfrm>
            <a:off x="7861738" y="1825625"/>
            <a:ext cx="34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</a:t>
            </a:r>
            <a:r>
              <a:rPr lang="en-US" sz="2800" dirty="0" err="1"/>
              <a:t>model_code</a:t>
            </a:r>
            <a:r>
              <a:rPr lang="en-US" sz="2800" dirty="0"/>
              <a:t> can be inline (with </a:t>
            </a:r>
            <a:r>
              <a:rPr lang="en-US" sz="2800" dirty="0" err="1"/>
              <a:t>textConnection</a:t>
            </a:r>
            <a:r>
              <a:rPr lang="en-US" sz="2800" dirty="0"/>
              <a:t> function) or may be a text file </a:t>
            </a:r>
          </a:p>
        </p:txBody>
      </p:sp>
    </p:spTree>
    <p:extLst>
      <p:ext uri="{BB962C8B-B14F-4D97-AF65-F5344CB8AC3E}">
        <p14:creationId xmlns:p14="http://schemas.microsoft.com/office/powerpoint/2010/main" val="30708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A732-2672-A68F-8D5C-DFE0A9A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 code: create data list, initialize, run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5A06-5E2B-79E1-86FC-F7076B28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Create data list, jags model </a:t>
            </a:r>
          </a:p>
          <a:p>
            <a:pPr marL="457200" lvl="1" indent="0">
              <a:buNone/>
            </a:pPr>
            <a:r>
              <a:rPr lang="en-US" dirty="0" err="1"/>
              <a:t>data_list</a:t>
            </a:r>
            <a:r>
              <a:rPr lang="en-US" dirty="0"/>
              <a:t> &lt;- list(  successes = </a:t>
            </a:r>
            <a:r>
              <a:rPr lang="en-US" dirty="0" err="1"/>
              <a:t>observed_successes</a:t>
            </a:r>
            <a:r>
              <a:rPr lang="en-US" dirty="0"/>
              <a:t>,  trials =  </a:t>
            </a:r>
            <a:r>
              <a:rPr lang="en-US" dirty="0" err="1"/>
              <a:t>total_trials</a:t>
            </a:r>
            <a:r>
              <a:rPr lang="en-US" dirty="0"/>
              <a:t>)</a:t>
            </a:r>
          </a:p>
          <a:p>
            <a:r>
              <a:rPr lang="en-US" dirty="0"/>
              <a:t> Initialize JAGS model</a:t>
            </a:r>
          </a:p>
          <a:p>
            <a:pPr marL="457200" lvl="1" indent="0">
              <a:buNone/>
            </a:pPr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model_code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/>
              <a:t>                          data = </a:t>
            </a:r>
            <a:r>
              <a:rPr lang="en-US" dirty="0" err="1"/>
              <a:t>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  <a:endParaRPr lang="en-US" sz="2800" dirty="0"/>
          </a:p>
          <a:p>
            <a:r>
              <a:rPr lang="en-US" dirty="0"/>
              <a:t># Run the MCMC simulation</a:t>
            </a:r>
          </a:p>
          <a:p>
            <a:pPr marL="457200" lvl="1" indent="0">
              <a:buNone/>
            </a:pPr>
            <a:r>
              <a:rPr lang="en-US" dirty="0" err="1"/>
              <a:t>jags_samples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                          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Cut to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11C0-221D-EFC0-2E2B-19B4D6E9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B7CE-18EC-76BF-5768-23955E99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76D56-6B59-6DE3-A775-95B0E924D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26" y="1690688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03DB-930C-F14A-9A29-C26943EB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4A577-1B12-18C4-8FA8-3D8E1FA4ED96}"/>
              </a:ext>
            </a:extLst>
          </p:cNvPr>
          <p:cNvSpPr txBox="1"/>
          <p:nvPr/>
        </p:nvSpPr>
        <p:spPr>
          <a:xfrm>
            <a:off x="7612912" y="2145642"/>
            <a:ext cx="3859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posterior is unimodal, approximately symmetric, approximate it with a normal or t-distribution</a:t>
            </a:r>
          </a:p>
        </p:txBody>
      </p:sp>
    </p:spTree>
    <p:extLst>
      <p:ext uri="{BB962C8B-B14F-4D97-AF65-F5344CB8AC3E}">
        <p14:creationId xmlns:p14="http://schemas.microsoft.com/office/powerpoint/2010/main" val="31657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876-1FBF-A23D-F367-31CE55C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F823-746D-4353-1BFD-A21A5D65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Load the coda package for posterior analysis</a:t>
            </a:r>
          </a:p>
          <a:p>
            <a:pPr marL="457200" lvl="1" indent="0">
              <a:buNone/>
            </a:pPr>
            <a:r>
              <a:rPr lang="en-US" dirty="0"/>
              <a:t>library(coda)</a:t>
            </a:r>
          </a:p>
          <a:p>
            <a:pPr marL="457200" lvl="1" indent="0">
              <a:buNone/>
            </a:pPr>
            <a:r>
              <a:rPr lang="en-US" dirty="0"/>
              <a:t># Extract the posterior samples</a:t>
            </a:r>
          </a:p>
          <a:p>
            <a:pPr marL="457200" lvl="1" indent="0">
              <a:buNone/>
            </a:pPr>
            <a:r>
              <a:rPr lang="en-US" dirty="0" err="1"/>
              <a:t>posterior_samples</a:t>
            </a:r>
            <a:r>
              <a:rPr lang="en-US" dirty="0"/>
              <a:t> &lt;- </a:t>
            </a:r>
            <a:r>
              <a:rPr lang="en-US" dirty="0" err="1"/>
              <a:t>as.mcmc</a:t>
            </a:r>
            <a:r>
              <a:rPr lang="en-US" dirty="0"/>
              <a:t>(</a:t>
            </a:r>
            <a:r>
              <a:rPr lang="en-US" dirty="0" err="1"/>
              <a:t>jags_samples</a:t>
            </a:r>
            <a:r>
              <a:rPr lang="en-US" dirty="0"/>
              <a:t>[[1]])</a:t>
            </a:r>
          </a:p>
          <a:p>
            <a:pPr marL="457200" lvl="1" indent="0">
              <a:buNone/>
            </a:pPr>
            <a:r>
              <a:rPr lang="en-US" dirty="0"/>
              <a:t># Summary statistics of the posterior distribution</a:t>
            </a:r>
          </a:p>
          <a:p>
            <a:pPr marL="457200" lvl="1" indent="0">
              <a:buNone/>
            </a:pPr>
            <a:r>
              <a:rPr lang="en-US" dirty="0"/>
              <a:t>summary(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r>
              <a:rPr lang="en-US" dirty="0"/>
              <a:t># Plot the posterior distribution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posterior_samples</a:t>
            </a:r>
            <a:r>
              <a:rPr lang="en-US" dirty="0"/>
              <a:t>, main = "Posterior Distribution of p")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2234-F521-0E95-6BCE-F1CF175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97E7-C276-1A20-951E-75769254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0F6-8DC5-D34D-C21C-B981F9C0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kernal</a:t>
            </a:r>
            <a:r>
              <a:rPr lang="en-US" dirty="0"/>
              <a:t> density</a:t>
            </a:r>
          </a:p>
          <a:p>
            <a:pPr marL="457200" lvl="1" indent="0">
              <a:buNone/>
            </a:pPr>
            <a:r>
              <a:rPr lang="en-US" dirty="0" err="1"/>
              <a:t>kd</a:t>
            </a:r>
            <a:r>
              <a:rPr lang="en-US" dirty="0"/>
              <a:t> = density(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pPr marL="457200" lvl="1" indent="0">
              <a:buNone/>
            </a:pPr>
            <a:r>
              <a:rPr lang="en-US" dirty="0"/>
              <a:t># find credibility interval</a:t>
            </a:r>
          </a:p>
          <a:p>
            <a:pPr marL="457200" lvl="1" indent="0">
              <a:buNone/>
            </a:pPr>
            <a:r>
              <a:rPr lang="en-US" dirty="0" err="1"/>
              <a:t>sortedSamples</a:t>
            </a:r>
            <a:r>
              <a:rPr lang="en-US" dirty="0"/>
              <a:t> = sort(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nSorted</a:t>
            </a:r>
            <a:r>
              <a:rPr lang="en-US" dirty="0"/>
              <a:t> = length(</a:t>
            </a:r>
            <a:r>
              <a:rPr lang="en-US" dirty="0" err="1"/>
              <a:t>sortedSamples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*0.05)]</a:t>
            </a:r>
          </a:p>
          <a:p>
            <a:pPr marL="457200" lvl="1" indent="0">
              <a:buNone/>
            </a:pPr>
            <a:r>
              <a:rPr lang="en-US" dirty="0" err="1"/>
              <a:t>uCred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*0.95)]</a:t>
            </a:r>
          </a:p>
          <a:p>
            <a:pPr marL="457200" lvl="1" indent="0">
              <a:buNone/>
            </a:pPr>
            <a:r>
              <a:rPr lang="en-US" dirty="0"/>
              <a:t>print(paste('90% credibility interval: (',round(lCred,2), ',’ , round(uCred,2),')’)) </a:t>
            </a:r>
            <a:r>
              <a:rPr lang="en-US" dirty="0" err="1"/>
              <a:t>abline</a:t>
            </a:r>
            <a:r>
              <a:rPr lang="en-US" dirty="0"/>
              <a:t>(v = c(</a:t>
            </a:r>
            <a:r>
              <a:rPr lang="en-US" dirty="0" err="1"/>
              <a:t>lCred</a:t>
            </a:r>
            <a:r>
              <a:rPr lang="en-US" dirty="0"/>
              <a:t>, </a:t>
            </a:r>
            <a:r>
              <a:rPr lang="en-US" dirty="0" err="1"/>
              <a:t>uCred</a:t>
            </a:r>
            <a:r>
              <a:rPr lang="en-US" dirty="0"/>
              <a:t>), col='orange')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4E22-704E-922D-CE31-BB34B0A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39B-9CA9-5121-0B2D-8D37A43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for p, probability of a successful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022E-EB9F-4825-226B-174A5547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62" y="1569919"/>
            <a:ext cx="7871705" cy="4557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BE2-BEE3-D598-34AB-8FEE8D2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63E9C-02E3-0509-1A74-A83D1F7B31D1}"/>
                  </a:ext>
                </a:extLst>
              </p:cNvPr>
              <p:cNvSpPr txBox="1"/>
              <p:nvPr/>
            </p:nvSpPr>
            <p:spPr>
              <a:xfrm>
                <a:off x="7530860" y="1906437"/>
                <a:ext cx="3950899" cy="12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Need the integral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:r>
                  <a:rPr lang="en-US" sz="2200" dirty="0"/>
                  <a:t>p(z|y)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〗</m:t>
                        </m:r>
                      </m:e>
                    </m:nary>
                  </m:oMath>
                </a14:m>
                <a:endParaRPr lang="en-US" sz="2200" dirty="0"/>
              </a:p>
              <a:p>
                <a:r>
                  <a:rPr lang="en-US" sz="2200" dirty="0"/>
                  <a:t>𝑝(𝜃│𝑦) the posterior of 𝜃│𝑦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63E9C-02E3-0509-1A74-A83D1F7B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860" y="1906437"/>
                <a:ext cx="3950899" cy="1228606"/>
              </a:xfrm>
              <a:prstGeom prst="rect">
                <a:avLst/>
              </a:prstGeom>
              <a:blipFill>
                <a:blip r:embed="rId3"/>
                <a:stretch>
                  <a:fillRect l="-2006" t="-3483" b="-9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0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96D4A2-F4B0-B689-9726-A3DF0B9A77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Use MCMC to get the predictive posteriors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n_success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96D4A2-F4B0-B689-9726-A3DF0B9A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3420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87B3-7D6D-4B52-C8D6-DDFA4FBC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</a:t>
            </a:r>
          </a:p>
          <a:p>
            <a:r>
              <a:rPr lang="en-US" dirty="0" err="1"/>
              <a:t>postPredModel_code</a:t>
            </a:r>
            <a:r>
              <a:rPr lang="en-US" dirty="0"/>
              <a:t> &lt;- “</a:t>
            </a:r>
          </a:p>
          <a:p>
            <a:pPr marL="0" indent="0">
              <a:buNone/>
            </a:pPr>
            <a:r>
              <a:rPr lang="en-US" dirty="0"/>
              <a:t>      model {  </a:t>
            </a:r>
          </a:p>
          <a:p>
            <a:pPr marL="0" indent="0">
              <a:buNone/>
            </a:pPr>
            <a:r>
              <a:rPr lang="en-US" dirty="0"/>
              <a:t>            # Likelihood: Binomial distribution  </a:t>
            </a:r>
          </a:p>
          <a:p>
            <a:pPr marL="0" indent="0">
              <a:buNone/>
            </a:pPr>
            <a:r>
              <a:rPr lang="en-US" dirty="0"/>
              <a:t>            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pPr marL="0" indent="0">
              <a:buNone/>
            </a:pPr>
            <a:r>
              <a:rPr lang="en-US" dirty="0"/>
              <a:t>            # Prior: normal approximation to posterior  </a:t>
            </a:r>
          </a:p>
          <a:p>
            <a:pPr marL="0" indent="0">
              <a:buNone/>
            </a:pPr>
            <a:r>
              <a:rPr lang="en-US" dirty="0"/>
              <a:t>            p ~ </a:t>
            </a:r>
            <a:r>
              <a:rPr lang="en-US" dirty="0" err="1"/>
              <a:t>dnorm</a:t>
            </a:r>
            <a:r>
              <a:rPr lang="en-US" dirty="0"/>
              <a:t>(m, 1/s*s) # the new prior for predicted posterior for p</a:t>
            </a:r>
          </a:p>
          <a:p>
            <a:pPr marL="0" indent="0">
              <a:buNone/>
            </a:pPr>
            <a:r>
              <a:rPr lang="en-US" dirty="0"/>
              <a:t>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5F98-AF44-2298-8BD9-76C2F236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C5296-6EE4-918F-B6A7-87C2F92E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21" y="1690688"/>
            <a:ext cx="370059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9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B08-7EAD-42EF-A12E-EDD5D4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C8D2-7D31-5B61-F65A-885C9986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Hamada </a:t>
            </a:r>
            <a:r>
              <a:rPr lang="en-US" i="1" dirty="0"/>
              <a:t>et al.</a:t>
            </a:r>
            <a:r>
              <a:rPr lang="en-US" dirty="0"/>
              <a:t>, </a:t>
            </a:r>
            <a:r>
              <a:rPr lang="en-US" i="1" dirty="0"/>
              <a:t>Bayesian Reliability</a:t>
            </a:r>
            <a:r>
              <a:rPr lang="en-US" dirty="0"/>
              <a:t>, (2008) page 21, following</a:t>
            </a:r>
          </a:p>
          <a:p>
            <a:r>
              <a:rPr lang="en-US" dirty="0"/>
              <a:t>Johnson, </a:t>
            </a:r>
            <a:r>
              <a:rPr lang="en-US" i="1" dirty="0"/>
              <a:t>et al. </a:t>
            </a:r>
            <a:r>
              <a:rPr lang="en-US" dirty="0"/>
              <a:t> (2005) present data on estimating the probabilities of failures of launch for vehicles used to put satellites in orbit.</a:t>
            </a:r>
          </a:p>
          <a:p>
            <a:r>
              <a:rPr lang="en-US" dirty="0"/>
              <a:t>Estimates of failure probabilities play a prominent role in risk assessment, </a:t>
            </a:r>
            <a:r>
              <a:rPr lang="en-US" i="1" dirty="0"/>
              <a:t>viz.,</a:t>
            </a:r>
            <a:endParaRPr lang="en-US" dirty="0"/>
          </a:p>
          <a:p>
            <a:pPr lvl="1"/>
            <a:r>
              <a:rPr lang="en-US" dirty="0"/>
              <a:t>Public safety</a:t>
            </a:r>
          </a:p>
          <a:p>
            <a:pPr lvl="1"/>
            <a:r>
              <a:rPr lang="en-US" dirty="0"/>
              <a:t>Ability of aerospace manufacturer to develop and field new systems.</a:t>
            </a:r>
          </a:p>
          <a:p>
            <a:pPr lvl="1"/>
            <a:r>
              <a:rPr lang="en-US" dirty="0"/>
              <a:t>Cost/schedule planning</a:t>
            </a:r>
          </a:p>
          <a:p>
            <a:r>
              <a:rPr lang="en-US" dirty="0"/>
              <a:t>Purpose: estimate failure probability for new rockets fielded by companies with limited experience.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E518-357B-D1CB-7A4A-90015CF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2CEA6C-41B8-CDCF-8F05-DF29021C4B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Integrate to get the posterior predictive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2CEA6C-41B8-CDCF-8F05-DF29021C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D282-B7A0-5FCC-DD23-DA1A9C76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78" y="2005012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F701-CFC8-070A-F688-0B91605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5E36A-856A-5C29-E412-2BE343627909}"/>
              </a:ext>
            </a:extLst>
          </p:cNvPr>
          <p:cNvSpPr txBox="1"/>
          <p:nvPr/>
        </p:nvSpPr>
        <p:spPr>
          <a:xfrm>
            <a:off x="8761228" y="236042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 is the posterior predictive for p</a:t>
            </a:r>
          </a:p>
          <a:p>
            <a:endParaRPr lang="en-US" sz="2400" dirty="0"/>
          </a:p>
          <a:p>
            <a:r>
              <a:rPr lang="en-US" sz="2400" dirty="0"/>
              <a:t>Now we need posterior predictive distribution for number of successes in 13 trials</a:t>
            </a:r>
          </a:p>
        </p:txBody>
      </p:sp>
    </p:spTree>
    <p:extLst>
      <p:ext uri="{BB962C8B-B14F-4D97-AF65-F5344CB8AC3E}">
        <p14:creationId xmlns:p14="http://schemas.microsoft.com/office/powerpoint/2010/main" val="118149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BC7-31BC-7FED-8BF2-FB3011C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for the posterior predictive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2ABE-6B81-A8A1-8F5F-1C7D696D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data list</a:t>
            </a:r>
          </a:p>
          <a:p>
            <a:pPr marL="0" indent="0">
              <a:buNone/>
            </a:pPr>
            <a:r>
              <a:rPr lang="en-US" dirty="0" err="1"/>
              <a:t>postData_list</a:t>
            </a:r>
            <a:r>
              <a:rPr lang="en-US" dirty="0"/>
              <a:t> = list(successes = </a:t>
            </a:r>
            <a:r>
              <a:rPr lang="en-US" dirty="0" err="1"/>
              <a:t>observed_successes</a:t>
            </a:r>
            <a:r>
              <a:rPr lang="en-US" dirty="0"/>
              <a:t>, trials = </a:t>
            </a:r>
            <a:r>
              <a:rPr lang="en-US" dirty="0" err="1"/>
              <a:t>total_trials</a:t>
            </a:r>
            <a:r>
              <a:rPr lang="en-US" dirty="0"/>
              <a:t>,                   m = </a:t>
            </a:r>
            <a:r>
              <a:rPr lang="en-US" dirty="0" err="1"/>
              <a:t>meanPost</a:t>
            </a:r>
            <a:r>
              <a:rPr lang="en-US" dirty="0"/>
              <a:t>, s = </a:t>
            </a:r>
            <a:r>
              <a:rPr lang="en-US" dirty="0" err="1"/>
              <a:t>stdPost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initialize  the </a:t>
            </a:r>
            <a:r>
              <a:rPr lang="en-US" dirty="0" err="1"/>
              <a:t>modeljags_model_Post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postPredModel_code</a:t>
            </a:r>
            <a:r>
              <a:rPr lang="en-US" dirty="0"/>
              <a:t>), data = </a:t>
            </a:r>
            <a:r>
              <a:rPr lang="en-US" dirty="0" err="1"/>
              <a:t>postData_list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</a:p>
          <a:p>
            <a:pPr marL="0" indent="0">
              <a:buNone/>
            </a:pPr>
            <a:r>
              <a:rPr lang="en-US" dirty="0"/>
              <a:t># Run the MCMC simulation</a:t>
            </a:r>
          </a:p>
          <a:p>
            <a:pPr marL="0" indent="0">
              <a:buNone/>
            </a:pPr>
            <a:r>
              <a:rPr lang="en-US" dirty="0" err="1"/>
              <a:t>jags_samples_Post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jags_model_Post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3BAE-FFFC-BB9A-42CE-C07E4D31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EBF4-E81A-9C1A-68F7-5BE65D86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7D28-BE2E-B157-AA84-84D36CD1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Credibility interval</a:t>
            </a:r>
          </a:p>
          <a:p>
            <a:r>
              <a:rPr lang="en-US" dirty="0" err="1"/>
              <a:t>kd_PostP</a:t>
            </a:r>
            <a:r>
              <a:rPr lang="en-US" dirty="0"/>
              <a:t> = density(</a:t>
            </a:r>
            <a:r>
              <a:rPr lang="en-US" dirty="0" err="1"/>
              <a:t>post_Pred_samples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col='red',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pPr marL="0" indent="0">
              <a:buNone/>
            </a:pPr>
            <a:r>
              <a:rPr lang="en-US" dirty="0"/>
              <a:t>   lines(</a:t>
            </a:r>
            <a:r>
              <a:rPr lang="en-US" dirty="0" err="1"/>
              <a:t>kd_PostP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xlab</a:t>
            </a:r>
            <a:r>
              <a:rPr lang="en-US" dirty="0"/>
              <a:t>='probability of success’, col='black’)</a:t>
            </a:r>
          </a:p>
          <a:p>
            <a:pPr marL="0" indent="0">
              <a:buNone/>
            </a:pPr>
            <a:r>
              <a:rPr lang="en-US" dirty="0"/>
              <a:t>   legend('</a:t>
            </a:r>
            <a:r>
              <a:rPr lang="en-US" dirty="0" err="1"/>
              <a:t>topright</a:t>
            </a:r>
            <a:r>
              <a:rPr lang="en-US" dirty="0"/>
              <a:t>',c('predictive </a:t>
            </a:r>
            <a:r>
              <a:rPr lang="en-US" dirty="0" err="1"/>
              <a:t>posterior','posterior</a:t>
            </a:r>
            <a:r>
              <a:rPr lang="en-US" dirty="0"/>
              <a:t>'), col=c('black', 'red'), </a:t>
            </a:r>
            <a:r>
              <a:rPr lang="en-US" dirty="0" err="1"/>
              <a:t>lty</a:t>
            </a:r>
            <a:r>
              <a:rPr lang="en-US" dirty="0"/>
              <a:t>=c(1,2), </a:t>
            </a:r>
            <a:r>
              <a:rPr lang="en-US" dirty="0" err="1"/>
              <a:t>lwd</a:t>
            </a:r>
            <a:r>
              <a:rPr lang="en-US" dirty="0"/>
              <a:t> = c(3,3))grid()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BC1F5-5DBF-D1BB-DDA0-49CAD460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668-956B-C22A-B84D-994C9A70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posterior for p, probability of a launch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911CD-C9FA-F06A-F301-26CE6E65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87" y="2056434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2CEE-BF35-5876-CC62-2DD6D9A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B74A-BF64-1FFF-3080-4D9FE231EEB9}"/>
              </a:ext>
            </a:extLst>
          </p:cNvPr>
          <p:cNvSpPr txBox="1"/>
          <p:nvPr/>
        </p:nvSpPr>
        <p:spPr>
          <a:xfrm>
            <a:off x="8270358" y="2154611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 that the posterior predictive for p is slightly wider than the posterior distribution for p</a:t>
            </a:r>
          </a:p>
          <a:p>
            <a:endParaRPr lang="en-US" sz="2200" dirty="0"/>
          </a:p>
          <a:p>
            <a:r>
              <a:rPr lang="en-US" sz="2200" dirty="0"/>
              <a:t>This show that the posterior predictive distribution for p has incorporated uncertainty from posterior of p</a:t>
            </a:r>
          </a:p>
        </p:txBody>
      </p:sp>
    </p:spTree>
    <p:extLst>
      <p:ext uri="{BB962C8B-B14F-4D97-AF65-F5344CB8AC3E}">
        <p14:creationId xmlns:p14="http://schemas.microsoft.com/office/powerpoint/2010/main" val="186965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53E9C3-0948-53E0-F4FE-A26A02CABF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</a:t>
                </a:r>
                <a:r>
                  <a:rPr lang="en-US" dirty="0" err="1"/>
                  <a:t>n_success</a:t>
                </a:r>
                <a:r>
                  <a:rPr lang="en-US" dirty="0"/>
                  <a:t> using posterior prediction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53E9C3-0948-53E0-F4FE-A26A02CAB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6847-08BF-92EA-FFAC-DF0F4B89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newTrials</a:t>
            </a:r>
            <a:r>
              <a:rPr lang="en-US" dirty="0"/>
              <a:t> = 13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postPredModelSuccess_code</a:t>
            </a:r>
            <a:r>
              <a:rPr lang="en-US" dirty="0"/>
              <a:t> &lt;- “</a:t>
            </a:r>
          </a:p>
          <a:p>
            <a:pPr marL="0" indent="0">
              <a:buNone/>
            </a:pPr>
            <a:r>
              <a:rPr lang="en-US" dirty="0"/>
              <a:t>         model {   # likelihood   </a:t>
            </a:r>
          </a:p>
          <a:p>
            <a:pPr marL="0" indent="0">
              <a:buNone/>
            </a:pPr>
            <a:r>
              <a:rPr lang="en-US" dirty="0"/>
              <a:t>                         successes ~ </a:t>
            </a:r>
            <a:r>
              <a:rPr lang="en-US" dirty="0" err="1"/>
              <a:t>dbin</a:t>
            </a:r>
            <a:r>
              <a:rPr lang="en-US" dirty="0"/>
              <a:t>(p, trials)   #</a:t>
            </a:r>
          </a:p>
          <a:p>
            <a:pPr marL="0" indent="0">
              <a:buNone/>
            </a:pPr>
            <a:r>
              <a:rPr lang="en-US" dirty="0"/>
              <a:t>                         # prior   </a:t>
            </a:r>
          </a:p>
          <a:p>
            <a:pPr marL="0" indent="0">
              <a:buNone/>
            </a:pPr>
            <a:r>
              <a:rPr lang="en-US" dirty="0"/>
              <a:t>         p ~ </a:t>
            </a:r>
            <a:r>
              <a:rPr lang="en-US" dirty="0" err="1"/>
              <a:t>dbeta</a:t>
            </a:r>
            <a:r>
              <a:rPr lang="en-US" dirty="0"/>
              <a:t>(s1, s2)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CA7A-55D5-FB42-8D2C-AD0E2DFA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E82CE-9568-BE46-3E4B-3B58B852618B}"/>
              </a:ext>
            </a:extLst>
          </p:cNvPr>
          <p:cNvSpPr txBox="1"/>
          <p:nvPr/>
        </p:nvSpPr>
        <p:spPr>
          <a:xfrm>
            <a:off x="7591647" y="2246968"/>
            <a:ext cx="3934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and s2 are parameters found by fitting the  posterior predictive distribution to a beta</a:t>
            </a:r>
          </a:p>
          <a:p>
            <a:endParaRPr lang="en-US" dirty="0"/>
          </a:p>
          <a:p>
            <a:r>
              <a:rPr lang="en-US" dirty="0"/>
              <a:t>bd = </a:t>
            </a:r>
            <a:r>
              <a:rPr lang="en-US" dirty="0" err="1"/>
              <a:t>as.numeric</a:t>
            </a:r>
            <a:r>
              <a:rPr lang="en-US" dirty="0"/>
              <a:t> (</a:t>
            </a:r>
            <a:r>
              <a:rPr lang="en-US" dirty="0" err="1"/>
              <a:t>post_Pred_samples</a:t>
            </a:r>
            <a:r>
              <a:rPr lang="en-US" dirty="0"/>
              <a:t>)</a:t>
            </a:r>
          </a:p>
          <a:p>
            <a:r>
              <a:rPr lang="en-US" dirty="0" err="1"/>
              <a:t>fit_beta</a:t>
            </a:r>
            <a:r>
              <a:rPr lang="en-US" dirty="0"/>
              <a:t> = </a:t>
            </a:r>
            <a:r>
              <a:rPr lang="en-US" dirty="0" err="1"/>
              <a:t>fitdist</a:t>
            </a:r>
            <a:r>
              <a:rPr lang="en-US" dirty="0"/>
              <a:t>(bd, 'beta')</a:t>
            </a:r>
          </a:p>
        </p:txBody>
      </p:sp>
    </p:spTree>
    <p:extLst>
      <p:ext uri="{BB962C8B-B14F-4D97-AF65-F5344CB8AC3E}">
        <p14:creationId xmlns:p14="http://schemas.microsoft.com/office/powerpoint/2010/main" val="32505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E364-D7D6-B514-C173-A478D58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 for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72E-93D9-BBDB-B8D5-0F53AE1A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Posterior predictive distribution accounts for uncertainty about p, taken from the posterior distribution of p. </a:t>
            </a:r>
          </a:p>
          <a:p>
            <a:r>
              <a:rPr lang="en-US" dirty="0"/>
              <a:t>Posterior predictive distribution is based on the posterior distribution of p (and the original data, y, 3 successes, 11 trials)</a:t>
            </a:r>
          </a:p>
          <a:p>
            <a:r>
              <a:rPr lang="en-US" dirty="0"/>
              <a:t>But what value of p from the posterior </a:t>
            </a:r>
            <a:r>
              <a:rPr lang="en-US" dirty="0" err="1"/>
              <a:t>prredictive</a:t>
            </a:r>
            <a:r>
              <a:rPr lang="en-US" dirty="0"/>
              <a:t> distribution should be used to predict future performance (sound familiar)?</a:t>
            </a:r>
          </a:p>
          <a:p>
            <a:pPr lvl="1"/>
            <a:r>
              <a:rPr lang="en-US" dirty="0"/>
              <a:t>Using the mean or mode value of p from the posterior distribution ignores the uncertainty found in the posterior distribution</a:t>
            </a:r>
          </a:p>
          <a:p>
            <a:pPr lvl="1"/>
            <a:r>
              <a:rPr lang="en-US" dirty="0"/>
              <a:t>Incorporate this uncertainty by using the posterior distribution as a ‘new’ prior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FE94-8B0B-57FF-2F30-F79A68ED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4D9-AC07-A9B6-1A37-E87974F8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Successes- predictive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sz="5900" dirty="0"/>
                  <a:t>Formally:   for a predicted value </a:t>
                </a:r>
                <a:r>
                  <a:rPr lang="en-US" sz="5900" i="1" dirty="0"/>
                  <a:t>z</a:t>
                </a:r>
                <a:r>
                  <a:rPr lang="en-US" sz="5900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sz="5900" dirty="0"/>
                  <a:t>                     p(</a:t>
                </a:r>
                <a:r>
                  <a:rPr lang="en-US" sz="5900" i="1" dirty="0" err="1"/>
                  <a:t>z</a:t>
                </a:r>
                <a:r>
                  <a:rPr lang="en-US" sz="5900" dirty="0" err="1"/>
                  <a:t>|y</a:t>
                </a:r>
                <a:r>
                  <a:rPr lang="en-US" sz="59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5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59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nary>
                  </m:oMath>
                </a14:m>
                <a:r>
                  <a:rPr lang="en-US" sz="5900" dirty="0"/>
                  <a:t>)*p(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900" dirty="0"/>
                  <a:t>|y)d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59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5100" dirty="0"/>
                  <a:t>Where f(</a:t>
                </a:r>
                <a:r>
                  <a:rPr lang="en-US" sz="5100" i="1" dirty="0"/>
                  <a:t>z</a:t>
                </a:r>
                <a:r>
                  <a:rPr lang="en-US" sz="51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) is the posterior distribution of p, a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|y) is the likelihood function used in finding the prior distribution</a:t>
                </a:r>
              </a:p>
              <a:p>
                <a:pPr lvl="1"/>
                <a:endParaRPr lang="en-US" dirty="0"/>
              </a:p>
              <a:p>
                <a:r>
                  <a:rPr lang="en-US" sz="7000" dirty="0"/>
                  <a:t>But f(</a:t>
                </a:r>
                <a:r>
                  <a:rPr lang="en-US" sz="7000" i="1" dirty="0"/>
                  <a:t>z</a:t>
                </a:r>
                <a:r>
                  <a:rPr lang="en-US" sz="70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7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7000" dirty="0"/>
                  <a:t>) is not typically available in closed form- </a:t>
                </a:r>
              </a:p>
              <a:p>
                <a:pPr lvl="1"/>
                <a:r>
                  <a:rPr lang="en-US" sz="4400" dirty="0"/>
                  <a:t>Usual approach is to fit a known distribution to the posterior</a:t>
                </a:r>
              </a:p>
              <a:p>
                <a:pPr lvl="1"/>
                <a:r>
                  <a:rPr lang="en-US" sz="4400" dirty="0"/>
                  <a:t>Use that as a prior in jags MCMC computation</a:t>
                </a:r>
              </a:p>
              <a:p>
                <a:pPr lvl="1"/>
                <a:endParaRPr lang="en-US" dirty="0"/>
              </a:p>
              <a:p>
                <a:r>
                  <a:rPr lang="en-US" sz="5900" dirty="0"/>
                  <a:t>This is what is done in the code</a:t>
                </a:r>
              </a:p>
              <a:p>
                <a:r>
                  <a:rPr lang="en-US" sz="5900" dirty="0"/>
                  <a:t>Use R’s kernel density function to plot data  the fit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74AB-ED0C-0E93-2850-3DE22132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F3-832B-7A4F-2377-9BA7B01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find the posterior predictive distribution for number of successes, 13 trials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179A-C496-0744-B040-5D0DC7DB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trials, posterior predictive distribution for number of successes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B02A-8718-F168-C250-B002A2B6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E27B-A206-4188-6594-4FB55EBD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1" y="2439710"/>
            <a:ext cx="5973829" cy="405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32314-3D91-7757-0DA5-E562FA08D199}"/>
              </a:ext>
            </a:extLst>
          </p:cNvPr>
          <p:cNvSpPr txBox="1"/>
          <p:nvPr/>
        </p:nvSpPr>
        <p:spPr>
          <a:xfrm>
            <a:off x="7447722" y="2716696"/>
            <a:ext cx="3511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the most likely number of successes in 13 trials is 2</a:t>
            </a:r>
          </a:p>
          <a:p>
            <a:endParaRPr lang="en-US" sz="2800" dirty="0"/>
          </a:p>
          <a:p>
            <a:r>
              <a:rPr lang="en-US" sz="2800" dirty="0"/>
              <a:t>Most of the probability is in 4 or fewer successes.  </a:t>
            </a:r>
          </a:p>
        </p:txBody>
      </p:sp>
    </p:spTree>
    <p:extLst>
      <p:ext uri="{BB962C8B-B14F-4D97-AF65-F5344CB8AC3E}">
        <p14:creationId xmlns:p14="http://schemas.microsoft.com/office/powerpoint/2010/main" val="347840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E233-CE99-8D57-1B10-5EDDDED0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2EA1-0254-22AD-6836-0E7AE894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V. E. Johnson, </a:t>
            </a:r>
            <a:r>
              <a:rPr lang="en-US" i="1" dirty="0"/>
              <a:t>et al. </a:t>
            </a:r>
            <a:r>
              <a:rPr lang="en-US" dirty="0"/>
              <a:t> A hierarchal model for estimating the early reliability of complex systems.  </a:t>
            </a:r>
            <a:r>
              <a:rPr lang="en-US" i="1" dirty="0"/>
              <a:t>IEEE Transactions on Reliability,  </a:t>
            </a:r>
            <a:r>
              <a:rPr lang="en-US" dirty="0"/>
              <a:t>54-224-231, 2005</a:t>
            </a:r>
          </a:p>
          <a:p>
            <a:r>
              <a:rPr lang="en-US" dirty="0"/>
              <a:t>M. S. Hamada, </a:t>
            </a:r>
            <a:r>
              <a:rPr lang="en-US" i="1" dirty="0"/>
              <a:t>et al. </a:t>
            </a:r>
            <a:r>
              <a:rPr lang="en-US" dirty="0"/>
              <a:t>Bayesian Reliability, Springer Verlag, New York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4733-1B6F-E511-0F08-BFE7F0C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79A-D5A5-4390-0B6E-78990B3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Outcome from Hamada: 11 manufacturers with new vehicle launches- 3 successes and 8 failures</a:t>
                </a:r>
              </a:p>
              <a:p>
                <a:r>
                  <a:rPr lang="en-US" dirty="0"/>
                  <a:t>MLE estimate of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probability of success = 3/11 = 0.273</a:t>
                </a:r>
              </a:p>
              <a:p>
                <a:r>
                  <a:rPr lang="en-US" dirty="0"/>
                  <a:t>Log likelihood of binomial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= 0.273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72EB4E-890E-EFE3-7045-5C15B044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8" y="3595766"/>
            <a:ext cx="3370217" cy="32622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6E82-9309-7642-14BB-37D2016B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25BC-031E-C0E9-3AD6-032A73BF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Bayes…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Bayesian analysis: get some predictions.</a:t>
                </a:r>
              </a:p>
              <a:p>
                <a:pPr lvl="1"/>
                <a:r>
                  <a:rPr lang="en-US" dirty="0"/>
                  <a:t>Posterior predictive distributions for p, probability of a successful launch, and for </a:t>
                </a:r>
                <a:r>
                  <a:rPr lang="en-US" dirty="0" err="1"/>
                  <a:t>n_success</a:t>
                </a:r>
                <a:r>
                  <a:rPr lang="en-US" dirty="0"/>
                  <a:t>, number of future successful launches in 13 trials</a:t>
                </a:r>
              </a:p>
              <a:p>
                <a:pPr lvl="1"/>
                <a:r>
                  <a:rPr lang="en-US" dirty="0"/>
                  <a:t>Aside: in this presentation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p are used interchangeably.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appears it may be taken in a more general sense, </a:t>
                </a:r>
                <a:r>
                  <a:rPr lang="en-US" i="1" dirty="0"/>
                  <a:t>i.e.</a:t>
                </a:r>
                <a:r>
                  <a:rPr lang="en-US" dirty="0"/>
                  <a:t> a vector of parameters</a:t>
                </a:r>
              </a:p>
              <a:p>
                <a:r>
                  <a:rPr lang="en-US" dirty="0"/>
                  <a:t>Choice of a prior</a:t>
                </a:r>
              </a:p>
              <a:p>
                <a:pPr lvl="1"/>
                <a:r>
                  <a:rPr lang="en-US" dirty="0"/>
                  <a:t>What is our belief about the prior probability of success,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Idea-</a:t>
                </a:r>
              </a:p>
              <a:p>
                <a:pPr lvl="1"/>
                <a:r>
                  <a:rPr lang="en-US" dirty="0"/>
                  <a:t>Not much is known- use a vague prior</a:t>
                </a:r>
              </a:p>
              <a:p>
                <a:pPr lvl="1"/>
                <a:r>
                  <a:rPr lang="en-US" dirty="0"/>
                  <a:t>Some knowledge- use an informative prior</a:t>
                </a:r>
              </a:p>
              <a:p>
                <a:pPr lvl="1"/>
                <a:r>
                  <a:rPr lang="en-US" dirty="0"/>
                  <a:t>Cases that involve transformations of variables- Jeffreys prior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6976-4215-EB7B-AFBB-3070291A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86B-96E1-69A5-7385-3C798CE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346-0CB0-D63E-F52C-E5A1C91A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9" y="1504621"/>
            <a:ext cx="5648325" cy="546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F1D5-F19B-E0DC-84B6-26AA928A073A}"/>
              </a:ext>
            </a:extLst>
          </p:cNvPr>
          <p:cNvSpPr txBox="1"/>
          <p:nvPr/>
        </p:nvSpPr>
        <p:spPr>
          <a:xfrm>
            <a:off x="8492359" y="1996966"/>
            <a:ext cx="3079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 a story about each prior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2ED92-EDA2-1A3A-FA3B-CEDC2E0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808-8C84-D3F9-1626-4ECEC54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plots,  a tale of 3 priors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76CA4-79F7-DA9A-7FF0-8BBD1349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862"/>
            <a:ext cx="2946136" cy="27857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71FFB-C070-2542-7695-4C88188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5D378-2630-7058-74D3-1B9C47F4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09" y="1913862"/>
            <a:ext cx="2947598" cy="285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C33FE-7C71-2D09-B060-C23FF4CA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80" y="1901688"/>
            <a:ext cx="3203839" cy="292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31EF7-D3C1-D962-FF71-D8674C679ED5}"/>
              </a:ext>
            </a:extLst>
          </p:cNvPr>
          <p:cNvSpPr txBox="1"/>
          <p:nvPr/>
        </p:nvSpPr>
        <p:spPr>
          <a:xfrm>
            <a:off x="1454425" y="4956312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Vague Prior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13DBA-44D5-0F05-D1D3-4473444AF372}"/>
              </a:ext>
            </a:extLst>
          </p:cNvPr>
          <p:cNvSpPr txBox="1"/>
          <p:nvPr/>
        </p:nvSpPr>
        <p:spPr>
          <a:xfrm>
            <a:off x="4710223" y="4956312"/>
            <a:ext cx="176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Jeffrey’s Prior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7B1B8-2807-31B4-85F8-12C34B8BD2FB}"/>
              </a:ext>
            </a:extLst>
          </p:cNvPr>
          <p:cNvSpPr txBox="1"/>
          <p:nvPr/>
        </p:nvSpPr>
        <p:spPr>
          <a:xfrm>
            <a:off x="7676707" y="4956312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Informative Prior</a:t>
            </a:r>
          </a:p>
        </p:txBody>
      </p:sp>
    </p:spTree>
    <p:extLst>
      <p:ext uri="{BB962C8B-B14F-4D97-AF65-F5344CB8AC3E}">
        <p14:creationId xmlns:p14="http://schemas.microsoft.com/office/powerpoint/2010/main" val="8369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7079-C0E6-39E8-0B48-D764893F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 for launch success probabilities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1C602-2C55-B5B8-8B0F-1C817E2E5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11867"/>
              </p:ext>
            </p:extLst>
          </p:nvPr>
        </p:nvGraphicFramePr>
        <p:xfrm>
          <a:off x="638504" y="2172467"/>
          <a:ext cx="76751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9">
                  <a:extLst>
                    <a:ext uri="{9D8B030D-6E8A-4147-A177-3AD203B41FA5}">
                      <a16:colId xmlns:a16="http://schemas.microsoft.com/office/drawing/2014/main" val="3756942864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2679751521"/>
                    </a:ext>
                  </a:extLst>
                </a:gridCol>
                <a:gridCol w="2998076">
                  <a:extLst>
                    <a:ext uri="{9D8B030D-6E8A-4147-A177-3AD203B41FA5}">
                      <a16:colId xmlns:a16="http://schemas.microsoft.com/office/drawing/2014/main" val="285491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credibility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credibility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9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7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Jeffreys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4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7FF5A-73D7-4491-B9EC-5A6BF17CBC31}"/>
                  </a:ext>
                </a:extLst>
              </p:cNvPr>
              <p:cNvSpPr txBox="1"/>
              <p:nvPr/>
            </p:nvSpPr>
            <p:spPr>
              <a:xfrm>
                <a:off x="838200" y="4298731"/>
                <a:ext cx="7906407" cy="243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NOW, let’s get posterior predictive distribution for launch success: again, 𝜃 represents an arbitrary parameter, here it is probability of a successful launch</a:t>
                </a:r>
              </a:p>
              <a:p>
                <a:r>
                  <a:rPr lang="en-US" sz="2400" dirty="0"/>
                  <a:t>                p(z|y)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is posterior distribution; use as the new prior;  𝑓(𝑧|𝜃) the likelihood of z given 𝜃.  MCMC: p is prior, f is likelihood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07FF5A-73D7-4491-B9EC-5A6BF17C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8731"/>
                <a:ext cx="7906407" cy="2439835"/>
              </a:xfrm>
              <a:prstGeom prst="rect">
                <a:avLst/>
              </a:prstGeom>
              <a:blipFill>
                <a:blip r:embed="rId2"/>
                <a:stretch>
                  <a:fillRect l="-1235" t="-2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33F8-1CE8-4E49-477C-F962E37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7DB-4ABF-9B54-4B9A-D1BB570E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 on the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EFE70-F9A8-FDFC-775E-09FCB6B9B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have a posterior distribution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we’d like to use this distribution to estimate the number of successes we expect in a proposed program for 13 new cases. </a:t>
                </a:r>
              </a:p>
              <a:p>
                <a:r>
                  <a:rPr lang="en-US" dirty="0"/>
                  <a:t>Well!   Let’s use that posterior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 er…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  We have a  distribution, not a point estimate </a:t>
                </a:r>
              </a:p>
              <a:p>
                <a:pPr lvl="1"/>
                <a:r>
                  <a:rPr lang="en-US" dirty="0"/>
                  <a:t>Don’t take the mean or median of the posterior for 𝜃, that ignores uncertainty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equation on the previous slide (the distribution 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|y)) as prior information!</a:t>
                </a:r>
              </a:p>
              <a:p>
                <a:pPr lvl="1"/>
                <a:r>
                  <a:rPr lang="en-US" dirty="0"/>
                  <a:t>BUT p(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|y) is a distribution, and we don’t have it in closed form. </a:t>
                </a:r>
              </a:p>
              <a:p>
                <a:pPr lvl="1"/>
                <a:r>
                  <a:rPr lang="en-US" dirty="0"/>
                  <a:t>It is unimodal, approximately symmetric; normal distribution to the rescue (BTW this is known as quadratic approximation in the literature)  </a:t>
                </a:r>
              </a:p>
              <a:p>
                <a:r>
                  <a:rPr lang="en-US" dirty="0"/>
                  <a:t>Get posterior predictions for p and for number of success in 13 trials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EFE70-F9A8-FDFC-775E-09FCB6B9B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417F1-09BB-6449-0DB9-0D8B32D3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DFD-E37B-CD6C-71D3-757C257B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using </a:t>
            </a:r>
            <a:r>
              <a:rPr lang="en-US" dirty="0" err="1"/>
              <a:t>rjags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6FE5-8B3F-6211-37A7-FC7EA53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analysis model simplest case..</a:t>
            </a:r>
          </a:p>
          <a:p>
            <a:pPr marL="457200" lvl="1" indent="0">
              <a:buNone/>
            </a:pPr>
            <a:r>
              <a:rPr lang="en-US" dirty="0" err="1"/>
              <a:t>postPredModelSuccess_code</a:t>
            </a:r>
            <a:r>
              <a:rPr lang="en-US" dirty="0"/>
              <a:t> &lt;-  “</a:t>
            </a:r>
          </a:p>
          <a:p>
            <a:pPr marL="457200" lvl="1" indent="0">
              <a:buNone/>
            </a:pPr>
            <a:r>
              <a:rPr lang="en-US" dirty="0"/>
              <a:t>    model {   </a:t>
            </a:r>
          </a:p>
          <a:p>
            <a:pPr marL="457200" lvl="1" indent="0">
              <a:buNone/>
            </a:pPr>
            <a:r>
              <a:rPr lang="en-US" dirty="0"/>
              <a:t>    # likelihood   </a:t>
            </a:r>
          </a:p>
          <a:p>
            <a:pPr marL="457200" lvl="1" indent="0">
              <a:buNone/>
            </a:pPr>
            <a:r>
              <a:rPr lang="en-US" dirty="0"/>
              <a:t>    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   # prior   </a:t>
            </a:r>
          </a:p>
          <a:p>
            <a:pPr marL="457200" lvl="1" indent="0">
              <a:buNone/>
            </a:pPr>
            <a:r>
              <a:rPr lang="en-US" dirty="0"/>
              <a:t>    x ~ </a:t>
            </a:r>
            <a:r>
              <a:rPr lang="en-US" dirty="0" err="1"/>
              <a:t>dexp</a:t>
            </a:r>
            <a:r>
              <a:rPr lang="en-US" dirty="0"/>
              <a:t>(0.1)</a:t>
            </a:r>
          </a:p>
          <a:p>
            <a:pPr marL="457200" lvl="1" indent="0">
              <a:buNone/>
            </a:pPr>
            <a:r>
              <a:rPr lang="en-US" dirty="0"/>
              <a:t>    p &lt;- </a:t>
            </a:r>
            <a:r>
              <a:rPr lang="en-US" dirty="0" err="1"/>
              <a:t>ilogit</a:t>
            </a:r>
            <a:r>
              <a:rPr lang="en-US" dirty="0"/>
              <a:t>(x)  </a:t>
            </a:r>
          </a:p>
          <a:p>
            <a:pPr marL="457200" lvl="1" indent="0">
              <a:buNone/>
            </a:pPr>
            <a:r>
              <a:rPr lang="en-US" dirty="0"/>
              <a:t>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A715-9A56-6BE6-0F81-38A83558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8691</TotalTime>
  <Words>2053</Words>
  <Application>Microsoft Office PowerPoint</Application>
  <PresentationFormat>Widescreen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Binomial Bayes: Hamada launch failure example</vt:lpstr>
      <vt:lpstr>Set up</vt:lpstr>
      <vt:lpstr>Data</vt:lpstr>
      <vt:lpstr>OK, Bayes…</vt:lpstr>
      <vt:lpstr>Possible priors</vt:lpstr>
      <vt:lpstr>Posterior plots,  a tale of 3 priors</vt:lpstr>
      <vt:lpstr>Credibility intervals for launch success probabilities</vt:lpstr>
      <vt:lpstr>A few details on the approach</vt:lpstr>
      <vt:lpstr>Steps for using rjags</vt:lpstr>
      <vt:lpstr>Steps 2, 3</vt:lpstr>
      <vt:lpstr>R code… </vt:lpstr>
      <vt:lpstr>Steps 4  and 5 </vt:lpstr>
      <vt:lpstr> jags model for rocket example</vt:lpstr>
      <vt:lpstr> R code: create data list, initialize, run the model</vt:lpstr>
      <vt:lpstr>Results of the model</vt:lpstr>
      <vt:lpstr>Posterior analysis</vt:lpstr>
      <vt:lpstr>Credibility intervals</vt:lpstr>
      <vt:lpstr>Posterior distribution for p, probability of a successful launch</vt:lpstr>
      <vt:lpstr>Use MCMC to get the predictive posteriors for θ and n_success</vt:lpstr>
      <vt:lpstr>Integrate to get the posterior predictive for θ</vt:lpstr>
      <vt:lpstr>Set up rjags for the posterior predictive</vt:lpstr>
      <vt:lpstr>Plot the posterior predictive distribution</vt:lpstr>
      <vt:lpstr>Predictive posterior for p, probability of a launch success</vt:lpstr>
      <vt:lpstr>Model n_success using posterior prediction for p</vt:lpstr>
      <vt:lpstr>Posterior predictive distribution for p</vt:lpstr>
      <vt:lpstr>Number of Successes- predictive posterior distribution</vt:lpstr>
      <vt:lpstr>Now find the posterior predictive distribution for number of successes, 13 trials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Hamada</dc:title>
  <dc:creator>James D Brownlow</dc:creator>
  <cp:lastModifiedBy>James D Brownlow</cp:lastModifiedBy>
  <cp:revision>42</cp:revision>
  <dcterms:created xsi:type="dcterms:W3CDTF">2023-09-18T23:13:21Z</dcterms:created>
  <dcterms:modified xsi:type="dcterms:W3CDTF">2023-10-11T14:29:00Z</dcterms:modified>
</cp:coreProperties>
</file>