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  <p:sldId id="266" r:id="rId11"/>
    <p:sldId id="267" r:id="rId12"/>
    <p:sldId id="271" r:id="rId13"/>
    <p:sldId id="272" r:id="rId14"/>
    <p:sldId id="269" r:id="rId15"/>
    <p:sldId id="278" r:id="rId16"/>
    <p:sldId id="270" r:id="rId17"/>
    <p:sldId id="274" r:id="rId18"/>
    <p:sldId id="275" r:id="rId19"/>
    <p:sldId id="279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6318" autoAdjust="0"/>
  </p:normalViewPr>
  <p:slideViewPr>
    <p:cSldViewPr snapToGrid="0">
      <p:cViewPr>
        <p:scale>
          <a:sx n="100" d="100"/>
          <a:sy n="100" d="100"/>
        </p:scale>
        <p:origin x="5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8FE20-7129-437C-B862-0573F9C0C4DA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8E41-9924-4EFE-81AC-261A13306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4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</a:t>
            </a:r>
            <a:r>
              <a:rPr lang="en-GB" baseline="0" dirty="0" smtClean="0"/>
              <a:t> several features are continuous, pretty typical distributions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we see Wilderness area is either 0 or 1, so it is clearly a categorical/Boolean value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Soil_Type</a:t>
            </a:r>
            <a:r>
              <a:rPr lang="en-GB" baseline="0" dirty="0" smtClean="0"/>
              <a:t> is the same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1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can see all </a:t>
            </a:r>
            <a:r>
              <a:rPr lang="en-GB" dirty="0" err="1" smtClean="0"/>
              <a:t>Soil_Type</a:t>
            </a:r>
            <a:r>
              <a:rPr lang="en-GB" baseline="0" dirty="0" smtClean="0"/>
              <a:t> features are categorical, I checked the sum of all ‘</a:t>
            </a:r>
            <a:r>
              <a:rPr lang="en-GB" baseline="0" dirty="0" err="1" smtClean="0"/>
              <a:t>Soil_Type</a:t>
            </a:r>
            <a:r>
              <a:rPr lang="en-GB" baseline="0" dirty="0" smtClean="0"/>
              <a:t>’ data points for each sample, and they it always equalled 1, so they’re just one-hot encoded category columns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we can see cover type is also a discrete/categorical column, where the cover type/tree type is either 1, 2, 3, 4, 5, 6 or 7</a:t>
            </a:r>
          </a:p>
          <a:p>
            <a:r>
              <a:rPr lang="en-GB" baseline="0" dirty="0" smtClean="0"/>
              <a:t>- this is our target, so the end product will be a multiclass classifier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there’s a reasonable amount of data</a:t>
            </a:r>
            <a:r>
              <a:rPr lang="en-GB" baseline="0" dirty="0" smtClean="0"/>
              <a:t> being classified as outliers</a:t>
            </a:r>
          </a:p>
          <a:p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We are using the </a:t>
            </a:r>
            <a:r>
              <a:rPr lang="en-GB" baseline="0" dirty="0" err="1" smtClean="0"/>
              <a:t>seaborn</a:t>
            </a:r>
            <a:r>
              <a:rPr lang="en-GB" baseline="0" dirty="0" smtClean="0"/>
              <a:t> boxplot default for outliers which is anything further than 2.0 of the interquartile range (which is high, but the typical 1.5 was far too low for this dataset)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We have a lot of data (</a:t>
            </a:r>
            <a:r>
              <a:rPr lang="en-GB" dirty="0" smtClean="0"/>
              <a:t>581012) so it makes sense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Looking at </a:t>
            </a:r>
            <a:r>
              <a:rPr lang="en-GB" dirty="0" err="1" smtClean="0"/>
              <a:t>cover_type</a:t>
            </a:r>
            <a:r>
              <a:rPr lang="en-GB" dirty="0" smtClean="0"/>
              <a:t> 1 and 2 for vertical distance to hydrology, there’s either</a:t>
            </a:r>
            <a:r>
              <a:rPr lang="en-GB" baseline="0" dirty="0" smtClean="0"/>
              <a:t> weird data, or some of those types of trees just grow a lot higher from the hydrology than would be expected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Looking at the same types (1 and 2) in the elevation boxplot, you can see both types have very large ranges, so to me it kind of makes sense…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same for horizontal distance, if these trees can grow over a greater vertical range, it would make sense that they would grow in areas with a further horizontal range too,</a:t>
            </a:r>
          </a:p>
          <a:p>
            <a:pPr marL="628632" lvl="1" indent="-171450">
              <a:buFontTx/>
              <a:buChar char="-"/>
            </a:pPr>
            <a:r>
              <a:rPr lang="en-GB" baseline="0" dirty="0" smtClean="0"/>
              <a:t>this is reflected in the Horizontal Distance to Roadways graph to</a:t>
            </a:r>
          </a:p>
          <a:p>
            <a:pPr marL="628632" lvl="1" indent="-171450">
              <a:buFontTx/>
              <a:buChar char="-"/>
            </a:pPr>
            <a:endParaRPr lang="en-GB" baseline="0" dirty="0" smtClean="0"/>
          </a:p>
          <a:p>
            <a:pPr marL="628632" lvl="1" indent="-171450">
              <a:buFontTx/>
              <a:buChar char="-"/>
            </a:pPr>
            <a:r>
              <a:rPr lang="en-GB" baseline="0" dirty="0" smtClean="0"/>
              <a:t>For </a:t>
            </a:r>
            <a:r>
              <a:rPr lang="en-GB" baseline="0" dirty="0" err="1" smtClean="0"/>
              <a:t>hillshade</a:t>
            </a:r>
            <a:r>
              <a:rPr lang="en-GB" baseline="0" dirty="0" smtClean="0"/>
              <a:t> outliers, we can see for types 1 and 2 that the outliers are on opposite sides, so I think this makes sense as the sun moves from one side to the other in that time, so the outliers would also be on opposite </a:t>
            </a:r>
          </a:p>
          <a:p>
            <a:pPr marL="628632" lvl="1" indent="-171450">
              <a:buFontTx/>
              <a:buChar char="-"/>
            </a:pPr>
            <a:endParaRPr lang="en-GB" baseline="0" dirty="0" smtClean="0"/>
          </a:p>
          <a:p>
            <a:pPr marL="628632" lvl="1" indent="-171450">
              <a:buFontTx/>
              <a:buChar char="-"/>
            </a:pPr>
            <a:r>
              <a:rPr lang="en-GB" baseline="0" dirty="0" smtClean="0"/>
              <a:t>The only bit which is kind of weird is the horizontal distance to fire points for cover type 5, but then this type does also have a large horizontal distance to roadways range, so it sort of makes sense too, just weird that</a:t>
            </a:r>
          </a:p>
          <a:p>
            <a:pPr marL="457182" lvl="1" indent="0">
              <a:buFontTx/>
              <a:buNone/>
            </a:pPr>
            <a:r>
              <a:rPr lang="en-GB" baseline="0" dirty="0" smtClean="0"/>
              <a:t>they’re so far </a:t>
            </a:r>
            <a:r>
              <a:rPr lang="en-GB" baseline="0" dirty="0" err="1" smtClean="0"/>
              <a:t>seperated</a:t>
            </a:r>
            <a:r>
              <a:rPr lang="en-GB" baseline="0" dirty="0" smtClean="0"/>
              <a:t> from the main body of samples</a:t>
            </a:r>
          </a:p>
          <a:p>
            <a:pPr marL="628632" lvl="1" indent="-171450">
              <a:buFontTx/>
              <a:buChar char="-"/>
            </a:pPr>
            <a:endParaRPr lang="en-GB" baseline="0" dirty="0" smtClean="0"/>
          </a:p>
          <a:p>
            <a:pPr marL="628632" lvl="1" indent="-171450">
              <a:buFontTx/>
              <a:buChar char="-"/>
            </a:pPr>
            <a:r>
              <a:rPr lang="en-GB" baseline="0" dirty="0" smtClean="0"/>
              <a:t>So generally I’m not particularly worried about these outliers, I’m keeping them in the dataset as I don’t want to prune it too much so that it, hopefully fits better to unseen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Continuous input features = elevation, vertical distance to hydrology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0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can see higher +</a:t>
            </a:r>
            <a:r>
              <a:rPr lang="en-GB" baseline="0" dirty="0" err="1" smtClean="0"/>
              <a:t>ve</a:t>
            </a:r>
            <a:r>
              <a:rPr lang="en-GB" baseline="0" dirty="0" smtClean="0"/>
              <a:t>/-</a:t>
            </a:r>
            <a:r>
              <a:rPr lang="en-GB" baseline="0" dirty="0" err="1" smtClean="0"/>
              <a:t>ve</a:t>
            </a:r>
            <a:r>
              <a:rPr lang="en-GB" baseline="0" dirty="0" smtClean="0"/>
              <a:t> correlation between</a:t>
            </a:r>
          </a:p>
          <a:p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elevation/horizontal distance to hydrology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Elevation/horizontal distance to roadways (higher up it is = less roads)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slope/</a:t>
            </a:r>
            <a:r>
              <a:rPr lang="en-GB" baseline="0" dirty="0" err="1" smtClean="0"/>
              <a:t>hillshade_noon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Slope/vertical distance to hydrology (higher = steeper/</a:t>
            </a:r>
            <a:r>
              <a:rPr lang="en-GB" baseline="0" dirty="0" err="1" smtClean="0"/>
              <a:t>cliffsides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Horizontal/vertical distance to hydrology (IF hydrology = rivers, rivers obey gravity so higher terrain will also have less running water)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Horizontal distance to roadways/to fire points, (more isolated, less man-made stuff)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Anything with a </a:t>
            </a:r>
            <a:r>
              <a:rPr lang="en-GB" smtClean="0"/>
              <a:t>correlation between </a:t>
            </a:r>
            <a:r>
              <a:rPr lang="en-GB" dirty="0" smtClean="0"/>
              <a:t>0.1 throughout is either removed or merged (not including the SUM part)</a:t>
            </a:r>
          </a:p>
          <a:p>
            <a:endParaRPr lang="en-GB" dirty="0" smtClean="0"/>
          </a:p>
          <a:p>
            <a:r>
              <a:rPr lang="en-GB" dirty="0" smtClean="0"/>
              <a:t>- This meaning ‘Vertical Distance</a:t>
            </a:r>
            <a:r>
              <a:rPr lang="en-GB" baseline="0" dirty="0" smtClean="0"/>
              <a:t> to Hydrology’ and ‘Horizontal Distance </a:t>
            </a:r>
            <a:r>
              <a:rPr lang="en-GB" baseline="0" smtClean="0"/>
              <a:t>to Hydrology’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5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8E41-9924-4EFE-81AC-261A133067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46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2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86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5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3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0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4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7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23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2BD8A-665B-4141-80E6-CBCE72643334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7CB6-2A08-4B6C-8B8A-CF376F32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 Capstone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Briggs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4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Look for features that are irrelevant/can be merged</a:t>
            </a:r>
          </a:p>
          <a:p>
            <a:pPr lvl="1"/>
            <a:r>
              <a:rPr lang="en-GB" dirty="0" smtClean="0"/>
              <a:t>Correlation matrix + split </a:t>
            </a:r>
            <a:r>
              <a:rPr lang="en-GB" smtClean="0"/>
              <a:t>one-hot target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Normalisation of continuous input features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One-hot encoding of target feature </a:t>
            </a:r>
            <a:r>
              <a:rPr lang="en-GB" b="1" i="1" dirty="0" err="1" smtClean="0"/>
              <a:t>Cover_Type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5609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89" y="1409699"/>
            <a:ext cx="6000911" cy="5257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Correlation Matrix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1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57388"/>
            <a:ext cx="10287000" cy="4391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Continuous Feature Correlation with </a:t>
            </a:r>
            <a:r>
              <a:rPr lang="en-GB" sz="3600" b="1" dirty="0" err="1" smtClean="0"/>
              <a:t>Cover_Type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77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90" y="1854241"/>
            <a:ext cx="10372725" cy="44672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Hydrology Feature Merge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5668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Normalisation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681287"/>
            <a:ext cx="117157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Removing </a:t>
            </a:r>
            <a:r>
              <a:rPr lang="en-GB" sz="3600" dirty="0" err="1" smtClean="0"/>
              <a:t>Soil_Type</a:t>
            </a:r>
            <a:r>
              <a:rPr lang="en-GB" sz="3600" dirty="0" smtClean="0"/>
              <a:t> Columns with Little Variation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r="7943"/>
          <a:stretch/>
        </p:blipFill>
        <p:spPr>
          <a:xfrm>
            <a:off x="135225" y="2757487"/>
            <a:ext cx="1170579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One-Hot Encoding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936461"/>
            <a:ext cx="11782425" cy="15811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679266" y="4101089"/>
            <a:ext cx="6623196" cy="1666875"/>
            <a:chOff x="3316575" y="4101089"/>
            <a:chExt cx="6623196" cy="166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6575" y="4101089"/>
              <a:ext cx="866775" cy="1666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321" y="4101089"/>
              <a:ext cx="4362450" cy="162877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4636650" y="4950691"/>
              <a:ext cx="526473" cy="0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0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Performance metrics:</a:t>
            </a:r>
          </a:p>
          <a:p>
            <a:pPr lvl="1"/>
            <a:r>
              <a:rPr lang="en-GB" dirty="0" smtClean="0"/>
              <a:t>Accuracy (%)</a:t>
            </a:r>
          </a:p>
          <a:p>
            <a:pPr lvl="1"/>
            <a:r>
              <a:rPr lang="en-GB" dirty="0" smtClean="0"/>
              <a:t>MSE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Models</a:t>
            </a:r>
          </a:p>
          <a:p>
            <a:pPr lvl="1"/>
            <a:r>
              <a:rPr lang="en-GB" dirty="0" smtClean="0"/>
              <a:t>Logistic Regression</a:t>
            </a:r>
          </a:p>
          <a:p>
            <a:pPr lvl="1"/>
            <a:r>
              <a:rPr lang="en-GB" dirty="0" smtClean="0"/>
              <a:t>Dense Neural Network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Feature Engineering Impact</a:t>
            </a:r>
          </a:p>
        </p:txBody>
      </p:sp>
    </p:spTree>
    <p:extLst>
      <p:ext uri="{BB962C8B-B14F-4D97-AF65-F5344CB8AC3E}">
        <p14:creationId xmlns:p14="http://schemas.microsoft.com/office/powerpoint/2010/main" val="40090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Logistic Regression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0878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Seven</a:t>
            </a:r>
            <a:r>
              <a:rPr lang="en-GB" dirty="0" smtClean="0"/>
              <a:t> total logistic regression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smtClean="0"/>
              <a:t>Each gives a probability, the </a:t>
            </a:r>
            <a:r>
              <a:rPr lang="en-GB" sz="2400" dirty="0" err="1" smtClean="0"/>
              <a:t>argmax</a:t>
            </a:r>
            <a:r>
              <a:rPr lang="en-GB" sz="2400" dirty="0"/>
              <a:t> </a:t>
            </a:r>
            <a:r>
              <a:rPr lang="en-GB" sz="2400" dirty="0" smtClean="0"/>
              <a:t>of all probabilities is our prediction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Does not deal well with less common </a:t>
            </a:r>
            <a:r>
              <a:rPr lang="en-GB" sz="2400" b="1" dirty="0" err="1" smtClean="0"/>
              <a:t>Cover_Type</a:t>
            </a:r>
            <a:r>
              <a:rPr lang="en-GB" sz="2400" dirty="0"/>
              <a:t> </a:t>
            </a:r>
            <a:r>
              <a:rPr lang="en-GB" sz="2400" dirty="0" smtClean="0"/>
              <a:t>classes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Accuracy: </a:t>
            </a:r>
            <a:r>
              <a:rPr lang="en-GB" b="1" dirty="0" smtClean="0"/>
              <a:t>71%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09" y="2057401"/>
            <a:ext cx="4301541" cy="44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Code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1526"/>
          <a:stretch/>
        </p:blipFill>
        <p:spPr>
          <a:xfrm>
            <a:off x="286281" y="5606003"/>
            <a:ext cx="11459517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1508"/>
          <a:stretch/>
        </p:blipFill>
        <p:spPr>
          <a:xfrm>
            <a:off x="286281" y="4834478"/>
            <a:ext cx="11468944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1673"/>
          <a:stretch/>
        </p:blipFill>
        <p:spPr>
          <a:xfrm>
            <a:off x="363619" y="2834228"/>
            <a:ext cx="11363325" cy="2000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1785"/>
          <a:stretch/>
        </p:blipFill>
        <p:spPr>
          <a:xfrm>
            <a:off x="382473" y="2096041"/>
            <a:ext cx="11344471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68522" b="-786"/>
          <a:stretch/>
        </p:blipFill>
        <p:spPr>
          <a:xfrm>
            <a:off x="344765" y="1574478"/>
            <a:ext cx="5270944" cy="3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Forest Cover Type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Tree observations from four areas of Roosevelt National Forest in Colorado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onsists of cartographic observations:</a:t>
            </a:r>
          </a:p>
          <a:p>
            <a:pPr lvl="1"/>
            <a:r>
              <a:rPr lang="en-GB" dirty="0" smtClean="0"/>
              <a:t>tree type</a:t>
            </a:r>
          </a:p>
          <a:p>
            <a:pPr lvl="1"/>
            <a:r>
              <a:rPr lang="en-GB" dirty="0" smtClean="0"/>
              <a:t>shadow coverage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levation</a:t>
            </a:r>
          </a:p>
          <a:p>
            <a:pPr lvl="1"/>
            <a:r>
              <a:rPr lang="en-GB" dirty="0" smtClean="0"/>
              <a:t>soil type</a:t>
            </a:r>
          </a:p>
          <a:p>
            <a:pPr lvl="1"/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46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49" y="2057401"/>
            <a:ext cx="4386407" cy="4574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Densely Connected Neural Network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Wide three-layer deep NN layers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ReLU</a:t>
            </a:r>
            <a:r>
              <a:rPr lang="en-GB" dirty="0" smtClean="0"/>
              <a:t> activation functions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Softmax</a:t>
            </a:r>
            <a:r>
              <a:rPr lang="en-GB" dirty="0" smtClean="0"/>
              <a:t> activation for multi-label output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7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Feature Engineering Impact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5883" cy="1606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With feature engineering:</a:t>
            </a:r>
            <a:endParaRPr lang="en-GB" dirty="0"/>
          </a:p>
          <a:p>
            <a:pPr marL="0" indent="0">
              <a:buNone/>
            </a:pPr>
            <a:r>
              <a:rPr lang="en-GB" sz="1800" dirty="0" smtClean="0"/>
              <a:t>Train | Val accuracy: </a:t>
            </a:r>
            <a:r>
              <a:rPr lang="en-GB" sz="1800" b="1" dirty="0" smtClean="0"/>
              <a:t>87.43% | 87.19%</a:t>
            </a:r>
          </a:p>
          <a:p>
            <a:pPr marL="0" indent="0">
              <a:buNone/>
            </a:pPr>
            <a:r>
              <a:rPr lang="en-GB" sz="1800" dirty="0" smtClean="0"/>
              <a:t>Train | Val MSE: </a:t>
            </a:r>
            <a:r>
              <a:rPr lang="en-GB" sz="1800" b="1" dirty="0" smtClean="0"/>
              <a:t>0.3122 | 0.3174</a:t>
            </a:r>
          </a:p>
          <a:p>
            <a:pPr marL="0" indent="0">
              <a:buNone/>
            </a:pPr>
            <a:r>
              <a:rPr lang="en-GB" sz="1800" dirty="0" smtClean="0"/>
              <a:t>Test set accuracy: </a:t>
            </a:r>
            <a:r>
              <a:rPr lang="en-GB" sz="1800" b="1" dirty="0" smtClean="0"/>
              <a:t>87</a:t>
            </a:r>
            <a:r>
              <a:rPr lang="en-GB" sz="1800" b="1" dirty="0" smtClean="0"/>
              <a:t>%</a:t>
            </a:r>
            <a:endParaRPr lang="en-GB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16" y="3431903"/>
            <a:ext cx="3146425" cy="3281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1761"/>
          <a:stretch/>
        </p:blipFill>
        <p:spPr>
          <a:xfrm>
            <a:off x="5624083" y="3431903"/>
            <a:ext cx="2776395" cy="3311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211" r="12168"/>
          <a:stretch/>
        </p:blipFill>
        <p:spPr>
          <a:xfrm>
            <a:off x="9153628" y="3450342"/>
            <a:ext cx="2575285" cy="327835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81676" y="1825625"/>
            <a:ext cx="6019799" cy="177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Without feature engineering:</a:t>
            </a:r>
            <a:endParaRPr lang="en-GB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Cannot make predictions, defaults to Cover_Type2 for all samples.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Normalised (without other feature engineering) reached comparable performance to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2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Use simple cartographic measurements to predict tree type, benefits in increased geographic information systems (GIS) automation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Environmental impact analysis</a:t>
            </a:r>
          </a:p>
          <a:p>
            <a:pPr lvl="1"/>
            <a:r>
              <a:rPr lang="en-GB" dirty="0" smtClean="0"/>
              <a:t>Determination of land cover/use</a:t>
            </a:r>
          </a:p>
          <a:p>
            <a:pPr lvl="1"/>
            <a:r>
              <a:rPr lang="en-GB" dirty="0" smtClean="0"/>
              <a:t>Management of natural resources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400" b="1" dirty="0"/>
              <a:t>Features</a:t>
            </a:r>
            <a:r>
              <a:rPr lang="en-GB" sz="2400" dirty="0"/>
              <a:t> (inputs) are continuous and one-hot encodings</a:t>
            </a:r>
          </a:p>
          <a:p>
            <a:pPr marL="0" indent="0">
              <a:buNone/>
            </a:pPr>
            <a:r>
              <a:rPr lang="en-GB" sz="2400" b="1" dirty="0"/>
              <a:t>Targets</a:t>
            </a:r>
            <a:r>
              <a:rPr lang="en-GB" sz="2400" dirty="0"/>
              <a:t> (output/predictions) are discrete (tree type categories 1-7)</a:t>
            </a:r>
          </a:p>
        </p:txBody>
      </p:sp>
    </p:spTree>
    <p:extLst>
      <p:ext uri="{BB962C8B-B14F-4D97-AF65-F5344CB8AC3E}">
        <p14:creationId xmlns:p14="http://schemas.microsoft.com/office/powerpoint/2010/main" val="37004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Exploration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Data Integrity and Characteristics</a:t>
            </a:r>
          </a:p>
          <a:p>
            <a:pPr lvl="1"/>
            <a:r>
              <a:rPr lang="en-GB" dirty="0" smtClean="0"/>
              <a:t>Datatypes</a:t>
            </a:r>
          </a:p>
          <a:p>
            <a:pPr lvl="1"/>
            <a:r>
              <a:rPr lang="en-GB" dirty="0" smtClean="0"/>
              <a:t>Null samples/data points</a:t>
            </a:r>
          </a:p>
          <a:p>
            <a:pPr lvl="1"/>
            <a:r>
              <a:rPr lang="en-GB" dirty="0" smtClean="0"/>
              <a:t>Feature Distribution</a:t>
            </a:r>
          </a:p>
          <a:p>
            <a:pPr lvl="1"/>
            <a:r>
              <a:rPr lang="en-GB" dirty="0" smtClean="0"/>
              <a:t>Anomalous data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Datatypes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8410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Quick </a:t>
            </a:r>
            <a:r>
              <a:rPr lang="en-GB" dirty="0" smtClean="0"/>
              <a:t>look at </a:t>
            </a:r>
            <a:r>
              <a:rPr lang="en-GB" dirty="0" err="1" smtClean="0"/>
              <a:t>dataframe</a:t>
            </a:r>
            <a:r>
              <a:rPr lang="en-GB" dirty="0" smtClean="0"/>
              <a:t> head with </a:t>
            </a:r>
            <a:r>
              <a:rPr lang="en-GB" b="1" dirty="0" smtClean="0"/>
              <a:t>all</a:t>
            </a:r>
            <a:r>
              <a:rPr lang="en-GB" dirty="0" smtClean="0"/>
              <a:t> columns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896519"/>
            <a:ext cx="1189672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3340" b="69338"/>
          <a:stretch/>
        </p:blipFill>
        <p:spPr>
          <a:xfrm>
            <a:off x="147637" y="1944528"/>
            <a:ext cx="11872913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Nulls</a:t>
            </a:r>
            <a:endParaRPr lang="en-GB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8125" y="2190470"/>
            <a:ext cx="11791950" cy="1033741"/>
            <a:chOff x="-1581150" y="2890836"/>
            <a:chExt cx="12277725" cy="10763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37159"/>
            <a:stretch/>
          </p:blipFill>
          <p:spPr>
            <a:xfrm>
              <a:off x="-1581150" y="2890837"/>
              <a:ext cx="9648825" cy="1076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2878"/>
            <a:stretch/>
          </p:blipFill>
          <p:spPr>
            <a:xfrm>
              <a:off x="8067675" y="2890836"/>
              <a:ext cx="26289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6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" y="1629601"/>
            <a:ext cx="12156017" cy="5161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Feature Distribution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858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"/>
            <a:ext cx="12192000" cy="67716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130091" y="6186482"/>
            <a:ext cx="585788" cy="585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718486"/>
            <a:ext cx="11972925" cy="4944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Anomalous Data Points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128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3015</TotalTime>
  <Words>848</Words>
  <Application>Microsoft Office PowerPoint</Application>
  <PresentationFormat>Widescreen</PresentationFormat>
  <Paragraphs>135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IBM Capstone</vt:lpstr>
      <vt:lpstr>Forest Cover Type Dataset</vt:lpstr>
      <vt:lpstr>Objective</vt:lpstr>
      <vt:lpstr>Data Exploration</vt:lpstr>
      <vt:lpstr>Datatypes</vt:lpstr>
      <vt:lpstr>Nulls</vt:lpstr>
      <vt:lpstr>Feature Distribution</vt:lpstr>
      <vt:lpstr>PowerPoint Presentation</vt:lpstr>
      <vt:lpstr>Anomalous Data Points</vt:lpstr>
      <vt:lpstr>Feature Engineering</vt:lpstr>
      <vt:lpstr>Correlation Matrix</vt:lpstr>
      <vt:lpstr>Continuous Feature Correlation with Cover_Type</vt:lpstr>
      <vt:lpstr>Hydrology Feature Merge</vt:lpstr>
      <vt:lpstr>Normalisation</vt:lpstr>
      <vt:lpstr>Removing Soil_Type Columns with Little Variation</vt:lpstr>
      <vt:lpstr>One-Hot Encoding</vt:lpstr>
      <vt:lpstr>Model Definition</vt:lpstr>
      <vt:lpstr>Logistic Regression</vt:lpstr>
      <vt:lpstr>Code</vt:lpstr>
      <vt:lpstr>Densely Connected Neural Network</vt:lpstr>
      <vt:lpstr>Feature Engineering Impact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</dc:title>
  <dc:creator>Briggs, James</dc:creator>
  <cp:lastModifiedBy>Briggs, James</cp:lastModifiedBy>
  <cp:revision>40</cp:revision>
  <dcterms:created xsi:type="dcterms:W3CDTF">2020-01-25T17:28:40Z</dcterms:created>
  <dcterms:modified xsi:type="dcterms:W3CDTF">2020-02-10T09:54:56Z</dcterms:modified>
</cp:coreProperties>
</file>