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56" r:id="rId3"/>
    <p:sldId id="257" r:id="rId4"/>
    <p:sldId id="260" r:id="rId5"/>
    <p:sldId id="261" r:id="rId6"/>
    <p:sldId id="262" r:id="rId7"/>
    <p:sldId id="263" r:id="rId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6D"/>
    <a:srgbClr val="F2B800"/>
    <a:srgbClr val="EEE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85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5415A-C9D8-436A-995F-385527771364}" type="datetimeFigureOut">
              <a:rPr lang="en-US" smtClean="0"/>
              <a:t>8/4/2018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3159C-95C6-43DB-AA02-1E97CD25682D}" type="slidenum">
              <a:rPr lang="en-US" smtClean="0"/>
              <a:t>‹#›</a:t>
            </a:fld>
            <a:endParaRPr lang="en-US"/>
          </a:p>
        </p:txBody>
      </p:sp>
    </p:spTree>
    <p:extLst>
      <p:ext uri="{BB962C8B-B14F-4D97-AF65-F5344CB8AC3E}">
        <p14:creationId xmlns:p14="http://schemas.microsoft.com/office/powerpoint/2010/main" val="220366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A3159C-95C6-43DB-AA02-1E97CD25682D}" type="slidenum">
              <a:rPr lang="en-US" smtClean="0"/>
              <a:t>3</a:t>
            </a:fld>
            <a:endParaRPr lang="en-US"/>
          </a:p>
        </p:txBody>
      </p:sp>
    </p:spTree>
    <p:extLst>
      <p:ext uri="{BB962C8B-B14F-4D97-AF65-F5344CB8AC3E}">
        <p14:creationId xmlns:p14="http://schemas.microsoft.com/office/powerpoint/2010/main" val="261448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A3159C-95C6-43DB-AA02-1E97CD25682D}" type="slidenum">
              <a:rPr lang="en-US" smtClean="0"/>
              <a:t>4</a:t>
            </a:fld>
            <a:endParaRPr lang="en-US"/>
          </a:p>
        </p:txBody>
      </p:sp>
    </p:spTree>
    <p:extLst>
      <p:ext uri="{BB962C8B-B14F-4D97-AF65-F5344CB8AC3E}">
        <p14:creationId xmlns:p14="http://schemas.microsoft.com/office/powerpoint/2010/main" val="249334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A3159C-95C6-43DB-AA02-1E97CD25682D}" type="slidenum">
              <a:rPr lang="en-US" smtClean="0"/>
              <a:t>5</a:t>
            </a:fld>
            <a:endParaRPr lang="en-US"/>
          </a:p>
        </p:txBody>
      </p:sp>
    </p:spTree>
    <p:extLst>
      <p:ext uri="{BB962C8B-B14F-4D97-AF65-F5344CB8AC3E}">
        <p14:creationId xmlns:p14="http://schemas.microsoft.com/office/powerpoint/2010/main" val="101435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A3159C-95C6-43DB-AA02-1E97CD25682D}" type="slidenum">
              <a:rPr lang="en-US" smtClean="0"/>
              <a:t>6</a:t>
            </a:fld>
            <a:endParaRPr lang="en-US"/>
          </a:p>
        </p:txBody>
      </p:sp>
    </p:spTree>
    <p:extLst>
      <p:ext uri="{BB962C8B-B14F-4D97-AF65-F5344CB8AC3E}">
        <p14:creationId xmlns:p14="http://schemas.microsoft.com/office/powerpoint/2010/main" val="344284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8/4/2018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8/4/2018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8/4/2018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8/4/2018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3789040"/>
            <a:ext cx="4788024" cy="954107"/>
          </a:xfrm>
          <a:prstGeom prst="rect">
            <a:avLst/>
          </a:prstGeom>
          <a:noFill/>
        </p:spPr>
        <p:txBody>
          <a:bodyPr wrap="square">
            <a:spAutoFit/>
          </a:bodyPr>
          <a:lstStyle/>
          <a:p>
            <a:pPr fontAlgn="auto">
              <a:spcBef>
                <a:spcPts val="0"/>
              </a:spcBef>
              <a:spcAft>
                <a:spcPts val="0"/>
              </a:spcAft>
              <a:defRPr/>
            </a:pPr>
            <a:r>
              <a:rPr kumimoji="0" lang="en-US" altLang="ko-KR" sz="1400" b="1" dirty="0">
                <a:solidFill>
                  <a:schemeClr val="tx1">
                    <a:lumMod val="75000"/>
                    <a:lumOff val="25000"/>
                  </a:schemeClr>
                </a:solidFill>
                <a:latin typeface="Arial" pitchFamily="34" charset="0"/>
                <a:cs typeface="Arial" pitchFamily="34" charset="0"/>
              </a:rPr>
              <a:t>Georgia Institute of Technology</a:t>
            </a:r>
            <a:br>
              <a:rPr kumimoji="0" lang="en-US" altLang="ko-KR" sz="1400" b="1" dirty="0">
                <a:solidFill>
                  <a:schemeClr val="tx1">
                    <a:lumMod val="75000"/>
                    <a:lumOff val="25000"/>
                  </a:schemeClr>
                </a:solidFill>
                <a:latin typeface="Arial" pitchFamily="34" charset="0"/>
                <a:cs typeface="Arial" pitchFamily="34" charset="0"/>
              </a:rPr>
            </a:br>
            <a:r>
              <a:rPr kumimoji="0" lang="en-US" altLang="ko-KR" sz="1400" b="1" dirty="0">
                <a:solidFill>
                  <a:schemeClr val="tx1">
                    <a:lumMod val="75000"/>
                    <a:lumOff val="25000"/>
                  </a:schemeClr>
                </a:solidFill>
                <a:latin typeface="Arial" pitchFamily="34" charset="0"/>
                <a:cs typeface="Arial" pitchFamily="34" charset="0"/>
              </a:rPr>
              <a:t>CS 8803-001 Artificial Intelligence for Robotics</a:t>
            </a:r>
          </a:p>
          <a:p>
            <a:pPr fontAlgn="auto">
              <a:spcBef>
                <a:spcPts val="0"/>
              </a:spcBef>
              <a:spcAft>
                <a:spcPts val="0"/>
              </a:spcAft>
              <a:defRPr/>
            </a:pPr>
            <a:r>
              <a:rPr lang="en-US" altLang="ko-KR" sz="1400" b="1" dirty="0">
                <a:solidFill>
                  <a:schemeClr val="tx1">
                    <a:lumMod val="75000"/>
                    <a:lumOff val="25000"/>
                  </a:schemeClr>
                </a:solidFill>
                <a:latin typeface="Arial" pitchFamily="34" charset="0"/>
                <a:cs typeface="Arial" pitchFamily="34" charset="0"/>
              </a:rPr>
              <a:t>Summer 18</a:t>
            </a:r>
          </a:p>
          <a:p>
            <a:pPr fontAlgn="auto">
              <a:spcBef>
                <a:spcPts val="0"/>
              </a:spcBef>
              <a:spcAft>
                <a:spcPts val="0"/>
              </a:spcAft>
              <a:defRPr/>
            </a:pPr>
            <a:r>
              <a:rPr kumimoji="0" lang="en-US" altLang="ko-KR" sz="1400" b="1" dirty="0">
                <a:solidFill>
                  <a:schemeClr val="tx1">
                    <a:lumMod val="75000"/>
                    <a:lumOff val="25000"/>
                  </a:schemeClr>
                </a:solidFill>
                <a:latin typeface="Arial" pitchFamily="34" charset="0"/>
                <a:cs typeface="Arial" pitchFamily="34" charset="0"/>
              </a:rPr>
              <a:t>James Chan</a:t>
            </a:r>
          </a:p>
        </p:txBody>
      </p:sp>
      <p:sp>
        <p:nvSpPr>
          <p:cNvPr id="5" name="TextBox 1"/>
          <p:cNvSpPr txBox="1">
            <a:spLocks noChangeArrowheads="1"/>
          </p:cNvSpPr>
          <p:nvPr/>
        </p:nvSpPr>
        <p:spPr bwMode="auto">
          <a:xfrm>
            <a:off x="539552" y="2636912"/>
            <a:ext cx="4788024" cy="1200329"/>
          </a:xfrm>
          <a:prstGeom prst="rect">
            <a:avLst/>
          </a:prstGeom>
          <a:noFill/>
          <a:ln w="9525">
            <a:noFill/>
            <a:miter lim="800000"/>
            <a:headEnd/>
            <a:tailEnd/>
          </a:ln>
        </p:spPr>
        <p:txBody>
          <a:bodyPr wrap="square">
            <a:spAutoFit/>
          </a:bodyPr>
          <a:lstStyle/>
          <a:p>
            <a:r>
              <a:rPr lang="en-US" altLang="ko-KR" sz="3600" b="1" dirty="0">
                <a:solidFill>
                  <a:schemeClr val="tx1">
                    <a:lumMod val="75000"/>
                    <a:lumOff val="25000"/>
                  </a:schemeClr>
                </a:solidFill>
                <a:latin typeface="Arial" pitchFamily="34" charset="0"/>
                <a:ea typeface="맑은 고딕" pitchFamily="50" charset="-127"/>
                <a:cs typeface="Arial" pitchFamily="34" charset="0"/>
              </a:rPr>
              <a:t>Warehouse Robot Navigation</a:t>
            </a:r>
          </a:p>
        </p:txBody>
      </p:sp>
      <p:sp>
        <p:nvSpPr>
          <p:cNvPr id="2" name="TextBox 1">
            <a:extLst>
              <a:ext uri="{FF2B5EF4-FFF2-40B4-BE49-F238E27FC236}">
                <a16:creationId xmlns:a16="http://schemas.microsoft.com/office/drawing/2014/main" id="{1272812D-F53A-4D00-A896-A0D21ACC69FF}"/>
              </a:ext>
            </a:extLst>
          </p:cNvPr>
          <p:cNvSpPr txBox="1"/>
          <p:nvPr/>
        </p:nvSpPr>
        <p:spPr>
          <a:xfrm>
            <a:off x="2771800" y="6381328"/>
            <a:ext cx="4124847" cy="400110"/>
          </a:xfrm>
          <a:prstGeom prst="rect">
            <a:avLst/>
          </a:prstGeom>
          <a:noFill/>
        </p:spPr>
        <p:txBody>
          <a:bodyPr wrap="none" rtlCol="0">
            <a:spAutoFit/>
          </a:bodyPr>
          <a:lstStyle/>
          <a:p>
            <a:pPr algn="ctr"/>
            <a:r>
              <a:rPr lang="en-US" altLang="en-US" sz="1000" dirty="0">
                <a:solidFill>
                  <a:schemeClr val="tx1">
                    <a:lumMod val="75000"/>
                    <a:lumOff val="25000"/>
                  </a:schemeClr>
                </a:solidFill>
                <a:latin typeface="Arial" panose="020B0604020202020204" pitchFamily="34" charset="0"/>
              </a:rPr>
              <a:t>Source code sharing subject to Georgia Tech Honor Code restriction. </a:t>
            </a:r>
            <a:br>
              <a:rPr lang="en-US" altLang="en-US" sz="1000" dirty="0">
                <a:solidFill>
                  <a:schemeClr val="tx1">
                    <a:lumMod val="75000"/>
                    <a:lumOff val="25000"/>
                  </a:schemeClr>
                </a:solidFill>
                <a:latin typeface="Arial" panose="020B0604020202020204" pitchFamily="34" charset="0"/>
              </a:rPr>
            </a:br>
            <a:r>
              <a:rPr lang="en-US" altLang="en-US" sz="1000" dirty="0">
                <a:solidFill>
                  <a:schemeClr val="tx1">
                    <a:lumMod val="75000"/>
                    <a:lumOff val="25000"/>
                  </a:schemeClr>
                </a:solidFill>
                <a:latin typeface="Arial" panose="020B0604020202020204" pitchFamily="34" charset="0"/>
              </a:rPr>
              <a:t>Available for private viewing upon request.</a:t>
            </a:r>
            <a:endParaRPr lang="en-US" sz="1000" dirty="0">
              <a:solidFill>
                <a:schemeClr val="tx1">
                  <a:lumMod val="75000"/>
                  <a:lumOff val="25000"/>
                </a:schemeClr>
              </a:solidFill>
            </a:endParaRPr>
          </a:p>
        </p:txBody>
      </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Overview</a:t>
            </a:r>
            <a:endParaRPr lang="ko-KR" altLang="en-US" dirty="0"/>
          </a:p>
        </p:txBody>
      </p:sp>
      <p:sp>
        <p:nvSpPr>
          <p:cNvPr id="6" name="Content Placeholder 5"/>
          <p:cNvSpPr>
            <a:spLocks noGrp="1"/>
          </p:cNvSpPr>
          <p:nvPr>
            <p:ph idx="1"/>
          </p:nvPr>
        </p:nvSpPr>
        <p:spPr/>
        <p:txBody>
          <a:bodyPr/>
          <a:lstStyle/>
          <a:p>
            <a:r>
              <a:rPr lang="en-US" b="1" dirty="0"/>
              <a:t>	</a:t>
            </a:r>
            <a:endParaRPr lang="en-US" altLang="ko-KR" b="1" dirty="0">
              <a:solidFill>
                <a:schemeClr val="tx1">
                  <a:lumMod val="75000"/>
                  <a:lumOff val="25000"/>
                </a:schemeClr>
              </a:solidFill>
              <a:latin typeface="Arial" pitchFamily="34" charset="0"/>
              <a:cs typeface="Arial" pitchFamily="34" charset="0"/>
            </a:endParaRPr>
          </a:p>
        </p:txBody>
      </p:sp>
      <p:sp>
        <p:nvSpPr>
          <p:cNvPr id="7" name="Content Placeholder 6"/>
          <p:cNvSpPr>
            <a:spLocks noGrp="1"/>
          </p:cNvSpPr>
          <p:nvPr>
            <p:ph idx="10"/>
          </p:nvPr>
        </p:nvSpPr>
        <p:spPr>
          <a:xfrm>
            <a:off x="467544" y="1268760"/>
            <a:ext cx="8229600" cy="3600400"/>
          </a:xfrm>
        </p:spPr>
        <p:txBody>
          <a:bodyPr/>
          <a:lstStyle/>
          <a:p>
            <a:r>
              <a:rPr lang="en-US" altLang="ko-KR" b="1" u="sng" dirty="0">
                <a:latin typeface="Arial" pitchFamily="34" charset="0"/>
                <a:cs typeface="Arial" pitchFamily="34" charset="0"/>
              </a:rPr>
              <a:t>Problem Statement:</a:t>
            </a:r>
          </a:p>
          <a:p>
            <a:r>
              <a:rPr lang="en-US" altLang="ko-KR" dirty="0">
                <a:latin typeface="Arial" pitchFamily="34" charset="0"/>
                <a:cs typeface="Arial" pitchFamily="34" charset="0"/>
              </a:rPr>
              <a:t>Devise a program to navigate a robot within a simulated warehouse.  The goal of the robot is to collect all the boxes and bring them back to the drop zone. Any collision with walls or boxes are considered failure.</a:t>
            </a:r>
            <a:r>
              <a:rPr lang="ko-KR" altLang="en-US" dirty="0">
                <a:latin typeface="Arial" pitchFamily="34" charset="0"/>
                <a:cs typeface="Arial" pitchFamily="34" charset="0"/>
              </a:rPr>
              <a:t>  </a:t>
            </a:r>
            <a:r>
              <a:rPr lang="en-US" altLang="ko-KR" dirty="0">
                <a:latin typeface="Arial" pitchFamily="34" charset="0"/>
                <a:cs typeface="Arial" pitchFamily="34" charset="0"/>
              </a:rPr>
              <a:t>The quicker (shorter path) the robot can collect all the boxes, the higher score the student receives. The program must work in various warehouses and box arrangements.  Exploration is not necessary – the robot already have knowledge of the locations of the boxes ahead of time.  The robot can only carry one box at a time.</a:t>
            </a:r>
          </a:p>
        </p:txBody>
      </p:sp>
      <p:pic>
        <p:nvPicPr>
          <p:cNvPr id="2" name="Picture 1">
            <a:extLst>
              <a:ext uri="{FF2B5EF4-FFF2-40B4-BE49-F238E27FC236}">
                <a16:creationId xmlns:a16="http://schemas.microsoft.com/office/drawing/2014/main" id="{3EB57FFC-9603-4D65-9E3C-F10076F5E10A}"/>
              </a:ext>
            </a:extLst>
          </p:cNvPr>
          <p:cNvPicPr>
            <a:picLocks noChangeAspect="1"/>
          </p:cNvPicPr>
          <p:nvPr/>
        </p:nvPicPr>
        <p:blipFill>
          <a:blip r:embed="rId2"/>
          <a:stretch>
            <a:fillRect/>
          </a:stretch>
        </p:blipFill>
        <p:spPr>
          <a:xfrm>
            <a:off x="3059832" y="3155778"/>
            <a:ext cx="3057525" cy="2905125"/>
          </a:xfrm>
          <a:prstGeom prst="rect">
            <a:avLst/>
          </a:prstGeom>
        </p:spPr>
      </p:pic>
      <p:cxnSp>
        <p:nvCxnSpPr>
          <p:cNvPr id="8" name="Straight Arrow Connector 7">
            <a:extLst>
              <a:ext uri="{FF2B5EF4-FFF2-40B4-BE49-F238E27FC236}">
                <a16:creationId xmlns:a16="http://schemas.microsoft.com/office/drawing/2014/main" id="{C2256A88-B7E9-4D46-903A-0C43BF2BA544}"/>
              </a:ext>
            </a:extLst>
          </p:cNvPr>
          <p:cNvCxnSpPr>
            <a:cxnSpLocks/>
            <a:stCxn id="11" idx="0"/>
          </p:cNvCxnSpPr>
          <p:nvPr/>
        </p:nvCxnSpPr>
        <p:spPr>
          <a:xfrm flipV="1">
            <a:off x="4339102" y="5388027"/>
            <a:ext cx="304906" cy="73434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1ABA7EE-0B07-46FC-B1C9-7FDAB95E56DE}"/>
              </a:ext>
            </a:extLst>
          </p:cNvPr>
          <p:cNvSpPr txBox="1"/>
          <p:nvPr/>
        </p:nvSpPr>
        <p:spPr>
          <a:xfrm flipH="1">
            <a:off x="2810340" y="6122367"/>
            <a:ext cx="3057524"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dirty="0">
                <a:solidFill>
                  <a:srgbClr val="00B050"/>
                </a:solidFill>
              </a:rPr>
              <a:t>GREEN </a:t>
            </a:r>
            <a:r>
              <a:rPr lang="en-US" sz="1100" dirty="0"/>
              <a:t>region represent all the position the robot can move to in a straight line.  More or less like the vision of the robot.</a:t>
            </a:r>
          </a:p>
        </p:txBody>
      </p:sp>
      <p:cxnSp>
        <p:nvCxnSpPr>
          <p:cNvPr id="12" name="Straight Arrow Connector 11">
            <a:extLst>
              <a:ext uri="{FF2B5EF4-FFF2-40B4-BE49-F238E27FC236}">
                <a16:creationId xmlns:a16="http://schemas.microsoft.com/office/drawing/2014/main" id="{BD0A00A4-3CA9-4353-8DE6-8EBD2164D260}"/>
              </a:ext>
            </a:extLst>
          </p:cNvPr>
          <p:cNvCxnSpPr>
            <a:cxnSpLocks/>
            <a:stCxn id="15" idx="3"/>
          </p:cNvCxnSpPr>
          <p:nvPr/>
        </p:nvCxnSpPr>
        <p:spPr>
          <a:xfrm flipH="1">
            <a:off x="5508105" y="4109763"/>
            <a:ext cx="733680" cy="42656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577B671-376F-456C-9927-E3D4FDBBC186}"/>
              </a:ext>
            </a:extLst>
          </p:cNvPr>
          <p:cNvSpPr txBox="1"/>
          <p:nvPr/>
        </p:nvSpPr>
        <p:spPr>
          <a:xfrm flipH="1">
            <a:off x="6241785" y="3894319"/>
            <a:ext cx="1062491"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Boxes to be picked up</a:t>
            </a:r>
          </a:p>
        </p:txBody>
      </p:sp>
      <p:cxnSp>
        <p:nvCxnSpPr>
          <p:cNvPr id="16" name="Straight Arrow Connector 15">
            <a:extLst>
              <a:ext uri="{FF2B5EF4-FFF2-40B4-BE49-F238E27FC236}">
                <a16:creationId xmlns:a16="http://schemas.microsoft.com/office/drawing/2014/main" id="{B8E1F7DB-BA2E-426C-BCCE-5BF51227355D}"/>
              </a:ext>
            </a:extLst>
          </p:cNvPr>
          <p:cNvCxnSpPr>
            <a:cxnSpLocks/>
            <a:stCxn id="15" idx="3"/>
          </p:cNvCxnSpPr>
          <p:nvPr/>
        </p:nvCxnSpPr>
        <p:spPr>
          <a:xfrm flipH="1" flipV="1">
            <a:off x="4133269" y="3515819"/>
            <a:ext cx="2108516" cy="5939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A6A1DD1-879A-4D13-9F79-D1F78BA51D74}"/>
              </a:ext>
            </a:extLst>
          </p:cNvPr>
          <p:cNvSpPr txBox="1"/>
          <p:nvPr/>
        </p:nvSpPr>
        <p:spPr>
          <a:xfrm flipH="1">
            <a:off x="323528" y="4236250"/>
            <a:ext cx="2376264"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Robot should take caution to not travel into </a:t>
            </a:r>
            <a:r>
              <a:rPr lang="en-US" sz="1100" b="1" dirty="0">
                <a:solidFill>
                  <a:srgbClr val="F2B800"/>
                </a:solidFill>
              </a:rPr>
              <a:t>LIGHT YELLOW </a:t>
            </a:r>
            <a:r>
              <a:rPr lang="en-US" sz="1100" dirty="0"/>
              <a:t>region in order to prevent collision</a:t>
            </a:r>
          </a:p>
        </p:txBody>
      </p:sp>
      <p:cxnSp>
        <p:nvCxnSpPr>
          <p:cNvPr id="24" name="Straight Arrow Connector 23">
            <a:extLst>
              <a:ext uri="{FF2B5EF4-FFF2-40B4-BE49-F238E27FC236}">
                <a16:creationId xmlns:a16="http://schemas.microsoft.com/office/drawing/2014/main" id="{F64E3AC5-FDD0-4924-A42A-5165534DF397}"/>
              </a:ext>
            </a:extLst>
          </p:cNvPr>
          <p:cNvCxnSpPr>
            <a:cxnSpLocks/>
            <a:stCxn id="23" idx="1"/>
          </p:cNvCxnSpPr>
          <p:nvPr/>
        </p:nvCxnSpPr>
        <p:spPr>
          <a:xfrm flipV="1">
            <a:off x="2699792" y="3645030"/>
            <a:ext cx="1224136" cy="89130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1287D4E-4195-4EB0-AFFF-2097469BE764}"/>
              </a:ext>
            </a:extLst>
          </p:cNvPr>
          <p:cNvCxnSpPr>
            <a:cxnSpLocks/>
            <a:stCxn id="23" idx="1"/>
          </p:cNvCxnSpPr>
          <p:nvPr/>
        </p:nvCxnSpPr>
        <p:spPr>
          <a:xfrm flipV="1">
            <a:off x="2699792" y="4441310"/>
            <a:ext cx="2592288" cy="950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5355677-6630-497C-B122-CD38D330542A}"/>
              </a:ext>
            </a:extLst>
          </p:cNvPr>
          <p:cNvSpPr txBox="1"/>
          <p:nvPr/>
        </p:nvSpPr>
        <p:spPr>
          <a:xfrm flipH="1">
            <a:off x="6657922" y="4763538"/>
            <a:ext cx="1493179"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dirty="0">
                <a:solidFill>
                  <a:schemeClr val="tx2">
                    <a:lumMod val="60000"/>
                    <a:lumOff val="40000"/>
                  </a:schemeClr>
                </a:solidFill>
              </a:rPr>
              <a:t>LIGHT BLUE </a:t>
            </a:r>
            <a:r>
              <a:rPr lang="en-US" sz="1100" dirty="0"/>
              <a:t>region </a:t>
            </a:r>
          </a:p>
          <a:p>
            <a:r>
              <a:rPr lang="en-US" sz="1100" dirty="0"/>
              <a:t>represent the reach of the robot.  </a:t>
            </a:r>
          </a:p>
        </p:txBody>
      </p:sp>
      <p:cxnSp>
        <p:nvCxnSpPr>
          <p:cNvPr id="33" name="Straight Arrow Connector 32">
            <a:extLst>
              <a:ext uri="{FF2B5EF4-FFF2-40B4-BE49-F238E27FC236}">
                <a16:creationId xmlns:a16="http://schemas.microsoft.com/office/drawing/2014/main" id="{CDC6ECD3-B53F-453A-ABB6-06F1C7442337}"/>
              </a:ext>
            </a:extLst>
          </p:cNvPr>
          <p:cNvCxnSpPr>
            <a:cxnSpLocks/>
            <a:stCxn id="32" idx="3"/>
          </p:cNvCxnSpPr>
          <p:nvPr/>
        </p:nvCxnSpPr>
        <p:spPr>
          <a:xfrm flipH="1">
            <a:off x="5724128" y="5063620"/>
            <a:ext cx="933794" cy="36435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6A53EFC-834A-416D-8D2C-43BAEFE0DC40}"/>
              </a:ext>
            </a:extLst>
          </p:cNvPr>
          <p:cNvSpPr txBox="1"/>
          <p:nvPr/>
        </p:nvSpPr>
        <p:spPr>
          <a:xfrm flipH="1">
            <a:off x="1187623" y="5355588"/>
            <a:ext cx="1178567"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b="1" dirty="0"/>
              <a:t>BLACK </a:t>
            </a:r>
            <a:r>
              <a:rPr lang="en-US" sz="1100" dirty="0"/>
              <a:t>region are walls</a:t>
            </a:r>
          </a:p>
        </p:txBody>
      </p:sp>
      <p:cxnSp>
        <p:nvCxnSpPr>
          <p:cNvPr id="40" name="Straight Arrow Connector 39">
            <a:extLst>
              <a:ext uri="{FF2B5EF4-FFF2-40B4-BE49-F238E27FC236}">
                <a16:creationId xmlns:a16="http://schemas.microsoft.com/office/drawing/2014/main" id="{40946003-0CDD-4F9D-88F1-295777433584}"/>
              </a:ext>
            </a:extLst>
          </p:cNvPr>
          <p:cNvCxnSpPr>
            <a:cxnSpLocks/>
            <a:stCxn id="39" idx="1"/>
          </p:cNvCxnSpPr>
          <p:nvPr/>
        </p:nvCxnSpPr>
        <p:spPr>
          <a:xfrm flipV="1">
            <a:off x="2366190" y="5085188"/>
            <a:ext cx="1053682" cy="4858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A8FA32E3-FE95-47EF-A007-A5DC10C4D897}"/>
              </a:ext>
            </a:extLst>
          </p:cNvPr>
          <p:cNvSpPr txBox="1"/>
          <p:nvPr/>
        </p:nvSpPr>
        <p:spPr>
          <a:xfrm flipH="1">
            <a:off x="6477396" y="5976826"/>
            <a:ext cx="1550988"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Robot, also the initial </a:t>
            </a:r>
          </a:p>
          <a:p>
            <a:r>
              <a:rPr lang="en-US" sz="1100" dirty="0"/>
              <a:t>position as well as </a:t>
            </a:r>
          </a:p>
          <a:p>
            <a:r>
              <a:rPr lang="en-US" sz="1100" dirty="0"/>
              <a:t>drop zone</a:t>
            </a:r>
          </a:p>
        </p:txBody>
      </p:sp>
      <p:cxnSp>
        <p:nvCxnSpPr>
          <p:cNvPr id="48" name="Straight Arrow Connector 47">
            <a:extLst>
              <a:ext uri="{FF2B5EF4-FFF2-40B4-BE49-F238E27FC236}">
                <a16:creationId xmlns:a16="http://schemas.microsoft.com/office/drawing/2014/main" id="{62844CC4-4AC2-4F45-B88E-B0A9570D61EB}"/>
              </a:ext>
            </a:extLst>
          </p:cNvPr>
          <p:cNvCxnSpPr>
            <a:cxnSpLocks/>
            <a:stCxn id="46" idx="3"/>
          </p:cNvCxnSpPr>
          <p:nvPr/>
        </p:nvCxnSpPr>
        <p:spPr>
          <a:xfrm flipH="1" flipV="1">
            <a:off x="5724128" y="5606622"/>
            <a:ext cx="753268" cy="67028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76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Solution</a:t>
            </a:r>
            <a:endParaRPr lang="ko-KR" altLang="en-US" dirty="0"/>
          </a:p>
        </p:txBody>
      </p:sp>
      <p:sp>
        <p:nvSpPr>
          <p:cNvPr id="6" name="Content Placeholder 5"/>
          <p:cNvSpPr>
            <a:spLocks noGrp="1"/>
          </p:cNvSpPr>
          <p:nvPr>
            <p:ph idx="1"/>
          </p:nvPr>
        </p:nvSpPr>
        <p:spPr/>
        <p:txBody>
          <a:bodyPr/>
          <a:lstStyle/>
          <a:p>
            <a:r>
              <a:rPr lang="en-US" b="1" dirty="0"/>
              <a:t>	</a:t>
            </a:r>
            <a:endParaRPr lang="en-US" altLang="ko-KR" b="1" dirty="0">
              <a:solidFill>
                <a:schemeClr val="tx1">
                  <a:lumMod val="75000"/>
                  <a:lumOff val="25000"/>
                </a:schemeClr>
              </a:solidFill>
              <a:latin typeface="Arial" pitchFamily="34" charset="0"/>
              <a:cs typeface="Arial" pitchFamily="34" charset="0"/>
            </a:endParaRPr>
          </a:p>
        </p:txBody>
      </p:sp>
      <p:pic>
        <p:nvPicPr>
          <p:cNvPr id="11" name="Picture 10">
            <a:extLst>
              <a:ext uri="{FF2B5EF4-FFF2-40B4-BE49-F238E27FC236}">
                <a16:creationId xmlns:a16="http://schemas.microsoft.com/office/drawing/2014/main" id="{24950CF8-772B-4C09-817A-325A8428EC98}"/>
              </a:ext>
            </a:extLst>
          </p:cNvPr>
          <p:cNvPicPr>
            <a:picLocks noChangeAspect="1"/>
          </p:cNvPicPr>
          <p:nvPr/>
        </p:nvPicPr>
        <p:blipFill>
          <a:blip r:embed="rId3"/>
          <a:stretch>
            <a:fillRect/>
          </a:stretch>
        </p:blipFill>
        <p:spPr>
          <a:xfrm>
            <a:off x="539552" y="2924944"/>
            <a:ext cx="3057525" cy="2905125"/>
          </a:xfrm>
          <a:prstGeom prst="rect">
            <a:avLst/>
          </a:prstGeom>
        </p:spPr>
      </p:pic>
      <p:pic>
        <p:nvPicPr>
          <p:cNvPr id="12" name="Picture 11">
            <a:extLst>
              <a:ext uri="{FF2B5EF4-FFF2-40B4-BE49-F238E27FC236}">
                <a16:creationId xmlns:a16="http://schemas.microsoft.com/office/drawing/2014/main" id="{394D87B5-3DDC-4EEB-B8F5-75C2BD9321AA}"/>
              </a:ext>
            </a:extLst>
          </p:cNvPr>
          <p:cNvPicPr>
            <a:picLocks noChangeAspect="1"/>
          </p:cNvPicPr>
          <p:nvPr/>
        </p:nvPicPr>
        <p:blipFill>
          <a:blip r:embed="rId3"/>
          <a:stretch>
            <a:fillRect/>
          </a:stretch>
        </p:blipFill>
        <p:spPr>
          <a:xfrm>
            <a:off x="5258891" y="2924943"/>
            <a:ext cx="3057525" cy="2905125"/>
          </a:xfrm>
          <a:prstGeom prst="rect">
            <a:avLst/>
          </a:prstGeom>
        </p:spPr>
      </p:pic>
      <p:sp>
        <p:nvSpPr>
          <p:cNvPr id="51" name="Content Placeholder 6">
            <a:extLst>
              <a:ext uri="{FF2B5EF4-FFF2-40B4-BE49-F238E27FC236}">
                <a16:creationId xmlns:a16="http://schemas.microsoft.com/office/drawing/2014/main" id="{EE813095-3ED9-4F42-8D2E-21CBC129818F}"/>
              </a:ext>
            </a:extLst>
          </p:cNvPr>
          <p:cNvSpPr txBox="1">
            <a:spLocks/>
          </p:cNvSpPr>
          <p:nvPr/>
        </p:nvSpPr>
        <p:spPr>
          <a:xfrm>
            <a:off x="467544" y="1278613"/>
            <a:ext cx="8229600" cy="1358299"/>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latin typeface="Arial" pitchFamily="34" charset="0"/>
                <a:cs typeface="Arial" pitchFamily="34" charset="0"/>
              </a:rPr>
              <a:t>To calculate the optimal path, the map of the warehouse is gridded into cells and A* is utilized to search for the path with the shortest cost. The use of </a:t>
            </a:r>
            <a:r>
              <a:rPr lang="en-US" altLang="ko-KR" dirty="0" err="1">
                <a:latin typeface="Arial" pitchFamily="34" charset="0"/>
                <a:cs typeface="Arial" pitchFamily="34" charset="0"/>
              </a:rPr>
              <a:t>numpy</a:t>
            </a:r>
            <a:r>
              <a:rPr lang="en-US" altLang="ko-KR" dirty="0">
                <a:latin typeface="Arial" pitchFamily="34" charset="0"/>
                <a:cs typeface="Arial" pitchFamily="34" charset="0"/>
              </a:rPr>
              <a:t> and carefully selected heuristic function (continuous linear distance from the box) contributes significantly to the efficient performance of the program. Visualization generated with matplotlib.</a:t>
            </a:r>
          </a:p>
          <a:p>
            <a:endParaRPr lang="en-US" dirty="0"/>
          </a:p>
        </p:txBody>
      </p:sp>
      <p:sp>
        <p:nvSpPr>
          <p:cNvPr id="53" name="Oval 52">
            <a:extLst>
              <a:ext uri="{FF2B5EF4-FFF2-40B4-BE49-F238E27FC236}">
                <a16:creationId xmlns:a16="http://schemas.microsoft.com/office/drawing/2014/main" id="{46778F28-FEBB-4717-B922-50B8B7449AC4}"/>
              </a:ext>
            </a:extLst>
          </p:cNvPr>
          <p:cNvSpPr/>
          <p:nvPr/>
        </p:nvSpPr>
        <p:spPr>
          <a:xfrm>
            <a:off x="4461172" y="1456210"/>
            <a:ext cx="3767783" cy="3681628"/>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D2B9FD6-53C8-417B-A5D6-B030C946DFBE}"/>
              </a:ext>
            </a:extLst>
          </p:cNvPr>
          <p:cNvSpPr/>
          <p:nvPr/>
        </p:nvSpPr>
        <p:spPr>
          <a:xfrm>
            <a:off x="4883622" y="1859827"/>
            <a:ext cx="2965895" cy="2898075"/>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B923D67-DCA1-4510-B125-0793668DBF46}"/>
              </a:ext>
            </a:extLst>
          </p:cNvPr>
          <p:cNvSpPr/>
          <p:nvPr/>
        </p:nvSpPr>
        <p:spPr>
          <a:xfrm>
            <a:off x="5231036" y="2187457"/>
            <a:ext cx="2271065" cy="2219134"/>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C57E567-54ED-4502-94B8-78FA20EA846D}"/>
              </a:ext>
            </a:extLst>
          </p:cNvPr>
          <p:cNvSpPr/>
          <p:nvPr/>
        </p:nvSpPr>
        <p:spPr>
          <a:xfrm>
            <a:off x="5449282" y="2398809"/>
            <a:ext cx="1859022" cy="1816513"/>
          </a:xfrm>
          <a:prstGeom prst="ellipse">
            <a:avLst/>
          </a:prstGeom>
          <a:solidFill>
            <a:schemeClr val="accent2">
              <a:alpha val="2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BAA1BD2E-BA31-4596-AE30-D449267918D1}"/>
              </a:ext>
            </a:extLst>
          </p:cNvPr>
          <p:cNvSpPr/>
          <p:nvPr/>
        </p:nvSpPr>
        <p:spPr>
          <a:xfrm>
            <a:off x="5677157" y="2626991"/>
            <a:ext cx="1390085" cy="1358299"/>
          </a:xfrm>
          <a:prstGeom prst="ellipse">
            <a:avLst/>
          </a:prstGeom>
          <a:solidFill>
            <a:schemeClr val="accent2">
              <a:alpha val="3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CBCDFC-C891-469C-8326-4184B406209D}"/>
              </a:ext>
            </a:extLst>
          </p:cNvPr>
          <p:cNvSpPr/>
          <p:nvPr/>
        </p:nvSpPr>
        <p:spPr>
          <a:xfrm>
            <a:off x="5913014" y="2873482"/>
            <a:ext cx="864097" cy="844338"/>
          </a:xfrm>
          <a:prstGeom prst="ellipse">
            <a:avLst/>
          </a:prstGeom>
          <a:solidFill>
            <a:schemeClr val="accent2">
              <a:alpha val="4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70292831-BBE1-4185-AD40-1E30FB73F9C1}"/>
              </a:ext>
            </a:extLst>
          </p:cNvPr>
          <p:cNvSpPr/>
          <p:nvPr/>
        </p:nvSpPr>
        <p:spPr>
          <a:xfrm>
            <a:off x="6127933" y="3094694"/>
            <a:ext cx="432786" cy="422890"/>
          </a:xfrm>
          <a:prstGeom prst="ellipse">
            <a:avLst/>
          </a:prstGeom>
          <a:solidFill>
            <a:schemeClr val="accent2">
              <a:alpha val="5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7F786AF6-BB1F-4D9D-971B-08241B499293}"/>
              </a:ext>
            </a:extLst>
          </p:cNvPr>
          <p:cNvSpPr/>
          <p:nvPr/>
        </p:nvSpPr>
        <p:spPr>
          <a:xfrm>
            <a:off x="6258045" y="3216034"/>
            <a:ext cx="186163" cy="181906"/>
          </a:xfrm>
          <a:prstGeom prst="ellipse">
            <a:avLst/>
          </a:prstGeom>
          <a:solidFill>
            <a:schemeClr val="accent2"/>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B995E48-9390-4A52-A919-D3B80A56DBDE}"/>
              </a:ext>
            </a:extLst>
          </p:cNvPr>
          <p:cNvSpPr/>
          <p:nvPr/>
        </p:nvSpPr>
        <p:spPr>
          <a:xfrm>
            <a:off x="5781851" y="2431202"/>
            <a:ext cx="3767783" cy="3681628"/>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58845ABF-B3C8-4773-B2EA-6667EE438E70}"/>
              </a:ext>
            </a:extLst>
          </p:cNvPr>
          <p:cNvSpPr/>
          <p:nvPr/>
        </p:nvSpPr>
        <p:spPr>
          <a:xfrm>
            <a:off x="6204301" y="2834819"/>
            <a:ext cx="2965895" cy="2898075"/>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E2FDD91-2A33-4858-999A-1EC59BF00CBC}"/>
              </a:ext>
            </a:extLst>
          </p:cNvPr>
          <p:cNvSpPr/>
          <p:nvPr/>
        </p:nvSpPr>
        <p:spPr>
          <a:xfrm>
            <a:off x="6551715" y="3162449"/>
            <a:ext cx="2271065" cy="2219134"/>
          </a:xfrm>
          <a:prstGeom prst="ellipse">
            <a:avLst/>
          </a:prstGeom>
          <a:solidFill>
            <a:schemeClr val="accent2">
              <a:alpha val="1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E82AE607-6B6C-470D-B295-044F9E36DFD7}"/>
              </a:ext>
            </a:extLst>
          </p:cNvPr>
          <p:cNvSpPr/>
          <p:nvPr/>
        </p:nvSpPr>
        <p:spPr>
          <a:xfrm>
            <a:off x="6769961" y="3373801"/>
            <a:ext cx="1859022" cy="1816513"/>
          </a:xfrm>
          <a:prstGeom prst="ellipse">
            <a:avLst/>
          </a:prstGeom>
          <a:solidFill>
            <a:schemeClr val="accent2">
              <a:alpha val="2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2918FF43-F35A-4003-981E-D64C8BF98E4D}"/>
              </a:ext>
            </a:extLst>
          </p:cNvPr>
          <p:cNvSpPr/>
          <p:nvPr/>
        </p:nvSpPr>
        <p:spPr>
          <a:xfrm>
            <a:off x="6997836" y="3601983"/>
            <a:ext cx="1390085" cy="1358299"/>
          </a:xfrm>
          <a:prstGeom prst="ellipse">
            <a:avLst/>
          </a:prstGeom>
          <a:solidFill>
            <a:schemeClr val="accent2">
              <a:alpha val="3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5CFFDE6D-BB81-4456-8FB2-2ABFB1499E09}"/>
              </a:ext>
            </a:extLst>
          </p:cNvPr>
          <p:cNvSpPr/>
          <p:nvPr/>
        </p:nvSpPr>
        <p:spPr>
          <a:xfrm>
            <a:off x="7233693" y="3848474"/>
            <a:ext cx="864097" cy="844338"/>
          </a:xfrm>
          <a:prstGeom prst="ellipse">
            <a:avLst/>
          </a:prstGeom>
          <a:solidFill>
            <a:schemeClr val="accent2">
              <a:alpha val="4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94A1151C-2B63-4D70-A0F4-D4BBE2EACE87}"/>
              </a:ext>
            </a:extLst>
          </p:cNvPr>
          <p:cNvSpPr/>
          <p:nvPr/>
        </p:nvSpPr>
        <p:spPr>
          <a:xfrm>
            <a:off x="7448612" y="4069686"/>
            <a:ext cx="432786" cy="422890"/>
          </a:xfrm>
          <a:prstGeom prst="ellipse">
            <a:avLst/>
          </a:prstGeom>
          <a:solidFill>
            <a:schemeClr val="accent2">
              <a:alpha val="5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B6A27D8D-8C79-4BE4-80C6-B57D038B79A8}"/>
              </a:ext>
            </a:extLst>
          </p:cNvPr>
          <p:cNvSpPr/>
          <p:nvPr/>
        </p:nvSpPr>
        <p:spPr>
          <a:xfrm>
            <a:off x="7578724" y="4191026"/>
            <a:ext cx="186163" cy="181906"/>
          </a:xfrm>
          <a:prstGeom prst="ellipse">
            <a:avLst/>
          </a:prstGeom>
          <a:solidFill>
            <a:schemeClr val="accent2"/>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2" name="Arrow: Right 131">
            <a:extLst>
              <a:ext uri="{FF2B5EF4-FFF2-40B4-BE49-F238E27FC236}">
                <a16:creationId xmlns:a16="http://schemas.microsoft.com/office/drawing/2014/main" id="{8577E16F-5182-4AD9-A745-5E87C2173035}"/>
              </a:ext>
            </a:extLst>
          </p:cNvPr>
          <p:cNvSpPr/>
          <p:nvPr/>
        </p:nvSpPr>
        <p:spPr>
          <a:xfrm>
            <a:off x="3702274" y="3717032"/>
            <a:ext cx="1517797" cy="1358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path</a:t>
            </a:r>
          </a:p>
        </p:txBody>
      </p:sp>
      <p:cxnSp>
        <p:nvCxnSpPr>
          <p:cNvPr id="143" name="Straight Arrow Connector 142">
            <a:extLst>
              <a:ext uri="{FF2B5EF4-FFF2-40B4-BE49-F238E27FC236}">
                <a16:creationId xmlns:a16="http://schemas.microsoft.com/office/drawing/2014/main" id="{0341F9F4-834B-4A52-A6E9-A980FA75285E}"/>
              </a:ext>
            </a:extLst>
          </p:cNvPr>
          <p:cNvCxnSpPr>
            <a:cxnSpLocks/>
          </p:cNvCxnSpPr>
          <p:nvPr/>
        </p:nvCxnSpPr>
        <p:spPr>
          <a:xfrm flipH="1" flipV="1">
            <a:off x="7308304" y="4581128"/>
            <a:ext cx="576064" cy="720080"/>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4" name="Straight Arrow Connector 143">
            <a:extLst>
              <a:ext uri="{FF2B5EF4-FFF2-40B4-BE49-F238E27FC236}">
                <a16:creationId xmlns:a16="http://schemas.microsoft.com/office/drawing/2014/main" id="{4142AE64-B76D-474D-A99B-E5C062A32F8C}"/>
              </a:ext>
            </a:extLst>
          </p:cNvPr>
          <p:cNvCxnSpPr>
            <a:cxnSpLocks/>
          </p:cNvCxnSpPr>
          <p:nvPr/>
        </p:nvCxnSpPr>
        <p:spPr>
          <a:xfrm flipV="1">
            <a:off x="7308304" y="3717032"/>
            <a:ext cx="0" cy="864096"/>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5" name="Straight Arrow Connector 144">
            <a:extLst>
              <a:ext uri="{FF2B5EF4-FFF2-40B4-BE49-F238E27FC236}">
                <a16:creationId xmlns:a16="http://schemas.microsoft.com/office/drawing/2014/main" id="{E07BA74C-A5AE-4E03-9091-B0E6B609917E}"/>
              </a:ext>
            </a:extLst>
          </p:cNvPr>
          <p:cNvCxnSpPr>
            <a:cxnSpLocks/>
          </p:cNvCxnSpPr>
          <p:nvPr/>
        </p:nvCxnSpPr>
        <p:spPr>
          <a:xfrm flipH="1">
            <a:off x="6444208" y="3717032"/>
            <a:ext cx="864096" cy="0"/>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6" name="Straight Arrow Connector 145">
            <a:extLst>
              <a:ext uri="{FF2B5EF4-FFF2-40B4-BE49-F238E27FC236}">
                <a16:creationId xmlns:a16="http://schemas.microsoft.com/office/drawing/2014/main" id="{9E0ACC2C-6FBB-44B2-B71E-19F8A98159C0}"/>
              </a:ext>
            </a:extLst>
          </p:cNvPr>
          <p:cNvCxnSpPr>
            <a:cxnSpLocks/>
          </p:cNvCxnSpPr>
          <p:nvPr/>
        </p:nvCxnSpPr>
        <p:spPr>
          <a:xfrm flipH="1" flipV="1">
            <a:off x="6372200" y="3501008"/>
            <a:ext cx="72008" cy="216024"/>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cxnSp>
        <p:nvCxnSpPr>
          <p:cNvPr id="147" name="Straight Arrow Connector 146">
            <a:extLst>
              <a:ext uri="{FF2B5EF4-FFF2-40B4-BE49-F238E27FC236}">
                <a16:creationId xmlns:a16="http://schemas.microsoft.com/office/drawing/2014/main" id="{9D87E72B-387A-4B53-B8C6-61CB444947C0}"/>
              </a:ext>
            </a:extLst>
          </p:cNvPr>
          <p:cNvCxnSpPr>
            <a:cxnSpLocks/>
          </p:cNvCxnSpPr>
          <p:nvPr/>
        </p:nvCxnSpPr>
        <p:spPr>
          <a:xfrm flipH="1" flipV="1">
            <a:off x="7668344" y="4509121"/>
            <a:ext cx="213054" cy="792087"/>
          </a:xfrm>
          <a:prstGeom prst="straightConnector1">
            <a:avLst/>
          </a:prstGeom>
          <a:ln>
            <a:tailEnd type="triangle"/>
          </a:ln>
          <a:effectLst>
            <a:outerShdw blurRad="40000" dist="20000" dir="5400000" rotWithShape="0">
              <a:schemeClr val="bg1">
                <a:alpha val="38000"/>
              </a:schemeClr>
            </a:outerShdw>
          </a:effectLst>
        </p:spPr>
        <p:style>
          <a:lnRef idx="2">
            <a:schemeClr val="accent2"/>
          </a:lnRef>
          <a:fillRef idx="0">
            <a:schemeClr val="accent2"/>
          </a:fillRef>
          <a:effectRef idx="1">
            <a:schemeClr val="accent2"/>
          </a:effectRef>
          <a:fontRef idx="minor">
            <a:schemeClr val="tx1"/>
          </a:fontRef>
        </p:style>
      </p:cxnSp>
      <p:sp>
        <p:nvSpPr>
          <p:cNvPr id="152" name="TextBox 151">
            <a:extLst>
              <a:ext uri="{FF2B5EF4-FFF2-40B4-BE49-F238E27FC236}">
                <a16:creationId xmlns:a16="http://schemas.microsoft.com/office/drawing/2014/main" id="{05E80FA0-710C-487C-835B-B40AD2F62439}"/>
              </a:ext>
            </a:extLst>
          </p:cNvPr>
          <p:cNvSpPr txBox="1"/>
          <p:nvPr/>
        </p:nvSpPr>
        <p:spPr>
          <a:xfrm flipH="1">
            <a:off x="5104834" y="6155780"/>
            <a:ext cx="2203470" cy="2616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Optimal or near-optimal path</a:t>
            </a:r>
          </a:p>
        </p:txBody>
      </p:sp>
      <p:sp>
        <p:nvSpPr>
          <p:cNvPr id="159" name="TextBox 158">
            <a:extLst>
              <a:ext uri="{FF2B5EF4-FFF2-40B4-BE49-F238E27FC236}">
                <a16:creationId xmlns:a16="http://schemas.microsoft.com/office/drawing/2014/main" id="{2EDBBBA0-8FA5-478C-A717-D553C30A64DF}"/>
              </a:ext>
            </a:extLst>
          </p:cNvPr>
          <p:cNvSpPr txBox="1"/>
          <p:nvPr/>
        </p:nvSpPr>
        <p:spPr>
          <a:xfrm flipH="1">
            <a:off x="7506943" y="2644777"/>
            <a:ext cx="1471932"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100" b="1" dirty="0">
                <a:solidFill>
                  <a:srgbClr val="FF6D6D"/>
                </a:solidFill>
              </a:rPr>
              <a:t>Heuristic function</a:t>
            </a:r>
          </a:p>
        </p:txBody>
      </p:sp>
      <p:sp>
        <p:nvSpPr>
          <p:cNvPr id="161" name="TextBox 160">
            <a:extLst>
              <a:ext uri="{FF2B5EF4-FFF2-40B4-BE49-F238E27FC236}">
                <a16:creationId xmlns:a16="http://schemas.microsoft.com/office/drawing/2014/main" id="{7A237724-A28F-4D81-AF23-6958C611BD7B}"/>
              </a:ext>
            </a:extLst>
          </p:cNvPr>
          <p:cNvSpPr txBox="1"/>
          <p:nvPr/>
        </p:nvSpPr>
        <p:spPr>
          <a:xfrm flipH="1">
            <a:off x="4593775" y="2384928"/>
            <a:ext cx="1471932" cy="2616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100" b="1" dirty="0">
                <a:solidFill>
                  <a:srgbClr val="FF6D6D"/>
                </a:solidFill>
              </a:rPr>
              <a:t>Heuristic function</a:t>
            </a:r>
          </a:p>
        </p:txBody>
      </p:sp>
      <p:cxnSp>
        <p:nvCxnSpPr>
          <p:cNvPr id="163" name="Straight Connector 162">
            <a:extLst>
              <a:ext uri="{FF2B5EF4-FFF2-40B4-BE49-F238E27FC236}">
                <a16:creationId xmlns:a16="http://schemas.microsoft.com/office/drawing/2014/main" id="{2B575B12-DBC9-42CF-8129-41F0FD7D12E1}"/>
              </a:ext>
            </a:extLst>
          </p:cNvPr>
          <p:cNvCxnSpPr>
            <a:endCxn id="152" idx="0"/>
          </p:cNvCxnSpPr>
          <p:nvPr/>
        </p:nvCxnSpPr>
        <p:spPr>
          <a:xfrm flipH="1">
            <a:off x="6206569" y="4918255"/>
            <a:ext cx="1372155" cy="1237525"/>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9888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Trial Run – Warehouse #1</a:t>
            </a:r>
            <a:endParaRPr lang="ko-KR" altLang="en-US" dirty="0"/>
          </a:p>
        </p:txBody>
      </p:sp>
      <p:pic>
        <p:nvPicPr>
          <p:cNvPr id="9" name="Picture 8">
            <a:extLst>
              <a:ext uri="{FF2B5EF4-FFF2-40B4-BE49-F238E27FC236}">
                <a16:creationId xmlns:a16="http://schemas.microsoft.com/office/drawing/2014/main" id="{E35A1AB8-6E9D-4D6A-9B67-560769A40872}"/>
              </a:ext>
            </a:extLst>
          </p:cNvPr>
          <p:cNvPicPr>
            <a:picLocks noChangeAspect="1"/>
          </p:cNvPicPr>
          <p:nvPr/>
        </p:nvPicPr>
        <p:blipFill>
          <a:blip r:embed="rId3"/>
          <a:stretch>
            <a:fillRect/>
          </a:stretch>
        </p:blipFill>
        <p:spPr>
          <a:xfrm>
            <a:off x="571614" y="1412776"/>
            <a:ext cx="7960826" cy="5400600"/>
          </a:xfrm>
          <a:prstGeom prst="rect">
            <a:avLst/>
          </a:prstGeom>
        </p:spPr>
      </p:pic>
      <p:sp>
        <p:nvSpPr>
          <p:cNvPr id="10" name="TextBox 9">
            <a:extLst>
              <a:ext uri="{FF2B5EF4-FFF2-40B4-BE49-F238E27FC236}">
                <a16:creationId xmlns:a16="http://schemas.microsoft.com/office/drawing/2014/main" id="{871802D1-014B-42AC-91AE-CF65E8B98EFA}"/>
              </a:ext>
            </a:extLst>
          </p:cNvPr>
          <p:cNvSpPr txBox="1"/>
          <p:nvPr/>
        </p:nvSpPr>
        <p:spPr>
          <a:xfrm>
            <a:off x="1115616" y="1115452"/>
            <a:ext cx="671209" cy="369332"/>
          </a:xfrm>
          <a:prstGeom prst="rect">
            <a:avLst/>
          </a:prstGeom>
          <a:noFill/>
        </p:spPr>
        <p:txBody>
          <a:bodyPr wrap="none" rtlCol="0">
            <a:spAutoFit/>
          </a:bodyPr>
          <a:lstStyle/>
          <a:p>
            <a:r>
              <a:rPr lang="en-US" dirty="0"/>
              <a:t>Start</a:t>
            </a:r>
          </a:p>
        </p:txBody>
      </p:sp>
      <p:sp>
        <p:nvSpPr>
          <p:cNvPr id="11" name="TextBox 10">
            <a:extLst>
              <a:ext uri="{FF2B5EF4-FFF2-40B4-BE49-F238E27FC236}">
                <a16:creationId xmlns:a16="http://schemas.microsoft.com/office/drawing/2014/main" id="{1FDA62ED-7B16-4B23-BCAC-47371BEA9104}"/>
              </a:ext>
            </a:extLst>
          </p:cNvPr>
          <p:cNvSpPr txBox="1"/>
          <p:nvPr/>
        </p:nvSpPr>
        <p:spPr>
          <a:xfrm>
            <a:off x="6333296" y="5723964"/>
            <a:ext cx="1191032" cy="369332"/>
          </a:xfrm>
          <a:prstGeom prst="rect">
            <a:avLst/>
          </a:prstGeom>
          <a:noFill/>
        </p:spPr>
        <p:txBody>
          <a:bodyPr wrap="none" rtlCol="0">
            <a:spAutoFit/>
          </a:bodyPr>
          <a:lstStyle/>
          <a:p>
            <a:r>
              <a:rPr lang="en-US" dirty="0"/>
              <a:t>Complete</a:t>
            </a:r>
          </a:p>
        </p:txBody>
      </p:sp>
    </p:spTree>
    <p:extLst>
      <p:ext uri="{BB962C8B-B14F-4D97-AF65-F5344CB8AC3E}">
        <p14:creationId xmlns:p14="http://schemas.microsoft.com/office/powerpoint/2010/main" val="31836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Trial Run – Warehouse #2</a:t>
            </a:r>
            <a:endParaRPr lang="ko-KR" altLang="en-US" dirty="0"/>
          </a:p>
        </p:txBody>
      </p:sp>
      <p:pic>
        <p:nvPicPr>
          <p:cNvPr id="2" name="Picture 1">
            <a:extLst>
              <a:ext uri="{FF2B5EF4-FFF2-40B4-BE49-F238E27FC236}">
                <a16:creationId xmlns:a16="http://schemas.microsoft.com/office/drawing/2014/main" id="{51D10ED4-C952-4346-9C5A-606BA7BE27FD}"/>
              </a:ext>
            </a:extLst>
          </p:cNvPr>
          <p:cNvPicPr>
            <a:picLocks noChangeAspect="1"/>
          </p:cNvPicPr>
          <p:nvPr/>
        </p:nvPicPr>
        <p:blipFill>
          <a:blip r:embed="rId3"/>
          <a:stretch>
            <a:fillRect/>
          </a:stretch>
        </p:blipFill>
        <p:spPr>
          <a:xfrm>
            <a:off x="467544" y="1484784"/>
            <a:ext cx="8248433" cy="5008263"/>
          </a:xfrm>
          <a:prstGeom prst="rect">
            <a:avLst/>
          </a:prstGeom>
        </p:spPr>
      </p:pic>
      <p:sp>
        <p:nvSpPr>
          <p:cNvPr id="8" name="TextBox 7">
            <a:extLst>
              <a:ext uri="{FF2B5EF4-FFF2-40B4-BE49-F238E27FC236}">
                <a16:creationId xmlns:a16="http://schemas.microsoft.com/office/drawing/2014/main" id="{079B2134-2F8D-48E6-8158-B5C9D67354FC}"/>
              </a:ext>
            </a:extLst>
          </p:cNvPr>
          <p:cNvSpPr txBox="1"/>
          <p:nvPr/>
        </p:nvSpPr>
        <p:spPr>
          <a:xfrm>
            <a:off x="6300192" y="6381328"/>
            <a:ext cx="1191032" cy="369332"/>
          </a:xfrm>
          <a:prstGeom prst="rect">
            <a:avLst/>
          </a:prstGeom>
          <a:noFill/>
        </p:spPr>
        <p:txBody>
          <a:bodyPr wrap="none" rtlCol="0">
            <a:spAutoFit/>
          </a:bodyPr>
          <a:lstStyle/>
          <a:p>
            <a:r>
              <a:rPr lang="en-US" dirty="0"/>
              <a:t>Complete</a:t>
            </a:r>
          </a:p>
        </p:txBody>
      </p:sp>
      <p:sp>
        <p:nvSpPr>
          <p:cNvPr id="13" name="TextBox 12">
            <a:extLst>
              <a:ext uri="{FF2B5EF4-FFF2-40B4-BE49-F238E27FC236}">
                <a16:creationId xmlns:a16="http://schemas.microsoft.com/office/drawing/2014/main" id="{519A0752-56BE-4D45-9BD7-FAD43DD81FF7}"/>
              </a:ext>
            </a:extLst>
          </p:cNvPr>
          <p:cNvSpPr txBox="1"/>
          <p:nvPr/>
        </p:nvSpPr>
        <p:spPr>
          <a:xfrm>
            <a:off x="3419873" y="6422900"/>
            <a:ext cx="1245534" cy="369332"/>
          </a:xfrm>
          <a:prstGeom prst="rect">
            <a:avLst/>
          </a:prstGeom>
          <a:noFill/>
        </p:spPr>
        <p:txBody>
          <a:bodyPr wrap="none" rtlCol="0">
            <a:spAutoFit/>
          </a:bodyPr>
          <a:lstStyle/>
          <a:p>
            <a:r>
              <a:rPr lang="en-US" dirty="0"/>
              <a:t>200</a:t>
            </a:r>
            <a:r>
              <a:rPr lang="en-US" baseline="30000" dirty="0"/>
              <a:t>th</a:t>
            </a:r>
            <a:r>
              <a:rPr lang="en-US" dirty="0"/>
              <a:t> Step</a:t>
            </a:r>
          </a:p>
        </p:txBody>
      </p:sp>
      <p:sp>
        <p:nvSpPr>
          <p:cNvPr id="15" name="TextBox 14">
            <a:extLst>
              <a:ext uri="{FF2B5EF4-FFF2-40B4-BE49-F238E27FC236}">
                <a16:creationId xmlns:a16="http://schemas.microsoft.com/office/drawing/2014/main" id="{D5CF8BE0-5381-4EF3-BBA4-C179C2D7D786}"/>
              </a:ext>
            </a:extLst>
          </p:cNvPr>
          <p:cNvSpPr txBox="1"/>
          <p:nvPr/>
        </p:nvSpPr>
        <p:spPr>
          <a:xfrm>
            <a:off x="539552" y="6422900"/>
            <a:ext cx="1245534" cy="369332"/>
          </a:xfrm>
          <a:prstGeom prst="rect">
            <a:avLst/>
          </a:prstGeom>
          <a:noFill/>
        </p:spPr>
        <p:txBody>
          <a:bodyPr wrap="none" rtlCol="0">
            <a:spAutoFit/>
          </a:bodyPr>
          <a:lstStyle/>
          <a:p>
            <a:r>
              <a:rPr lang="en-US" dirty="0"/>
              <a:t>124</a:t>
            </a:r>
            <a:r>
              <a:rPr lang="en-US" baseline="30000" dirty="0"/>
              <a:t>th</a:t>
            </a:r>
            <a:r>
              <a:rPr lang="en-US" dirty="0"/>
              <a:t> Step</a:t>
            </a:r>
          </a:p>
        </p:txBody>
      </p:sp>
      <p:sp>
        <p:nvSpPr>
          <p:cNvPr id="16" name="TextBox 15">
            <a:extLst>
              <a:ext uri="{FF2B5EF4-FFF2-40B4-BE49-F238E27FC236}">
                <a16:creationId xmlns:a16="http://schemas.microsoft.com/office/drawing/2014/main" id="{517AE5C8-1D73-4D3C-83A7-1A21DC80E21A}"/>
              </a:ext>
            </a:extLst>
          </p:cNvPr>
          <p:cNvSpPr txBox="1"/>
          <p:nvPr/>
        </p:nvSpPr>
        <p:spPr>
          <a:xfrm>
            <a:off x="539552" y="3573016"/>
            <a:ext cx="671209" cy="369332"/>
          </a:xfrm>
          <a:prstGeom prst="rect">
            <a:avLst/>
          </a:prstGeom>
          <a:noFill/>
        </p:spPr>
        <p:txBody>
          <a:bodyPr wrap="none" rtlCol="0">
            <a:spAutoFit/>
          </a:bodyPr>
          <a:lstStyle/>
          <a:p>
            <a:r>
              <a:rPr lang="en-US" dirty="0"/>
              <a:t>Start</a:t>
            </a:r>
          </a:p>
        </p:txBody>
      </p:sp>
      <p:sp>
        <p:nvSpPr>
          <p:cNvPr id="17" name="TextBox 16">
            <a:extLst>
              <a:ext uri="{FF2B5EF4-FFF2-40B4-BE49-F238E27FC236}">
                <a16:creationId xmlns:a16="http://schemas.microsoft.com/office/drawing/2014/main" id="{03BEE020-16D1-4865-AA0C-3CDB3BD1DEAC}"/>
              </a:ext>
            </a:extLst>
          </p:cNvPr>
          <p:cNvSpPr txBox="1"/>
          <p:nvPr/>
        </p:nvSpPr>
        <p:spPr>
          <a:xfrm>
            <a:off x="3420742" y="3573016"/>
            <a:ext cx="1118896" cy="369332"/>
          </a:xfrm>
          <a:prstGeom prst="rect">
            <a:avLst/>
          </a:prstGeom>
          <a:noFill/>
        </p:spPr>
        <p:txBody>
          <a:bodyPr wrap="none" rtlCol="0">
            <a:spAutoFit/>
          </a:bodyPr>
          <a:lstStyle/>
          <a:p>
            <a:r>
              <a:rPr lang="en-US" dirty="0"/>
              <a:t>17</a:t>
            </a:r>
            <a:r>
              <a:rPr lang="en-US" baseline="30000" dirty="0"/>
              <a:t>th</a:t>
            </a:r>
            <a:r>
              <a:rPr lang="en-US" dirty="0"/>
              <a:t> Step</a:t>
            </a:r>
          </a:p>
        </p:txBody>
      </p:sp>
      <p:sp>
        <p:nvSpPr>
          <p:cNvPr id="18" name="TextBox 17">
            <a:extLst>
              <a:ext uri="{FF2B5EF4-FFF2-40B4-BE49-F238E27FC236}">
                <a16:creationId xmlns:a16="http://schemas.microsoft.com/office/drawing/2014/main" id="{CD0BEBE9-9C55-4E9A-9387-447070A63E7B}"/>
              </a:ext>
            </a:extLst>
          </p:cNvPr>
          <p:cNvSpPr txBox="1"/>
          <p:nvPr/>
        </p:nvSpPr>
        <p:spPr>
          <a:xfrm>
            <a:off x="6301062" y="3586816"/>
            <a:ext cx="1118896" cy="369332"/>
          </a:xfrm>
          <a:prstGeom prst="rect">
            <a:avLst/>
          </a:prstGeom>
          <a:noFill/>
        </p:spPr>
        <p:txBody>
          <a:bodyPr wrap="none" rtlCol="0">
            <a:spAutoFit/>
          </a:bodyPr>
          <a:lstStyle/>
          <a:p>
            <a:r>
              <a:rPr lang="en-US" dirty="0"/>
              <a:t>61</a:t>
            </a:r>
            <a:r>
              <a:rPr lang="en-US" baseline="30000" dirty="0"/>
              <a:t>th</a:t>
            </a:r>
            <a:r>
              <a:rPr lang="en-US" dirty="0"/>
              <a:t> Step</a:t>
            </a:r>
          </a:p>
        </p:txBody>
      </p:sp>
    </p:spTree>
    <p:extLst>
      <p:ext uri="{BB962C8B-B14F-4D97-AF65-F5344CB8AC3E}">
        <p14:creationId xmlns:p14="http://schemas.microsoft.com/office/powerpoint/2010/main" val="333806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6778"/>
            <a:ext cx="8676456" cy="1069514"/>
          </a:xfrm>
        </p:spPr>
        <p:txBody>
          <a:bodyPr/>
          <a:lstStyle/>
          <a:p>
            <a:r>
              <a:rPr lang="en-US" altLang="ko-KR" dirty="0"/>
              <a:t>Conclusion</a:t>
            </a:r>
            <a:endParaRPr lang="ko-KR" altLang="en-US" dirty="0"/>
          </a:p>
        </p:txBody>
      </p:sp>
      <p:sp>
        <p:nvSpPr>
          <p:cNvPr id="6" name="Content Placeholder 5"/>
          <p:cNvSpPr>
            <a:spLocks noGrp="1"/>
          </p:cNvSpPr>
          <p:nvPr>
            <p:ph idx="1"/>
          </p:nvPr>
        </p:nvSpPr>
        <p:spPr/>
        <p:txBody>
          <a:bodyPr/>
          <a:lstStyle/>
          <a:p>
            <a:r>
              <a:rPr lang="en-US" b="1" dirty="0"/>
              <a:t>	</a:t>
            </a:r>
            <a:endParaRPr lang="en-US" altLang="ko-KR" b="1" dirty="0">
              <a:solidFill>
                <a:schemeClr val="tx1">
                  <a:lumMod val="75000"/>
                  <a:lumOff val="25000"/>
                </a:schemeClr>
              </a:solidFill>
              <a:latin typeface="Arial" pitchFamily="34" charset="0"/>
              <a:cs typeface="Arial" pitchFamily="34" charset="0"/>
            </a:endParaRPr>
          </a:p>
        </p:txBody>
      </p:sp>
      <p:sp>
        <p:nvSpPr>
          <p:cNvPr id="51" name="Content Placeholder 6">
            <a:extLst>
              <a:ext uri="{FF2B5EF4-FFF2-40B4-BE49-F238E27FC236}">
                <a16:creationId xmlns:a16="http://schemas.microsoft.com/office/drawing/2014/main" id="{EE813095-3ED9-4F42-8D2E-21CBC129818F}"/>
              </a:ext>
            </a:extLst>
          </p:cNvPr>
          <p:cNvSpPr txBox="1">
            <a:spLocks/>
          </p:cNvSpPr>
          <p:nvPr/>
        </p:nvSpPr>
        <p:spPr>
          <a:xfrm>
            <a:off x="467544" y="1484784"/>
            <a:ext cx="8229600" cy="1358299"/>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latin typeface="Arial" pitchFamily="34" charset="0"/>
                <a:cs typeface="Arial" pitchFamily="34" charset="0"/>
              </a:rPr>
              <a:t>The robot was able to discover near-optimal, and in many cases, optimal path.  Finer resolutions of gridding may be used to improve the probability of discovering optimal solution at the cost of higher time complexity.  Planning algorithms such as value iterations or policy iteration also have merit in solving this problem.</a:t>
            </a:r>
            <a:endParaRPr lang="en-US" sz="1800" dirty="0"/>
          </a:p>
        </p:txBody>
      </p:sp>
    </p:spTree>
    <p:extLst>
      <p:ext uri="{BB962C8B-B14F-4D97-AF65-F5344CB8AC3E}">
        <p14:creationId xmlns:p14="http://schemas.microsoft.com/office/powerpoint/2010/main" val="2230922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TotalTime>
  <Words>357</Words>
  <Application>Microsoft Office PowerPoint</Application>
  <PresentationFormat>On-screen Show (4:3)</PresentationFormat>
  <Paragraphs>42</Paragraphs>
  <Slides>6</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맑은 고딕</vt:lpstr>
      <vt:lpstr>Arial</vt:lpstr>
      <vt:lpstr>Calibri</vt:lpstr>
      <vt:lpstr>Office Theme</vt:lpstr>
      <vt:lpstr>Custom Design</vt:lpstr>
      <vt:lpstr>PowerPoint Presentation</vt:lpstr>
      <vt:lpstr>Overview</vt:lpstr>
      <vt:lpstr>Solution</vt:lpstr>
      <vt:lpstr>Trial Run – Warehouse #1</vt:lpstr>
      <vt:lpstr>Trial Run – Warehouse #2</vt:lpstr>
      <vt:lpstr>Conclusion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Katy</cp:lastModifiedBy>
  <cp:revision>78</cp:revision>
  <dcterms:created xsi:type="dcterms:W3CDTF">2014-04-01T16:35:38Z</dcterms:created>
  <dcterms:modified xsi:type="dcterms:W3CDTF">2018-08-05T06:06:33Z</dcterms:modified>
</cp:coreProperties>
</file>