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5" r:id="rId6"/>
    <p:sldId id="266" r:id="rId7"/>
    <p:sldId id="267" r:id="rId8"/>
    <p:sldId id="270" r:id="rId9"/>
    <p:sldId id="263" r:id="rId10"/>
    <p:sldId id="268" r:id="rId11"/>
    <p:sldId id="259" r:id="rId12"/>
    <p:sldId id="260" r:id="rId13"/>
    <p:sldId id="269" r:id="rId14"/>
    <p:sldId id="26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660"/>
  </p:normalViewPr>
  <p:slideViewPr>
    <p:cSldViewPr>
      <p:cViewPr varScale="1">
        <p:scale>
          <a:sx n="103" d="100"/>
          <a:sy n="103" d="100"/>
        </p:scale>
        <p:origin x="19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chanx/Sentiment_Stock_Trader-NLP" TargetMode="External"/><Relationship Id="rId2" Type="http://schemas.openxmlformats.org/officeDocument/2006/relationships/hyperlink" Target="https://github.com/jameschanx/RNN_Stock_Trad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ameschanx/Deep_Learning_Stock_Trad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75247"/>
            <a:ext cx="47880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Georgia Institute of Technology </a:t>
            </a:r>
            <a:br>
              <a:rPr lang="en-US" sz="1600" dirty="0"/>
            </a:br>
            <a:r>
              <a:rPr lang="en-US" sz="1600" dirty="0"/>
              <a:t>CS7646 Machine Learning for Trading</a:t>
            </a:r>
            <a:br>
              <a:rPr lang="en-US" sz="1600" dirty="0"/>
            </a:br>
            <a:r>
              <a:rPr lang="en-US" sz="1600" dirty="0"/>
              <a:t>Spring 17</a:t>
            </a:r>
            <a:br>
              <a:rPr lang="en-US" sz="1600" dirty="0"/>
            </a:br>
            <a:r>
              <a:rPr lang="en-US" sz="1600" dirty="0"/>
              <a:t>James Chan</a:t>
            </a:r>
            <a:br>
              <a:rPr lang="en-US" sz="2000" dirty="0"/>
            </a:b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67361"/>
            <a:ext cx="4788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Strategy Learner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52536" y="6381328"/>
            <a:ext cx="878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Source code sharing subject to Georgia Tech Honor Code restriction.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Available for private viewing upon request. 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en-US" altLang="ko-KR" dirty="0"/>
              <a:t>Random Forest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93FFCAB8-0625-4070-89AD-A75746FB6E59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The out of sample performance fluctuates between runs.  Below figure shows a run which outperforms the benchmark. The reasons for the fluctuation are primarily as follows: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Random Forest is a randomized algorithm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Three technical indicators alone may lack sufficient predictive power.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Size of the training data is on the lower end for an ML problem.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N-day labeling assumes static property, which is generally weaker than one that factors in time-series property.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29F568-08E8-43B3-8AB0-27481C6E9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Q-Learner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BFB057CC-D189-4511-81FC-DE75017327C0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Reinforcement learning algorithms not only estimate the best possible long term reward but also recommend the optimal action at any given state.  In our q-learner, we use the same three indicators(p/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Bollinger bands, and volatility) as our states.  Actions are Buy, Sell, or Do Nothing.  Rewards are the returns of the next day.  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As shown in figure below, the in-sample performance is remarkable as we would expect because we are testing on training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CBF679-4344-4D18-9B13-19B7849F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1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Q-Learner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BFB057CC-D189-4511-81FC-DE75017327C0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The out of sample performance has room for improvement in this implementation of the Q-learner.  Here are some potential reasons why it underperforms the benchmark.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1-day return as reward is too “greedy” and causes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overfittage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Three technical indicators alone may lack sufficient predictive power.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Size of the training data is on the lower end for an ML problem.</a:t>
            </a:r>
          </a:p>
          <a:p>
            <a:pPr marL="342900" indent="-342900">
              <a:buAutoNum type="arabicParenR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53A09-28B8-4DA1-942E-36AC2F3D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3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18740C96-AF0D-46C6-AC1F-AD4A0E347426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The stock market is an excellent domain for applied machine learning.  In order to create a truly advantageous trading system, a strategy developer would also want to take the following aspects into consideration.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Data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Trading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Ensemble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Survivorship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Non-stationary property of time-series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Event-driven factors.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Related Projects: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Recurrent Network Trader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https://github.com/jameschanx/RNN_Stock_Trader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Sentiment Trader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https://github.com/jameschanx/Sentiment_Stock_Trader-NLP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Deep 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Learning Trader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https://github.com/jameschanx/Deep_Learning_Stock_Trader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Proposed Projects: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Vision-based learning (i.e., satellite imagery)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6778"/>
            <a:ext cx="8748464" cy="1069514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12776"/>
            <a:ext cx="8229600" cy="4464496"/>
          </a:xfrm>
        </p:spPr>
        <p:txBody>
          <a:bodyPr/>
          <a:lstStyle/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Abstract</a:t>
            </a:r>
            <a:br>
              <a:rPr lang="en-US" altLang="ko-KR" sz="1800" b="1" dirty="0">
                <a:latin typeface="Arial" pitchFamily="34" charset="0"/>
                <a:cs typeface="Arial" pitchFamily="34" charset="0"/>
              </a:rPr>
            </a:br>
            <a:r>
              <a:rPr lang="en-US" altLang="ko-KR" sz="1800" dirty="0">
                <a:latin typeface="Arial" pitchFamily="34" charset="0"/>
                <a:cs typeface="Arial" pitchFamily="34" charset="0"/>
              </a:rPr>
              <a:t>The rise of machine learning in A.I. has proven to be an indispensable tool for Wall Street professionals attributing to its remarkable performance in forecasting, optimization, and decision-making. In CS7646 we aim to apply both supervised learning as well as reinforcement learning towards stock trading. </a:t>
            </a: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Technology Stack</a:t>
            </a:r>
            <a:br>
              <a:rPr lang="en-US" altLang="ko-KR" sz="1800" b="1" dirty="0">
                <a:latin typeface="Arial" pitchFamily="34" charset="0"/>
                <a:cs typeface="Arial" pitchFamily="34" charset="0"/>
              </a:rPr>
            </a:br>
            <a:r>
              <a:rPr lang="en-US" altLang="ko-KR" sz="1800" dirty="0">
                <a:latin typeface="Arial" pitchFamily="34" charset="0"/>
                <a:cs typeface="Arial" pitchFamily="34" charset="0"/>
              </a:rPr>
              <a:t>Python,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, Pandas, Matplotlib.</a:t>
            </a:r>
            <a:endParaRPr lang="en-US" altLang="ko-KR" sz="1800" b="1" dirty="0">
              <a:latin typeface="Arial" pitchFamily="34" charset="0"/>
              <a:cs typeface="Arial" pitchFamily="34" charset="0"/>
            </a:endParaRP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Table of Content</a:t>
            </a:r>
          </a:p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1. Technical Indicators </a:t>
            </a:r>
          </a:p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2. Manual Trader</a:t>
            </a:r>
          </a:p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3. Random Forest Trader</a:t>
            </a:r>
          </a:p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4. Q-learning Trader</a:t>
            </a:r>
            <a:endParaRPr lang="ko-KR" alt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Technical Indicators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93304" y="937319"/>
            <a:ext cx="6563072" cy="4147865"/>
          </a:xfrm>
        </p:spPr>
        <p:txBody>
          <a:bodyPr/>
          <a:lstStyle/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A manual strategy based on technical indicators is first devised to establish a baseline comparison for the machine learning based strategy.  </a:t>
            </a: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Indicators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Price/SMA Ratio (21-day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Bollinger Bands® (21-day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Volatility (21-day window)</a:t>
            </a:r>
          </a:p>
        </p:txBody>
      </p:sp>
    </p:spTree>
    <p:extLst>
      <p:ext uri="{BB962C8B-B14F-4D97-AF65-F5344CB8AC3E}">
        <p14:creationId xmlns:p14="http://schemas.microsoft.com/office/powerpoint/2010/main" val="119730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Price/SMA Ratio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93304" y="937319"/>
            <a:ext cx="7067128" cy="4147865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Price/SMA Ratio is defined as the price of the stock divided by its simple moving average.  When Price/SMA Ratio goes over a pre-defined upper threshold (e.g., 1.05), it represents a sell opportunity.  When the ratio goes below the pre-defined lower threshold (e.g., 0.95), it represents a buy opportunity.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717FA-E9A7-4D3B-9687-7816AFFCF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67744"/>
            <a:ext cx="4876800" cy="3657600"/>
          </a:xfrm>
          <a:prstGeom prst="rect">
            <a:avLst/>
          </a:prstGeom>
          <a:ln>
            <a:noFill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148E2-453F-43F6-816D-5168CC0ED1BE}"/>
                  </a:ext>
                </a:extLst>
              </p:cNvPr>
              <p:cNvSpPr txBox="1"/>
              <p:nvPr/>
            </p:nvSpPr>
            <p:spPr>
              <a:xfrm>
                <a:off x="3059832" y="2060848"/>
                <a:ext cx="3138039" cy="518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𝑆𝑀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𝑅𝑎𝑡𝑖𝑜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𝑃𝑟𝑖𝑐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𝑃𝑟𝑖𝑐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148E2-453F-43F6-816D-5168CC0E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060848"/>
                <a:ext cx="3138039" cy="518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67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Bollinger Bands®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93304" y="937319"/>
            <a:ext cx="7283152" cy="4147865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Bollinger Bands are defined as the upper and lower boundaries established by adding twice the rolling standard deviation to either side of a stock’s simple moving average.  When the price of a stock surpasses the upper band, it is considered a sell opportunity.  When it drops below the lower band, it is considered a buy opportunity.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3C10C-5045-4DD3-A952-7BD51AE5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67744"/>
            <a:ext cx="4876800" cy="3657600"/>
          </a:xfrm>
          <a:prstGeom prst="rect">
            <a:avLst/>
          </a:prstGeom>
          <a:ln>
            <a:noFill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BFE46B-FB0A-4DDB-891A-4D25B316B68A}"/>
                  </a:ext>
                </a:extLst>
              </p:cNvPr>
              <p:cNvSpPr txBox="1"/>
              <p:nvPr/>
            </p:nvSpPr>
            <p:spPr>
              <a:xfrm>
                <a:off x="1907704" y="2060848"/>
                <a:ext cx="5832648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𝐵𝑜𝑙𝑙𝑖𝑛𝑔𝑒𝑟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𝐵𝑎𝑛𝑑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𝑃𝑟𝑖𝑐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𝑃𝑟𝑖𝑐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𝑃𝑟𝑖𝑐𝑒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BFE46B-FB0A-4DDB-891A-4D25B316B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060848"/>
                <a:ext cx="5832648" cy="727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05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Volatility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93304" y="937319"/>
            <a:ext cx="6563072" cy="4147865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Volatility is defined by the rolling standard deviation of the price of a stock.  If the volatility is high, it signals the market is experiencing large swing, which often translates to profit opportunity for traders.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4A00B-676B-48EE-A0BC-E9C78ED1058E}"/>
                  </a:ext>
                </a:extLst>
              </p:cNvPr>
              <p:cNvSpPr txBox="1"/>
              <p:nvPr/>
            </p:nvSpPr>
            <p:spPr>
              <a:xfrm>
                <a:off x="1691680" y="1772816"/>
                <a:ext cx="5832648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𝑉𝑜𝑙𝑎𝑡𝑖𝑙𝑖𝑡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𝑃𝑟𝑖𝑐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𝑃𝑟𝑖𝑐𝑒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4A00B-676B-48EE-A0BC-E9C78ED1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72816"/>
                <a:ext cx="5832648" cy="727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136CFFD-3DB2-4BF5-905F-F6FBA6347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6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2F074E32-7C7A-4A80-B74D-C289ED147013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 manual strategy is first devised to establish a baseline comparison for the machine learning strategy.  In manual strategy, price/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ratio, Bollinger Bands, and volatility are used as the sole inputs for informing the trader.  Their parameters are selected through manual tuning.  Benchmark is defined as having $100,000 of available cash at the start of a portfolio and buying 1000 shares on the first trading day and holding it indefinitely. 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As shown below, manual trader beats the benchmark slightly in-sample after some manual tuning.  Our traders has a max holding restriction of ±1000 shares.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3A797-E178-422E-99D7-C46FBD4B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8087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4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2F074E32-7C7A-4A80-B74D-C289ED147013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Below shows the out-of-sample performance of manual trader.  It has some room for improvement.  Next, we will go ahead and apply two machine learning algorithms to it in an attempt to capture a closer relationship between these technical indicators and the price movement.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98E23-7219-41D8-9FA8-C85486FDA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8087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en-US" altLang="ko-KR" dirty="0"/>
              <a:t>Random Forest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93FFCAB8-0625-4070-89AD-A75746FB6E59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Random Forest excels in noisy environment and is robust to outliers.  This is advantageous to a market environment with large spikes in either the up or the down directions.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Here, we use N-day return to label our the target values of our samples. The input features are the same indicator values used in manual trader.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As evident below, the in-sample performance is quite remarkable, but of course, this is because in-sample peeks into the future.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0C9C6-4E52-4448-9CD3-28BD97C1B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9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860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Cambria Math</vt:lpstr>
      <vt:lpstr>Office Theme</vt:lpstr>
      <vt:lpstr>Custom Design</vt:lpstr>
      <vt:lpstr>PowerPoint Presentation</vt:lpstr>
      <vt:lpstr>Overview</vt:lpstr>
      <vt:lpstr>Technical Indicators</vt:lpstr>
      <vt:lpstr>Price/SMA Ratio</vt:lpstr>
      <vt:lpstr>Bollinger Bands®</vt:lpstr>
      <vt:lpstr>Volatility</vt:lpstr>
      <vt:lpstr>Manual Trader</vt:lpstr>
      <vt:lpstr>Manual Trader</vt:lpstr>
      <vt:lpstr>Random Forest Trader</vt:lpstr>
      <vt:lpstr>Random Forest Trader</vt:lpstr>
      <vt:lpstr>Q-Learner Trader</vt:lpstr>
      <vt:lpstr>Q-Learner Trader</vt:lpstr>
      <vt:lpstr>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Katy</cp:lastModifiedBy>
  <cp:revision>140</cp:revision>
  <dcterms:created xsi:type="dcterms:W3CDTF">2014-04-01T16:35:38Z</dcterms:created>
  <dcterms:modified xsi:type="dcterms:W3CDTF">2018-08-26T00:03:22Z</dcterms:modified>
</cp:coreProperties>
</file>