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1" r:id="rId5"/>
    <p:sldId id="263" r:id="rId6"/>
    <p:sldId id="259" r:id="rId7"/>
    <p:sldId id="260" r:id="rId8"/>
    <p:sldId id="262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904" y="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175247"/>
            <a:ext cx="47880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Georgia Institute of Technology </a:t>
            </a:r>
            <a:br>
              <a:rPr lang="en-US" sz="1600" dirty="0"/>
            </a:br>
            <a:r>
              <a:rPr lang="en-US" sz="1600" dirty="0"/>
              <a:t>CS7646 Machine Learning for Trading</a:t>
            </a:r>
            <a:br>
              <a:rPr lang="en-US" sz="1600" dirty="0"/>
            </a:br>
            <a:r>
              <a:rPr lang="en-US" sz="1600" dirty="0"/>
              <a:t>Spring 17</a:t>
            </a:r>
            <a:br>
              <a:rPr lang="en-US" sz="1600" dirty="0"/>
            </a:br>
            <a:r>
              <a:rPr lang="en-US" sz="1600" dirty="0"/>
              <a:t>James Chan</a:t>
            </a:r>
            <a:br>
              <a:rPr lang="en-US" sz="2000" dirty="0"/>
            </a:br>
            <a:endParaRPr kumimoji="0"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467361"/>
            <a:ext cx="47880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Strategy Learner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252536" y="6381328"/>
            <a:ext cx="878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Source code sharing subject to Georgia Tech Honor Code restriction. 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Available for private viewing upon request. 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16778"/>
            <a:ext cx="8748464" cy="1069514"/>
          </a:xfrm>
        </p:spPr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412776"/>
            <a:ext cx="8229600" cy="4464496"/>
          </a:xfrm>
        </p:spPr>
        <p:txBody>
          <a:bodyPr/>
          <a:lstStyle/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Abstract</a:t>
            </a:r>
            <a:br>
              <a:rPr lang="en-US" altLang="ko-KR" b="1" dirty="0">
                <a:latin typeface="Arial" pitchFamily="34" charset="0"/>
                <a:cs typeface="Arial" pitchFamily="34" charset="0"/>
              </a:rPr>
            </a:br>
            <a:r>
              <a:rPr lang="en-US" altLang="ko-KR" dirty="0">
                <a:latin typeface="Arial" pitchFamily="34" charset="0"/>
                <a:cs typeface="Arial" pitchFamily="34" charset="0"/>
              </a:rPr>
              <a:t>Rapid advancement in artificial intelligence has provided traders with new tools for making informed trading decisions.  Machine learning, as a branch of artificial intelligence, is excellent for this purpose as it specializes in forecasting, optimization, and decision-making. In CS 7646 we aim to understand the basic mechanics of the stock market and to apply a few simple machine learning algorithms to identify profit opportunities as signaled by technical indicators.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Technology Stack</a:t>
            </a:r>
            <a:br>
              <a:rPr lang="en-US" altLang="ko-KR" b="1" dirty="0">
                <a:latin typeface="Arial" pitchFamily="34" charset="0"/>
                <a:cs typeface="Arial" pitchFamily="34" charset="0"/>
              </a:rPr>
            </a:br>
            <a:r>
              <a:rPr lang="en-US" altLang="ko-KR" dirty="0">
                <a:latin typeface="Arial" pitchFamily="34" charset="0"/>
                <a:cs typeface="Arial" pitchFamily="34" charset="0"/>
              </a:rPr>
              <a:t>Python,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Numpy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, Pandas, Matplotlib.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Table of Content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1. Technical Indicators 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2. Manual Trader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3. Random Forest Trader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4. Q-learning Trader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5. Neural Network Trader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Technical Indicators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393304" y="937319"/>
            <a:ext cx="6563072" cy="4147865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A manual strategy was first devised to establish baseline comparison with the machine learning based strategy.  In manual strategy, price/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sma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ratio, Bollinger bands, and volatility were used as the sole inputs for informing the trader.  </a:t>
            </a:r>
          </a:p>
          <a:p>
            <a:br>
              <a:rPr lang="en-US" altLang="ko-KR" dirty="0">
                <a:latin typeface="Arial" pitchFamily="34" charset="0"/>
                <a:cs typeface="Arial" pitchFamily="34" charset="0"/>
              </a:rPr>
            </a:br>
            <a:r>
              <a:rPr lang="en-US" altLang="ko-KR" dirty="0">
                <a:latin typeface="Arial" pitchFamily="34" charset="0"/>
                <a:cs typeface="Arial" pitchFamily="34" charset="0"/>
              </a:rPr>
              <a:t>Below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is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a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plot showing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Bollinger bands generated using Pandas and Matplotlib</a:t>
            </a:r>
          </a:p>
        </p:txBody>
      </p:sp>
    </p:spTree>
    <p:extLst>
      <p:ext uri="{BB962C8B-B14F-4D97-AF65-F5344CB8AC3E}">
        <p14:creationId xmlns:p14="http://schemas.microsoft.com/office/powerpoint/2010/main" val="119730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 Trader</a:t>
            </a:r>
            <a:endParaRPr lang="ko-KR" alt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2F074E32-7C7A-4A80-B74D-C289ED147013}"/>
              </a:ext>
            </a:extLst>
          </p:cNvPr>
          <p:cNvSpPr txBox="1">
            <a:spLocks/>
          </p:cNvSpPr>
          <p:nvPr/>
        </p:nvSpPr>
        <p:spPr>
          <a:xfrm>
            <a:off x="1393304" y="937319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A manual strategy was first devised to establish baseline comparison with the machine learning based strategy.  In manual strategy, price/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sma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ratio, Bollinger bands, and volatility were used as the sole inputs for informing the trader.  Signal thresholds were selected through manual tuning.</a:t>
            </a:r>
          </a:p>
        </p:txBody>
      </p:sp>
    </p:spTree>
    <p:extLst>
      <p:ext uri="{BB962C8B-B14F-4D97-AF65-F5344CB8AC3E}">
        <p14:creationId xmlns:p14="http://schemas.microsoft.com/office/powerpoint/2010/main" val="331631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Forest Trader</a:t>
            </a:r>
            <a:endParaRPr lang="ko-KR" alt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93FFCAB8-0625-4070-89AD-A75746FB6E59}"/>
              </a:ext>
            </a:extLst>
          </p:cNvPr>
          <p:cNvSpPr txBox="1">
            <a:spLocks/>
          </p:cNvSpPr>
          <p:nvPr/>
        </p:nvSpPr>
        <p:spPr>
          <a:xfrm>
            <a:off x="1393304" y="937319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Random Forest excels in noisy environment and is robust to outliers.  This is advantageous to a market environment with sudden large spikes in either upward or downward price movement.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Q-Learner Trader</a:t>
            </a:r>
            <a:endParaRPr lang="ko-KR" alt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BFB057CC-D189-4511-81FC-DE75017327C0}"/>
              </a:ext>
            </a:extLst>
          </p:cNvPr>
          <p:cNvSpPr txBox="1">
            <a:spLocks/>
          </p:cNvSpPr>
          <p:nvPr/>
        </p:nvSpPr>
        <p:spPr>
          <a:xfrm>
            <a:off x="1393304" y="937319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Reinforcement learning algorithms not only forecast the best possible long term reward but also recommend the optimal action to take at any given state.  In our q-learner, we use the same three indicators (P/SMA, BB, and Volatility) as our states.  Actions are Buy, Sell, or Do Nothing.  Rewards are he returns of the next day.</a:t>
            </a:r>
          </a:p>
        </p:txBody>
      </p:sp>
    </p:spTree>
    <p:extLst>
      <p:ext uri="{BB962C8B-B14F-4D97-AF65-F5344CB8AC3E}">
        <p14:creationId xmlns:p14="http://schemas.microsoft.com/office/powerpoint/2010/main" val="264241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 Trader</a:t>
            </a:r>
            <a:endParaRPr lang="ko-KR" alt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18740C96-AF0D-46C6-AC1F-AD4A0E347426}"/>
              </a:ext>
            </a:extLst>
          </p:cNvPr>
          <p:cNvSpPr txBox="1">
            <a:spLocks/>
          </p:cNvSpPr>
          <p:nvPr/>
        </p:nvSpPr>
        <p:spPr>
          <a:xfrm>
            <a:off x="1393304" y="937319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Neural network trader was not an assignment from CS 7646 but rather a personal exercise.  Framed as a supervised learning problem, this neural network trader uses the following parameters/hyperparameters: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Label: 5-day return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Network size: 5 X 4 X 6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Learning rate of .0001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Batch gradient descent of 32 batches per epoch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Sigmoid activation.</a:t>
            </a:r>
          </a:p>
        </p:txBody>
      </p:sp>
    </p:spTree>
    <p:extLst>
      <p:ext uri="{BB962C8B-B14F-4D97-AF65-F5344CB8AC3E}">
        <p14:creationId xmlns:p14="http://schemas.microsoft.com/office/powerpoint/2010/main" val="317540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18740C96-AF0D-46C6-AC1F-AD4A0E347426}"/>
              </a:ext>
            </a:extLst>
          </p:cNvPr>
          <p:cNvSpPr txBox="1">
            <a:spLocks/>
          </p:cNvSpPr>
          <p:nvPr/>
        </p:nvSpPr>
        <p:spPr>
          <a:xfrm>
            <a:off x="1393304" y="937319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The stock market is an excellent domain for applied machine learning.  In order to create a truly advantageous trading system, a strategy developer may also want to take the following aspects into consideration (to name a few).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Trading 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Ensemble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Survivorship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Non-stationary property of time-series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Event-driven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Proposed future projects: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Recurrent Network Trader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Sentiment Trader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Vision-based learning (i.e., satellite imagery)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5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358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Office Theme</vt:lpstr>
      <vt:lpstr>Custom Design</vt:lpstr>
      <vt:lpstr>PowerPoint Presentation</vt:lpstr>
      <vt:lpstr>Overview</vt:lpstr>
      <vt:lpstr>Technical Indicators</vt:lpstr>
      <vt:lpstr>Manual Trader</vt:lpstr>
      <vt:lpstr>Random Forest Trader</vt:lpstr>
      <vt:lpstr>Q-Learner Trader</vt:lpstr>
      <vt:lpstr>Neural Network Trader</vt:lpstr>
      <vt:lpstr>Conclusion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Katy</cp:lastModifiedBy>
  <cp:revision>59</cp:revision>
  <dcterms:created xsi:type="dcterms:W3CDTF">2014-04-01T16:35:38Z</dcterms:created>
  <dcterms:modified xsi:type="dcterms:W3CDTF">2018-07-31T03:51:48Z</dcterms:modified>
</cp:coreProperties>
</file>