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79"/>
    <a:srgbClr val="25B94C"/>
    <a:srgbClr val="FF8F8F"/>
    <a:srgbClr val="2CD458"/>
    <a:srgbClr val="40E04F"/>
    <a:srgbClr val="77E9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5B26-0DA1-4DCF-A554-4E21BD7F4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98D2F-67F4-4291-9517-4753E62C7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68066-1C04-48A7-B89D-74297AEE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C1590-2B34-4A0E-832E-1948832D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8E12E-2F6E-4F9C-B78F-1D68E472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8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03D5E-FAB0-44B4-85C9-448FAB85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E8F5E-73D2-41A8-B7C5-AA7054CC4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832D-9794-49A3-9C30-73A3BD0A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885AD-2241-4CBD-9177-6327F0A1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C1486-8278-4E62-B97F-C9690000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9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D6CB85-E475-4B29-9A3D-6C0ABCA69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3748B-A03B-4576-992C-AF608A9A8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014A2-4E29-476F-A51F-7199C057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D7525-A831-49A9-98A3-F619AF41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20930-0237-4064-B6E3-1F61775B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6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EEC7-E403-4DBE-A467-CE8DBD9A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ACF4C-1793-4C9B-B4CD-439AD408B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D9DEA-56F8-4647-AFDD-DE744B3A8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601DB-28ED-4133-BD80-2C49E358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86B9B-9904-4142-9E9E-B3718C95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7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A243-9052-475F-B0F5-AF5B251C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3B642-44F2-41FB-BCF5-A714928C8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D26C5-7B0E-422A-82F5-EC0B520F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3334D-FD74-4519-AD28-21C04FA2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4AC6B-4E14-4E47-95B4-88789C7B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3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1953-3759-4863-B1AA-A70EBA69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8123C-DE4F-46AD-BBB3-64556F7D1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62943-1882-4779-AF25-40D340D60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F9814-FB44-46B4-B2D1-34507CAF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6ECE7-4645-4A08-8F28-431AE54D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114CD-A865-4415-B3AC-A36CD495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8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D2CB-2127-4C66-8674-6E91AD06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B96A5-75B2-444A-BB24-439DDF4A8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86C93-C044-466E-B843-8CAD58330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C1B9C-7044-49C2-A627-7A399979E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FC7F68-3CEF-4415-BBA5-9C750784B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0C101C-5B2E-4EEC-AA1B-FE98AEFF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33AE13-B4C4-4D10-AA35-2322F327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6DD4AD-9BEB-4712-B330-0C798763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4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9669-528E-4DA4-B03C-4625BF16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AFA98-FAA1-47BF-B97D-2313BE7B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C2291-15FD-400C-9B8E-A59D00E8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576BE-699A-44B5-B69A-8F4FA51F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5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E84E9-8A11-41E1-AE91-040A803F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A37A8-BE52-4544-A9AE-E1BE4F7C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EC1A4-FAC6-4A77-8931-AC2688AB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1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ADC1-D78A-4B87-8D4E-7B1F5ADA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2151B-37C0-476F-92EA-1E1092EEE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A297A-3743-45CA-ADB7-FEBD9D40A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D25EE-DFCA-42B1-B982-240867B9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80E74-D7C4-4E16-86FA-567B0D9B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E6E51-083F-4F06-A896-1590F8D0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5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864E-7389-4683-8FC4-BCD476901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BA3A30-A228-4075-A61F-D2543E6CF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4119B-7DB5-477B-AC27-832AF35D0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2C4B5-63EF-4EA4-A24D-ED535FA4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10764-E2E3-4EC7-A6FC-062511BD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01834-1E6F-4968-BCC6-1E5467AD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4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9FDCF-BC65-47DD-8407-352997431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736B0-F9D6-41E3-AF02-85CCE8413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E8284-AF00-4611-B46B-5B208FE2C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B6402-05E5-42B7-89F1-73D1DC343623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D9E4B-E283-44AF-91CA-722965AF5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8B6B3-3985-4CFD-9D7A-00DF0632F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64357542-E2F2-4DBE-866C-E98495DFE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95" y="1589864"/>
            <a:ext cx="7677150" cy="46291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A75AA6-9822-47D2-8194-3A2C044BC7E2}"/>
              </a:ext>
            </a:extLst>
          </p:cNvPr>
          <p:cNvCxnSpPr>
            <a:cxnSpLocks/>
          </p:cNvCxnSpPr>
          <p:nvPr/>
        </p:nvCxnSpPr>
        <p:spPr>
          <a:xfrm>
            <a:off x="2502766" y="3830779"/>
            <a:ext cx="1224684" cy="5334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14AA85-AC33-4ECF-A2BC-268589856251}"/>
              </a:ext>
            </a:extLst>
          </p:cNvPr>
          <p:cNvCxnSpPr>
            <a:cxnSpLocks/>
          </p:cNvCxnSpPr>
          <p:nvPr/>
        </p:nvCxnSpPr>
        <p:spPr>
          <a:xfrm flipH="1">
            <a:off x="1279525" y="3830779"/>
            <a:ext cx="1223241" cy="21907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F7B3F3-40B4-450B-8581-904F9204C57A}"/>
              </a:ext>
            </a:extLst>
          </p:cNvPr>
          <p:cNvCxnSpPr>
            <a:cxnSpLocks/>
          </p:cNvCxnSpPr>
          <p:nvPr/>
        </p:nvCxnSpPr>
        <p:spPr>
          <a:xfrm flipV="1">
            <a:off x="3726007" y="1868629"/>
            <a:ext cx="1042843" cy="249555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8F21E9-6E17-4956-8A5E-0F0A25FFF4EE}"/>
              </a:ext>
            </a:extLst>
          </p:cNvPr>
          <p:cNvCxnSpPr>
            <a:cxnSpLocks/>
          </p:cNvCxnSpPr>
          <p:nvPr/>
        </p:nvCxnSpPr>
        <p:spPr>
          <a:xfrm flipH="1" flipV="1">
            <a:off x="4768850" y="1868629"/>
            <a:ext cx="1223241" cy="92075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3BC0E0-A8EC-40D7-AF34-02B630530238}"/>
              </a:ext>
            </a:extLst>
          </p:cNvPr>
          <p:cNvCxnSpPr>
            <a:cxnSpLocks/>
          </p:cNvCxnSpPr>
          <p:nvPr/>
        </p:nvCxnSpPr>
        <p:spPr>
          <a:xfrm flipH="1" flipV="1">
            <a:off x="5992092" y="2789379"/>
            <a:ext cx="1208808" cy="95885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11BE7D-9BE1-45A2-AF63-14C3C1879C61}"/>
              </a:ext>
            </a:extLst>
          </p:cNvPr>
          <p:cNvCxnSpPr>
            <a:cxnSpLocks/>
          </p:cNvCxnSpPr>
          <p:nvPr/>
        </p:nvCxnSpPr>
        <p:spPr>
          <a:xfrm flipH="1">
            <a:off x="7200900" y="3443429"/>
            <a:ext cx="1223242" cy="3048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37059F9-3CC8-4147-9F0B-7FC2817C484C}"/>
              </a:ext>
            </a:extLst>
          </p:cNvPr>
          <p:cNvSpPr/>
          <p:nvPr/>
        </p:nvSpPr>
        <p:spPr>
          <a:xfrm>
            <a:off x="3709467" y="1777189"/>
            <a:ext cx="1042842" cy="3985260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  <a:effectLst>
            <a:softEdge rad="762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BE1ADC-0E1F-46D9-9AC5-266BB081FD0B}"/>
              </a:ext>
            </a:extLst>
          </p:cNvPr>
          <p:cNvSpPr/>
          <p:nvPr/>
        </p:nvSpPr>
        <p:spPr>
          <a:xfrm>
            <a:off x="4813009" y="1784809"/>
            <a:ext cx="1179082" cy="398526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00B050"/>
            </a:solidFill>
          </a:ln>
          <a:effectLst>
            <a:softEdge rad="762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FA6139-9D6C-41D6-BF37-18EF7D13955B}"/>
              </a:ext>
            </a:extLst>
          </p:cNvPr>
          <p:cNvSpPr/>
          <p:nvPr/>
        </p:nvSpPr>
        <p:spPr>
          <a:xfrm>
            <a:off x="6027419" y="1784809"/>
            <a:ext cx="1173480" cy="398526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00B050"/>
            </a:solidFill>
          </a:ln>
          <a:effectLst>
            <a:softEdge rad="762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B692CB-FFB2-4690-90E4-DF8200106EA4}"/>
              </a:ext>
            </a:extLst>
          </p:cNvPr>
          <p:cNvSpPr/>
          <p:nvPr/>
        </p:nvSpPr>
        <p:spPr>
          <a:xfrm>
            <a:off x="7253537" y="1784809"/>
            <a:ext cx="1053087" cy="3985260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  <a:effectLst>
            <a:softEdge rad="762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1971D3-3E4B-47B4-B9CC-5A878C55F348}"/>
              </a:ext>
            </a:extLst>
          </p:cNvPr>
          <p:cNvSpPr/>
          <p:nvPr/>
        </p:nvSpPr>
        <p:spPr>
          <a:xfrm>
            <a:off x="2512146" y="1784809"/>
            <a:ext cx="1136622" cy="398526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00B050"/>
            </a:solidFill>
          </a:ln>
          <a:effectLst>
            <a:softEdge rad="762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19549A-EBDF-4AAA-B9A3-E475BB821582}"/>
              </a:ext>
            </a:extLst>
          </p:cNvPr>
          <p:cNvSpPr/>
          <p:nvPr/>
        </p:nvSpPr>
        <p:spPr>
          <a:xfrm>
            <a:off x="1343487" y="1777189"/>
            <a:ext cx="1082040" cy="3985260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  <a:effectLst>
            <a:softEdge rad="762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328778-BCCA-4A80-ACCB-5C11AE37087D}"/>
              </a:ext>
            </a:extLst>
          </p:cNvPr>
          <p:cNvSpPr txBox="1"/>
          <p:nvPr/>
        </p:nvSpPr>
        <p:spPr>
          <a:xfrm>
            <a:off x="2076458" y="6176935"/>
            <a:ext cx="8720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News released in </a:t>
            </a:r>
            <a:r>
              <a:rPr lang="en-US" dirty="0">
                <a:solidFill>
                  <a:srgbClr val="FF7979"/>
                </a:solidFill>
              </a:rPr>
              <a:t>red region </a:t>
            </a:r>
            <a:r>
              <a:rPr lang="en-US" dirty="0"/>
              <a:t>are labeled as negative (0) because stock slipped in that region</a:t>
            </a:r>
          </a:p>
          <a:p>
            <a:r>
              <a:rPr lang="en-US" dirty="0"/>
              <a:t>News released in </a:t>
            </a:r>
            <a:r>
              <a:rPr lang="en-US" dirty="0">
                <a:solidFill>
                  <a:srgbClr val="2CD458"/>
                </a:solidFill>
              </a:rPr>
              <a:t>green region </a:t>
            </a:r>
            <a:r>
              <a:rPr lang="en-US" dirty="0"/>
              <a:t>are labeled as positive (1) because stock rose in that region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163FA4-BED9-4649-9E5B-4ECF8A8E1A41}"/>
              </a:ext>
            </a:extLst>
          </p:cNvPr>
          <p:cNvSpPr txBox="1"/>
          <p:nvPr/>
        </p:nvSpPr>
        <p:spPr>
          <a:xfrm>
            <a:off x="5369692" y="684394"/>
            <a:ext cx="3662413" cy="369332"/>
          </a:xfrm>
          <a:prstGeom prst="rect">
            <a:avLst/>
          </a:prstGeom>
          <a:solidFill>
            <a:srgbClr val="FF7979"/>
          </a:solidFill>
          <a:ln w="19050">
            <a:solidFill>
              <a:srgbClr val="FF797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“Tesla issues mass recall on model X”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BD676C-98F1-4C37-B6E0-AA4387FDFD73}"/>
              </a:ext>
            </a:extLst>
          </p:cNvPr>
          <p:cNvSpPr txBox="1"/>
          <p:nvPr/>
        </p:nvSpPr>
        <p:spPr>
          <a:xfrm>
            <a:off x="5612100" y="1151198"/>
            <a:ext cx="4964501" cy="369332"/>
          </a:xfrm>
          <a:prstGeom prst="rect">
            <a:avLst/>
          </a:prstGeom>
          <a:solidFill>
            <a:srgbClr val="FF7979"/>
          </a:solidFill>
          <a:ln w="19050">
            <a:solidFill>
              <a:srgbClr val="FF797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“Tesla Model 3 production is beating expectation”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A79238A-FD8B-4D24-A8D4-92262B611E38}"/>
              </a:ext>
            </a:extLst>
          </p:cNvPr>
          <p:cNvCxnSpPr>
            <a:cxnSpLocks/>
            <a:stCxn id="51" idx="1"/>
          </p:cNvCxnSpPr>
          <p:nvPr/>
        </p:nvCxnSpPr>
        <p:spPr>
          <a:xfrm>
            <a:off x="5612100" y="1335864"/>
            <a:ext cx="0" cy="4283886"/>
          </a:xfrm>
          <a:prstGeom prst="line">
            <a:avLst/>
          </a:prstGeom>
          <a:ln w="19050">
            <a:solidFill>
              <a:srgbClr val="FF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462027A-0243-43B1-B26C-0A732A6EEF6E}"/>
              </a:ext>
            </a:extLst>
          </p:cNvPr>
          <p:cNvCxnSpPr>
            <a:cxnSpLocks/>
          </p:cNvCxnSpPr>
          <p:nvPr/>
        </p:nvCxnSpPr>
        <p:spPr>
          <a:xfrm>
            <a:off x="5369885" y="951328"/>
            <a:ext cx="0" cy="4668422"/>
          </a:xfrm>
          <a:prstGeom prst="line">
            <a:avLst/>
          </a:prstGeom>
          <a:ln w="19050">
            <a:solidFill>
              <a:srgbClr val="FF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FF8DFD2-63CD-40BB-A48C-6A0044ED24CF}"/>
              </a:ext>
            </a:extLst>
          </p:cNvPr>
          <p:cNvSpPr txBox="1"/>
          <p:nvPr/>
        </p:nvSpPr>
        <p:spPr>
          <a:xfrm>
            <a:off x="1781887" y="1078610"/>
            <a:ext cx="2206245" cy="369332"/>
          </a:xfrm>
          <a:prstGeom prst="rect">
            <a:avLst/>
          </a:prstGeom>
          <a:solidFill>
            <a:srgbClr val="25B94C"/>
          </a:solidFill>
          <a:ln w="19050">
            <a:solidFill>
              <a:srgbClr val="25B94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“Tesla revenue soars”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BF41B09-E21E-4F17-9F9C-6863F7609C01}"/>
              </a:ext>
            </a:extLst>
          </p:cNvPr>
          <p:cNvCxnSpPr>
            <a:cxnSpLocks/>
            <a:stCxn id="63" idx="1"/>
          </p:cNvCxnSpPr>
          <p:nvPr/>
        </p:nvCxnSpPr>
        <p:spPr>
          <a:xfrm>
            <a:off x="1781887" y="1263276"/>
            <a:ext cx="0" cy="4356474"/>
          </a:xfrm>
          <a:prstGeom prst="line">
            <a:avLst/>
          </a:prstGeom>
          <a:ln w="19050">
            <a:solidFill>
              <a:srgbClr val="25B9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1F73915-370D-47F3-9792-B0880D09911A}"/>
              </a:ext>
            </a:extLst>
          </p:cNvPr>
          <p:cNvSpPr txBox="1"/>
          <p:nvPr/>
        </p:nvSpPr>
        <p:spPr>
          <a:xfrm>
            <a:off x="1049306" y="415741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47255CD-5C85-447D-913A-CD07757B342C}"/>
              </a:ext>
            </a:extLst>
          </p:cNvPr>
          <p:cNvSpPr txBox="1"/>
          <p:nvPr/>
        </p:nvSpPr>
        <p:spPr>
          <a:xfrm>
            <a:off x="2213934" y="341116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E019C60-9B17-4073-BE58-1710E01CEAD7}"/>
              </a:ext>
            </a:extLst>
          </p:cNvPr>
          <p:cNvSpPr txBox="1"/>
          <p:nvPr/>
        </p:nvSpPr>
        <p:spPr>
          <a:xfrm>
            <a:off x="3452408" y="436417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4348D73-EECB-40FD-BE21-5DE856D6838E}"/>
              </a:ext>
            </a:extLst>
          </p:cNvPr>
          <p:cNvSpPr txBox="1"/>
          <p:nvPr/>
        </p:nvSpPr>
        <p:spPr>
          <a:xfrm>
            <a:off x="6929412" y="377616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BC7B98D-1879-4C6A-A770-AAEBD394CE13}"/>
              </a:ext>
            </a:extLst>
          </p:cNvPr>
          <p:cNvSpPr txBox="1"/>
          <p:nvPr/>
        </p:nvSpPr>
        <p:spPr>
          <a:xfrm>
            <a:off x="4481260" y="146826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E36C9FF-94F8-4904-B78C-AE51472E4E13}"/>
              </a:ext>
            </a:extLst>
          </p:cNvPr>
          <p:cNvSpPr txBox="1"/>
          <p:nvPr/>
        </p:nvSpPr>
        <p:spPr>
          <a:xfrm>
            <a:off x="5788888" y="242897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Sell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D6F6175D-1A88-4080-B851-CAC63DAE391F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3988132" y="893944"/>
            <a:ext cx="149759" cy="369332"/>
          </a:xfrm>
          <a:prstGeom prst="bentConnector2">
            <a:avLst/>
          </a:prstGeom>
          <a:ln w="19050">
            <a:solidFill>
              <a:srgbClr val="25B9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2B5E2468-84B5-4748-B790-705DE7669E5E}"/>
              </a:ext>
            </a:extLst>
          </p:cNvPr>
          <p:cNvCxnSpPr>
            <a:cxnSpLocks/>
          </p:cNvCxnSpPr>
          <p:nvPr/>
        </p:nvCxnSpPr>
        <p:spPr>
          <a:xfrm rot="5400000">
            <a:off x="1254194" y="920530"/>
            <a:ext cx="2900759" cy="2866636"/>
          </a:xfrm>
          <a:prstGeom prst="bentConnector3">
            <a:avLst>
              <a:gd name="adj1" fmla="val 10"/>
            </a:avLst>
          </a:prstGeom>
          <a:ln w="19050">
            <a:solidFill>
              <a:srgbClr val="25B9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DB87FB4D-6118-459E-8022-027EFEAECD0A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9032105" y="523297"/>
            <a:ext cx="222155" cy="345763"/>
          </a:xfrm>
          <a:prstGeom prst="bentConnector2">
            <a:avLst/>
          </a:prstGeom>
          <a:ln w="19050">
            <a:solidFill>
              <a:srgbClr val="FF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8FB143CF-C1B0-4315-A306-83DCA4B068EE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10576601" y="365026"/>
            <a:ext cx="143066" cy="970838"/>
          </a:xfrm>
          <a:prstGeom prst="bentConnector2">
            <a:avLst/>
          </a:prstGeom>
          <a:ln w="19050">
            <a:solidFill>
              <a:srgbClr val="FF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583D9E92-1975-49C4-B218-0E4E7AF1954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19651" y="526473"/>
            <a:ext cx="4434609" cy="989414"/>
          </a:xfrm>
          <a:prstGeom prst="bentConnector2">
            <a:avLst/>
          </a:prstGeom>
          <a:ln w="19050">
            <a:solidFill>
              <a:srgbClr val="FF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0C1C357-41C0-4CC0-BD4B-81403CCF252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14876" y="366494"/>
            <a:ext cx="6004791" cy="1152568"/>
          </a:xfrm>
          <a:prstGeom prst="bentConnector2">
            <a:avLst/>
          </a:prstGeom>
          <a:ln w="19050">
            <a:solidFill>
              <a:srgbClr val="FF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2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64357542-E2F2-4DBE-866C-E98495DFE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95" y="1161239"/>
            <a:ext cx="7677150" cy="46291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A75AA6-9822-47D2-8194-3A2C044BC7E2}"/>
              </a:ext>
            </a:extLst>
          </p:cNvPr>
          <p:cNvCxnSpPr>
            <a:cxnSpLocks/>
          </p:cNvCxnSpPr>
          <p:nvPr/>
        </p:nvCxnSpPr>
        <p:spPr>
          <a:xfrm>
            <a:off x="2502766" y="3402154"/>
            <a:ext cx="1224684" cy="5334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14AA85-AC33-4ECF-A2BC-268589856251}"/>
              </a:ext>
            </a:extLst>
          </p:cNvPr>
          <p:cNvCxnSpPr>
            <a:cxnSpLocks/>
          </p:cNvCxnSpPr>
          <p:nvPr/>
        </p:nvCxnSpPr>
        <p:spPr>
          <a:xfrm flipH="1">
            <a:off x="1279525" y="3402154"/>
            <a:ext cx="1223241" cy="21907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F7B3F3-40B4-450B-8581-904F9204C57A}"/>
              </a:ext>
            </a:extLst>
          </p:cNvPr>
          <p:cNvCxnSpPr>
            <a:cxnSpLocks/>
          </p:cNvCxnSpPr>
          <p:nvPr/>
        </p:nvCxnSpPr>
        <p:spPr>
          <a:xfrm flipV="1">
            <a:off x="3726007" y="1440004"/>
            <a:ext cx="1042843" cy="249555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8F21E9-6E17-4956-8A5E-0F0A25FFF4EE}"/>
              </a:ext>
            </a:extLst>
          </p:cNvPr>
          <p:cNvCxnSpPr>
            <a:cxnSpLocks/>
          </p:cNvCxnSpPr>
          <p:nvPr/>
        </p:nvCxnSpPr>
        <p:spPr>
          <a:xfrm flipH="1" flipV="1">
            <a:off x="4768850" y="1440004"/>
            <a:ext cx="1223241" cy="92075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3BC0E0-A8EC-40D7-AF34-02B630530238}"/>
              </a:ext>
            </a:extLst>
          </p:cNvPr>
          <p:cNvCxnSpPr>
            <a:cxnSpLocks/>
          </p:cNvCxnSpPr>
          <p:nvPr/>
        </p:nvCxnSpPr>
        <p:spPr>
          <a:xfrm flipH="1" flipV="1">
            <a:off x="5992092" y="2360754"/>
            <a:ext cx="1208808" cy="95885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11BE7D-9BE1-45A2-AF63-14C3C1879C61}"/>
              </a:ext>
            </a:extLst>
          </p:cNvPr>
          <p:cNvCxnSpPr>
            <a:cxnSpLocks/>
          </p:cNvCxnSpPr>
          <p:nvPr/>
        </p:nvCxnSpPr>
        <p:spPr>
          <a:xfrm flipH="1">
            <a:off x="7200900" y="3014804"/>
            <a:ext cx="1223242" cy="3048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37059F9-3CC8-4147-9F0B-7FC2817C484C}"/>
              </a:ext>
            </a:extLst>
          </p:cNvPr>
          <p:cNvSpPr/>
          <p:nvPr/>
        </p:nvSpPr>
        <p:spPr>
          <a:xfrm>
            <a:off x="3709467" y="1348564"/>
            <a:ext cx="1042842" cy="3985260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  <a:effectLst>
            <a:softEdge rad="762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BE1ADC-0E1F-46D9-9AC5-266BB081FD0B}"/>
              </a:ext>
            </a:extLst>
          </p:cNvPr>
          <p:cNvSpPr/>
          <p:nvPr/>
        </p:nvSpPr>
        <p:spPr>
          <a:xfrm>
            <a:off x="4813009" y="1356184"/>
            <a:ext cx="1179082" cy="398526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00B050"/>
            </a:solidFill>
          </a:ln>
          <a:effectLst>
            <a:softEdge rad="762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FA6139-9D6C-41D6-BF37-18EF7D13955B}"/>
              </a:ext>
            </a:extLst>
          </p:cNvPr>
          <p:cNvSpPr/>
          <p:nvPr/>
        </p:nvSpPr>
        <p:spPr>
          <a:xfrm>
            <a:off x="6027419" y="1356184"/>
            <a:ext cx="1173480" cy="398526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00B050"/>
            </a:solidFill>
          </a:ln>
          <a:effectLst>
            <a:softEdge rad="762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B692CB-FFB2-4690-90E4-DF8200106EA4}"/>
              </a:ext>
            </a:extLst>
          </p:cNvPr>
          <p:cNvSpPr/>
          <p:nvPr/>
        </p:nvSpPr>
        <p:spPr>
          <a:xfrm>
            <a:off x="7253537" y="1356184"/>
            <a:ext cx="1053087" cy="3985260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  <a:effectLst>
            <a:softEdge rad="762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1971D3-3E4B-47B4-B9CC-5A878C55F348}"/>
              </a:ext>
            </a:extLst>
          </p:cNvPr>
          <p:cNvSpPr/>
          <p:nvPr/>
        </p:nvSpPr>
        <p:spPr>
          <a:xfrm>
            <a:off x="2512146" y="1356184"/>
            <a:ext cx="1136622" cy="398526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00B050"/>
            </a:solidFill>
          </a:ln>
          <a:effectLst>
            <a:softEdge rad="762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19549A-EBDF-4AAA-B9A3-E475BB821582}"/>
              </a:ext>
            </a:extLst>
          </p:cNvPr>
          <p:cNvSpPr/>
          <p:nvPr/>
        </p:nvSpPr>
        <p:spPr>
          <a:xfrm>
            <a:off x="1343487" y="1348564"/>
            <a:ext cx="1082040" cy="3985260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  <a:effectLst>
            <a:softEdge rad="762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328778-BCCA-4A80-ACCB-5C11AE37087D}"/>
              </a:ext>
            </a:extLst>
          </p:cNvPr>
          <p:cNvSpPr txBox="1"/>
          <p:nvPr/>
        </p:nvSpPr>
        <p:spPr>
          <a:xfrm>
            <a:off x="1042478" y="6154977"/>
            <a:ext cx="8720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News released in </a:t>
            </a:r>
            <a:r>
              <a:rPr lang="en-US" dirty="0">
                <a:solidFill>
                  <a:srgbClr val="FF7979"/>
                </a:solidFill>
              </a:rPr>
              <a:t>red region </a:t>
            </a:r>
            <a:r>
              <a:rPr lang="en-US" dirty="0"/>
              <a:t>are labeled as negative (0) because stock slipped in that region</a:t>
            </a:r>
          </a:p>
          <a:p>
            <a:r>
              <a:rPr lang="en-US" dirty="0"/>
              <a:t>News released in </a:t>
            </a:r>
            <a:r>
              <a:rPr lang="en-US" dirty="0">
                <a:solidFill>
                  <a:srgbClr val="2CD458"/>
                </a:solidFill>
              </a:rPr>
              <a:t>green region </a:t>
            </a:r>
            <a:r>
              <a:rPr lang="en-US" dirty="0"/>
              <a:t>are labeled as positive (1) because stock rose in that region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163FA4-BED9-4649-9E5B-4ECF8A8E1A41}"/>
              </a:ext>
            </a:extLst>
          </p:cNvPr>
          <p:cNvSpPr txBox="1"/>
          <p:nvPr/>
        </p:nvSpPr>
        <p:spPr>
          <a:xfrm>
            <a:off x="5369692" y="93844"/>
            <a:ext cx="3662413" cy="553998"/>
          </a:xfrm>
          <a:prstGeom prst="rect">
            <a:avLst/>
          </a:prstGeom>
          <a:solidFill>
            <a:srgbClr val="FF7979"/>
          </a:solidFill>
          <a:ln w="19050">
            <a:solidFill>
              <a:srgbClr val="FF797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“Tesla issues mass recall on model X”</a:t>
            </a:r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8/8/18 11:14am 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BD676C-98F1-4C37-B6E0-AA4387FDFD73}"/>
              </a:ext>
            </a:extLst>
          </p:cNvPr>
          <p:cNvSpPr txBox="1"/>
          <p:nvPr/>
        </p:nvSpPr>
        <p:spPr>
          <a:xfrm>
            <a:off x="5612100" y="722573"/>
            <a:ext cx="4488280" cy="538609"/>
          </a:xfrm>
          <a:prstGeom prst="rect">
            <a:avLst/>
          </a:prstGeom>
          <a:solidFill>
            <a:srgbClr val="FF7979"/>
          </a:solidFill>
          <a:ln w="19050">
            <a:solidFill>
              <a:srgbClr val="FF797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“Tesla Model 3 </a:t>
            </a:r>
            <a:r>
              <a:rPr lang="en-US">
                <a:solidFill>
                  <a:schemeClr val="bg1"/>
                </a:solidFill>
              </a:rPr>
              <a:t>production beats expectation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r>
              <a:rPr lang="en-US" sz="1100" dirty="0">
                <a:solidFill>
                  <a:schemeClr val="bg1"/>
                </a:solidFill>
              </a:rPr>
              <a:t>8/8/18 12:05pm ET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A79238A-FD8B-4D24-A8D4-92262B611E38}"/>
              </a:ext>
            </a:extLst>
          </p:cNvPr>
          <p:cNvCxnSpPr>
            <a:cxnSpLocks/>
            <a:stCxn id="51" idx="1"/>
          </p:cNvCxnSpPr>
          <p:nvPr/>
        </p:nvCxnSpPr>
        <p:spPr>
          <a:xfrm>
            <a:off x="5612100" y="991878"/>
            <a:ext cx="0" cy="4199247"/>
          </a:xfrm>
          <a:prstGeom prst="line">
            <a:avLst/>
          </a:prstGeom>
          <a:ln w="19050">
            <a:solidFill>
              <a:srgbClr val="FF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462027A-0243-43B1-B26C-0A732A6EEF6E}"/>
              </a:ext>
            </a:extLst>
          </p:cNvPr>
          <p:cNvCxnSpPr>
            <a:cxnSpLocks/>
          </p:cNvCxnSpPr>
          <p:nvPr/>
        </p:nvCxnSpPr>
        <p:spPr>
          <a:xfrm>
            <a:off x="5369885" y="522703"/>
            <a:ext cx="0" cy="4668422"/>
          </a:xfrm>
          <a:prstGeom prst="line">
            <a:avLst/>
          </a:prstGeom>
          <a:ln w="19050">
            <a:solidFill>
              <a:srgbClr val="FF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FF8DFD2-63CD-40BB-A48C-6A0044ED24CF}"/>
              </a:ext>
            </a:extLst>
          </p:cNvPr>
          <p:cNvSpPr txBox="1"/>
          <p:nvPr/>
        </p:nvSpPr>
        <p:spPr>
          <a:xfrm>
            <a:off x="1781887" y="649985"/>
            <a:ext cx="2209451" cy="553998"/>
          </a:xfrm>
          <a:prstGeom prst="rect">
            <a:avLst/>
          </a:prstGeom>
          <a:solidFill>
            <a:srgbClr val="25B94C"/>
          </a:solidFill>
          <a:ln w="19050">
            <a:solidFill>
              <a:srgbClr val="25B94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“Tesla revenue soars”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8/3/18 10:23am ET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BF41B09-E21E-4F17-9F9C-6863F7609C01}"/>
              </a:ext>
            </a:extLst>
          </p:cNvPr>
          <p:cNvCxnSpPr>
            <a:cxnSpLocks/>
            <a:stCxn id="63" idx="1"/>
          </p:cNvCxnSpPr>
          <p:nvPr/>
        </p:nvCxnSpPr>
        <p:spPr>
          <a:xfrm>
            <a:off x="1781887" y="926984"/>
            <a:ext cx="0" cy="4264141"/>
          </a:xfrm>
          <a:prstGeom prst="line">
            <a:avLst/>
          </a:prstGeom>
          <a:ln w="19050">
            <a:solidFill>
              <a:srgbClr val="25B9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6994A20-83D0-4CE9-B35E-F30AF3C9EDFF}"/>
              </a:ext>
            </a:extLst>
          </p:cNvPr>
          <p:cNvSpPr txBox="1"/>
          <p:nvPr/>
        </p:nvSpPr>
        <p:spPr>
          <a:xfrm>
            <a:off x="4230888" y="5830195"/>
            <a:ext cx="1905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1. Labeling </a:t>
            </a:r>
          </a:p>
        </p:txBody>
      </p:sp>
    </p:spTree>
    <p:extLst>
      <p:ext uri="{BB962C8B-B14F-4D97-AF65-F5344CB8AC3E}">
        <p14:creationId xmlns:p14="http://schemas.microsoft.com/office/powerpoint/2010/main" val="3931416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97F459F-122F-4E62-8873-CED4EA654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491" y="2334078"/>
            <a:ext cx="6381750" cy="40290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A75AA6-9822-47D2-8194-3A2C044BC7E2}"/>
              </a:ext>
            </a:extLst>
          </p:cNvPr>
          <p:cNvCxnSpPr>
            <a:cxnSpLocks/>
          </p:cNvCxnSpPr>
          <p:nvPr/>
        </p:nvCxnSpPr>
        <p:spPr>
          <a:xfrm>
            <a:off x="1530098" y="3277465"/>
            <a:ext cx="1241677" cy="13081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F7B3F3-40B4-450B-8581-904F9204C57A}"/>
              </a:ext>
            </a:extLst>
          </p:cNvPr>
          <p:cNvCxnSpPr>
            <a:cxnSpLocks/>
          </p:cNvCxnSpPr>
          <p:nvPr/>
        </p:nvCxnSpPr>
        <p:spPr>
          <a:xfrm flipV="1">
            <a:off x="2771775" y="4214090"/>
            <a:ext cx="1216357" cy="37147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4163FA4-BED9-4649-9E5B-4ECF8A8E1A41}"/>
              </a:ext>
            </a:extLst>
          </p:cNvPr>
          <p:cNvSpPr txBox="1"/>
          <p:nvPr/>
        </p:nvSpPr>
        <p:spPr>
          <a:xfrm>
            <a:off x="4579117" y="1521730"/>
            <a:ext cx="3251146" cy="538609"/>
          </a:xfrm>
          <a:prstGeom prst="rect">
            <a:avLst/>
          </a:prstGeom>
          <a:solidFill>
            <a:srgbClr val="FF7979"/>
          </a:solidFill>
          <a:ln w="19050">
            <a:solidFill>
              <a:srgbClr val="FF797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“Tesla to layoff 5% of workforce”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8/13/18 10:56am ET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462027A-0243-43B1-B26C-0A732A6EEF6E}"/>
              </a:ext>
            </a:extLst>
          </p:cNvPr>
          <p:cNvCxnSpPr>
            <a:cxnSpLocks/>
          </p:cNvCxnSpPr>
          <p:nvPr/>
        </p:nvCxnSpPr>
        <p:spPr>
          <a:xfrm>
            <a:off x="4579310" y="1635990"/>
            <a:ext cx="0" cy="4387850"/>
          </a:xfrm>
          <a:prstGeom prst="line">
            <a:avLst/>
          </a:prstGeom>
          <a:ln w="19050">
            <a:solidFill>
              <a:srgbClr val="FF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FF8DFD2-63CD-40BB-A48C-6A0044ED24CF}"/>
              </a:ext>
            </a:extLst>
          </p:cNvPr>
          <p:cNvSpPr txBox="1"/>
          <p:nvPr/>
        </p:nvSpPr>
        <p:spPr>
          <a:xfrm>
            <a:off x="4827589" y="2120486"/>
            <a:ext cx="3780701" cy="538609"/>
          </a:xfrm>
          <a:prstGeom prst="rect">
            <a:avLst/>
          </a:prstGeom>
          <a:solidFill>
            <a:srgbClr val="25B94C"/>
          </a:solidFill>
          <a:ln w="19050">
            <a:solidFill>
              <a:srgbClr val="25B94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“Tesla wins first place in safety award”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8/13/18 11:34am ET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BF41B09-E21E-4F17-9F9C-6863F7609C01}"/>
              </a:ext>
            </a:extLst>
          </p:cNvPr>
          <p:cNvCxnSpPr>
            <a:cxnSpLocks/>
          </p:cNvCxnSpPr>
          <p:nvPr/>
        </p:nvCxnSpPr>
        <p:spPr>
          <a:xfrm>
            <a:off x="4827589" y="2170716"/>
            <a:ext cx="0" cy="3843599"/>
          </a:xfrm>
          <a:prstGeom prst="line">
            <a:avLst/>
          </a:prstGeom>
          <a:ln w="19050">
            <a:solidFill>
              <a:srgbClr val="25B9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4B8DC15-1DFC-4006-98EF-B29462DCB632}"/>
              </a:ext>
            </a:extLst>
          </p:cNvPr>
          <p:cNvSpPr txBox="1"/>
          <p:nvPr/>
        </p:nvSpPr>
        <p:spPr>
          <a:xfrm>
            <a:off x="4284664" y="885102"/>
            <a:ext cx="2727180" cy="538609"/>
          </a:xfrm>
          <a:prstGeom prst="rect">
            <a:avLst/>
          </a:prstGeom>
          <a:solidFill>
            <a:srgbClr val="25B94C"/>
          </a:solidFill>
          <a:ln w="19050">
            <a:solidFill>
              <a:srgbClr val="25B94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“Tesla turned profit finally”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8/13/18 10:05am ET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D43E983-2F10-47EC-B9B1-8E9C37C08A62}"/>
              </a:ext>
            </a:extLst>
          </p:cNvPr>
          <p:cNvCxnSpPr>
            <a:cxnSpLocks/>
          </p:cNvCxnSpPr>
          <p:nvPr/>
        </p:nvCxnSpPr>
        <p:spPr>
          <a:xfrm>
            <a:off x="4284664" y="1254434"/>
            <a:ext cx="0" cy="4759881"/>
          </a:xfrm>
          <a:prstGeom prst="line">
            <a:avLst/>
          </a:prstGeom>
          <a:ln w="19050">
            <a:solidFill>
              <a:srgbClr val="25B9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75A940C-66DE-45D2-97CE-C29ECF0D434B}"/>
              </a:ext>
            </a:extLst>
          </p:cNvPr>
          <p:cNvSpPr txBox="1"/>
          <p:nvPr/>
        </p:nvSpPr>
        <p:spPr>
          <a:xfrm>
            <a:off x="3786726" y="3814575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9C7F9A-4F26-4044-ABFE-B94D53EAA8AD}"/>
              </a:ext>
            </a:extLst>
          </p:cNvPr>
          <p:cNvSpPr txBox="1"/>
          <p:nvPr/>
        </p:nvSpPr>
        <p:spPr>
          <a:xfrm>
            <a:off x="2546618" y="418219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2B5F18-53BE-4BA9-83AE-523BA56003A5}"/>
              </a:ext>
            </a:extLst>
          </p:cNvPr>
          <p:cNvSpPr txBox="1"/>
          <p:nvPr/>
        </p:nvSpPr>
        <p:spPr>
          <a:xfrm>
            <a:off x="1262236" y="2820749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Sell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366D887-93D4-4ED0-A804-6B616A8C3153}"/>
              </a:ext>
            </a:extLst>
          </p:cNvPr>
          <p:cNvSpPr/>
          <p:nvPr/>
        </p:nvSpPr>
        <p:spPr>
          <a:xfrm>
            <a:off x="1585142" y="2065027"/>
            <a:ext cx="1179082" cy="398526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00B050"/>
            </a:solidFill>
          </a:ln>
          <a:effectLst>
            <a:softEdge rad="762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73CADD-DD70-4764-84C0-0F43360785C6}"/>
              </a:ext>
            </a:extLst>
          </p:cNvPr>
          <p:cNvSpPr/>
          <p:nvPr/>
        </p:nvSpPr>
        <p:spPr>
          <a:xfrm>
            <a:off x="2825678" y="2038580"/>
            <a:ext cx="1240540" cy="3985260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  <a:effectLst>
            <a:softEdge rad="762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A07E1D0-0589-4280-AABD-C6BCB1FCC7EB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7011844" y="843693"/>
            <a:ext cx="84282" cy="310714"/>
          </a:xfrm>
          <a:prstGeom prst="bentConnector2">
            <a:avLst/>
          </a:prstGeom>
          <a:ln w="19050">
            <a:solidFill>
              <a:srgbClr val="25B9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8B7E179-F3EC-4E12-93E3-ACFF4A00D661}"/>
              </a:ext>
            </a:extLst>
          </p:cNvPr>
          <p:cNvCxnSpPr>
            <a:cxnSpLocks/>
            <a:stCxn id="37" idx="3"/>
          </p:cNvCxnSpPr>
          <p:nvPr/>
        </p:nvCxnSpPr>
        <p:spPr>
          <a:xfrm flipH="1" flipV="1">
            <a:off x="7822241" y="494848"/>
            <a:ext cx="8022" cy="1296187"/>
          </a:xfrm>
          <a:prstGeom prst="bentConnector4">
            <a:avLst>
              <a:gd name="adj1" fmla="val -2849663"/>
              <a:gd name="adj2" fmla="val 100070"/>
            </a:avLst>
          </a:prstGeom>
          <a:ln w="19050">
            <a:solidFill>
              <a:srgbClr val="FF8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642693C-9887-4F9C-884A-52F1A824D664}"/>
              </a:ext>
            </a:extLst>
          </p:cNvPr>
          <p:cNvCxnSpPr>
            <a:cxnSpLocks/>
          </p:cNvCxnSpPr>
          <p:nvPr/>
        </p:nvCxnSpPr>
        <p:spPr>
          <a:xfrm rot="5400000">
            <a:off x="4133828" y="861804"/>
            <a:ext cx="2980414" cy="2944181"/>
          </a:xfrm>
          <a:prstGeom prst="bentConnector3">
            <a:avLst>
              <a:gd name="adj1" fmla="val -5928"/>
            </a:avLst>
          </a:prstGeom>
          <a:ln w="19050">
            <a:solidFill>
              <a:srgbClr val="25B9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3A0B7F7-CD74-4EEF-87D8-340036F5C0B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45064" y="494846"/>
            <a:ext cx="3767653" cy="3329253"/>
          </a:xfrm>
          <a:prstGeom prst="bentConnector2">
            <a:avLst/>
          </a:prstGeom>
          <a:ln w="19050">
            <a:solidFill>
              <a:srgbClr val="FF8F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2FBC02DF-01A6-4250-9252-6D666325990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30764" y="257174"/>
            <a:ext cx="5098937" cy="3566925"/>
          </a:xfrm>
          <a:prstGeom prst="bentConnector2">
            <a:avLst/>
          </a:prstGeom>
          <a:ln w="19050">
            <a:solidFill>
              <a:srgbClr val="25B9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C50D2ACD-032C-43F9-8E9C-5B3C555244B6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8608290" y="257176"/>
            <a:ext cx="421411" cy="2132615"/>
          </a:xfrm>
          <a:prstGeom prst="bentConnector2">
            <a:avLst/>
          </a:prstGeom>
          <a:ln w="19050">
            <a:solidFill>
              <a:srgbClr val="25B9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4E9334D-11F8-4E05-995F-54DC6C1BE253}"/>
              </a:ext>
            </a:extLst>
          </p:cNvPr>
          <p:cNvSpPr txBox="1"/>
          <p:nvPr/>
        </p:nvSpPr>
        <p:spPr>
          <a:xfrm>
            <a:off x="5513200" y="3892062"/>
            <a:ext cx="27899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 via Voting: </a:t>
            </a:r>
            <a:br>
              <a:rPr lang="en-US" dirty="0"/>
            </a:br>
            <a:r>
              <a:rPr lang="en-US" dirty="0"/>
              <a:t>2 </a:t>
            </a:r>
            <a:r>
              <a:rPr lang="en-US" dirty="0">
                <a:solidFill>
                  <a:srgbClr val="25B94C"/>
                </a:solidFill>
              </a:rPr>
              <a:t>Positive</a:t>
            </a:r>
            <a:r>
              <a:rPr lang="en-US" dirty="0"/>
              <a:t> &gt; 1 </a:t>
            </a:r>
            <a:r>
              <a:rPr lang="en-US" dirty="0">
                <a:solidFill>
                  <a:srgbClr val="FF7979"/>
                </a:solidFill>
              </a:rPr>
              <a:t>Negative</a:t>
            </a:r>
          </a:p>
          <a:p>
            <a:r>
              <a:rPr lang="en-US" dirty="0"/>
              <a:t>Learner recommends </a:t>
            </a:r>
            <a:r>
              <a:rPr lang="en-US" b="1" u="sng" dirty="0"/>
              <a:t>“Buy”</a:t>
            </a:r>
          </a:p>
        </p:txBody>
      </p:sp>
    </p:spTree>
    <p:extLst>
      <p:ext uri="{BB962C8B-B14F-4D97-AF65-F5344CB8AC3E}">
        <p14:creationId xmlns:p14="http://schemas.microsoft.com/office/powerpoint/2010/main" val="276753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165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Katy</dc:creator>
  <cp:lastModifiedBy>Katy</cp:lastModifiedBy>
  <cp:revision>21</cp:revision>
  <dcterms:created xsi:type="dcterms:W3CDTF">2018-08-19T06:34:51Z</dcterms:created>
  <dcterms:modified xsi:type="dcterms:W3CDTF">2018-08-19T17:11:35Z</dcterms:modified>
</cp:coreProperties>
</file>