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59" r:id="rId5"/>
    <p:sldId id="262" r:id="rId6"/>
    <p:sldId id="263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84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54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E7276-B279-6062-D2CC-FD65CE69DA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29D383-6470-0721-A212-132BD398DA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838569-9FCF-F992-E94D-83F55AFC3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3D400-86D6-4420-A452-BCC0838E8C91}" type="datetimeFigureOut">
              <a:rPr lang="en-GB" smtClean="0"/>
              <a:t>04/09/2024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170FD2-8D57-5990-0D87-9CF8F9E51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2D41C-08E0-4D9B-1D5E-F21B1AA44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16F22-E368-475D-9EBE-048E7810DB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973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484CD-E86E-FC5A-9538-459D8B062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5EC5FA-0387-D410-61F3-2815255B5B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F254D1-1E3F-6B8A-23B6-F4E3D1611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3D400-86D6-4420-A452-BCC0838E8C91}" type="datetimeFigureOut">
              <a:rPr lang="en-GB" smtClean="0"/>
              <a:t>04/09/2024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2C3AFF-ED3C-5F33-ABF6-38824D2DF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D4A24-6368-A6BA-D0D9-460B222F2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16F22-E368-475D-9EBE-048E7810DB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2577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1DA4C8-541E-F78D-4DD3-19AF2522ED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A0BA94-D043-E08E-D70D-3280A557F3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54E362-005F-BF03-3FD1-65F3B7619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3D400-86D6-4420-A452-BCC0838E8C91}" type="datetimeFigureOut">
              <a:rPr lang="en-GB" smtClean="0"/>
              <a:t>04/09/2024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A9E374-F840-FF0E-58F0-D9260D142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112FB8-3AA3-299F-85C5-830C7D77F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16F22-E368-475D-9EBE-048E7810DB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146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20974-F5BA-CAF8-5240-D0F80E448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96011-AE67-DEAE-B921-D6D9A29CB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6D084F-E8B9-8EB8-1176-886B37A6F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3D400-86D6-4420-A452-BCC0838E8C91}" type="datetimeFigureOut">
              <a:rPr lang="en-GB" smtClean="0"/>
              <a:t>04/09/2024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57EAF4-F2D1-55E4-7FA4-D7B81A9E4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A10FCA-F257-DAE2-6CFB-AAD711F70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16F22-E368-475D-9EBE-048E7810DB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9118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451D4-08B1-825C-12E4-159FA15E6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D03427-5563-84F6-CC18-5EFA6EC0EE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D19E08-62BE-F94B-E607-664CED003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3D400-86D6-4420-A452-BCC0838E8C91}" type="datetimeFigureOut">
              <a:rPr lang="en-GB" smtClean="0"/>
              <a:t>04/09/2024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F96E11-91DA-B3AA-C2D2-8C54F923A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89EDB9-81A9-7D82-632C-AE13D823A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16F22-E368-475D-9EBE-048E7810DB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4115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FFA73-70A2-D62D-5EC7-610A6C516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460ED-5F88-8558-82ED-97A40E0371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3A207F-520C-4ED9-BD70-A1092FCBE8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34EEDF-1526-7EC0-06C9-39A4ADEC7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3D400-86D6-4420-A452-BCC0838E8C91}" type="datetimeFigureOut">
              <a:rPr lang="en-GB" smtClean="0"/>
              <a:t>04/09/2024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ACBEBE-1EC0-7BD0-9D88-16D69664C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0266E0-2223-70CF-1E40-A2283B119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16F22-E368-475D-9EBE-048E7810DB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7135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FE0F5-6D66-3F15-FB48-DCF679056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B34A99-0381-3DD9-FC3E-FB6750A54B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2D25B-4112-9DB0-B06F-F7A0A5109E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EBE9D1-254B-0A43-5C11-00CD15148B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6F64CC-0841-364C-BD42-14FAE42E2A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E87BA8-B1C0-8510-81A3-D4C264ACC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3D400-86D6-4420-A452-BCC0838E8C91}" type="datetimeFigureOut">
              <a:rPr lang="en-GB" smtClean="0"/>
              <a:t>04/09/2024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645085-4A45-24D1-F5C9-0784776B5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12C097-F57D-C577-0A05-13DC43665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16F22-E368-475D-9EBE-048E7810DB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0872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B1166-EC35-B48D-C605-DDB8DE510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F29BBE-87C2-ACA1-02E3-6200C782A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3D400-86D6-4420-A452-BCC0838E8C91}" type="datetimeFigureOut">
              <a:rPr lang="en-GB" smtClean="0"/>
              <a:t>04/09/2024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99C062-AA00-2471-7599-468CAF3A6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65F568-C02C-15A0-5300-C4CD3F134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16F22-E368-475D-9EBE-048E7810DB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5953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A729B8-A1CF-186C-D900-FC7D85399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3D400-86D6-4420-A452-BCC0838E8C91}" type="datetimeFigureOut">
              <a:rPr lang="en-GB" smtClean="0"/>
              <a:t>04/09/2024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9C0DA5-F83C-E9F6-D45D-91B3AA85A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714D10-865E-9F31-E289-34192D7B8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16F22-E368-475D-9EBE-048E7810DB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9104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66759-390A-5628-0A99-F6AD3835F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3D238-E3EA-B450-40C1-023A1BC1A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E8ABE7-B1A9-A57E-1AA8-36E388470F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484C36-254B-D2FC-214E-809C000ED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3D400-86D6-4420-A452-BCC0838E8C91}" type="datetimeFigureOut">
              <a:rPr lang="en-GB" smtClean="0"/>
              <a:t>04/09/2024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E343E-230F-2C49-F581-45BC73D36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A8895B-72B9-95A9-B7FA-7EC8A21FA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16F22-E368-475D-9EBE-048E7810DB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9221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A7861-6F8B-0A8F-98CB-B019F31F4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FE915D-B45E-43EC-7BB3-974B280218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6FEB61-7A2A-9048-4A87-98A4691E0A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CD878A-B4E5-3ECD-C4F7-A4010543A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3D400-86D6-4420-A452-BCC0838E8C91}" type="datetimeFigureOut">
              <a:rPr lang="en-GB" smtClean="0"/>
              <a:t>04/09/2024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2901A6-980C-AFAA-40D6-6C45479DA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16E245-279A-DBC1-A5E8-401DA5B59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16F22-E368-475D-9EBE-048E7810DB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3933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74747C-6B67-4C16-450D-4691D4777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E728D9-D963-CE54-F6F9-557FD6A2A8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17CA98-D8BA-5080-7463-3B7F83ABFE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C43D400-86D6-4420-A452-BCC0838E8C91}" type="datetimeFigureOut">
              <a:rPr lang="en-GB" smtClean="0"/>
              <a:t>04/09/2024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853CA-E23D-5C91-9750-2473C17786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BE2CB-65BD-7A88-F49C-FA6C1178CF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FF16F22-E368-475D-9EBE-048E7810DB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052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3CC73-0321-1E7A-EA36-59A1C1BC05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248469"/>
          </a:xfrm>
        </p:spPr>
        <p:txBody>
          <a:bodyPr>
            <a:normAutofit fontScale="90000"/>
          </a:bodyPr>
          <a:lstStyle/>
          <a:p>
            <a:r>
              <a:rPr lang="en-GB" dirty="0"/>
              <a:t>Towards Scalable, Flexible, and Interpretable Self-Supervised Learning for Multiview Biomedical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068E69-8F2C-CEFE-F611-B9D9D88BC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421694"/>
            <a:ext cx="9144000" cy="1655762"/>
          </a:xfrm>
        </p:spPr>
        <p:txBody>
          <a:bodyPr/>
          <a:lstStyle/>
          <a:p>
            <a:r>
              <a:rPr lang="en-GB" dirty="0"/>
              <a:t>James Chapman</a:t>
            </a:r>
          </a:p>
        </p:txBody>
      </p:sp>
    </p:spTree>
    <p:extLst>
      <p:ext uri="{BB962C8B-B14F-4D97-AF65-F5344CB8AC3E}">
        <p14:creationId xmlns:p14="http://schemas.microsoft.com/office/powerpoint/2010/main" val="39146400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98ABC-DDAF-16EA-0BB8-5522513A4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37770-3873-A57A-4BBC-C9E3E322DE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Can run (Multiview) CCA on UK Biobank on your laptop</a:t>
            </a:r>
          </a:p>
          <a:p>
            <a:endParaRPr lang="en-GB" dirty="0"/>
          </a:p>
          <a:p>
            <a:r>
              <a:rPr lang="en-GB" dirty="0"/>
              <a:t>Can run Deep (Multiview) CCA on a single GPU</a:t>
            </a:r>
          </a:p>
          <a:p>
            <a:endParaRPr lang="en-GB" dirty="0"/>
          </a:p>
          <a:p>
            <a:r>
              <a:rPr lang="en-GB" dirty="0"/>
              <a:t>190 stars on GitHub from people who have built on my small contributions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896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aph showing a graph&#10;&#10;Description automatically generated with medium confidence">
            <a:extLst>
              <a:ext uri="{FF2B5EF4-FFF2-40B4-BE49-F238E27FC236}">
                <a16:creationId xmlns:a16="http://schemas.microsoft.com/office/drawing/2014/main" id="{4B89CF59-D703-20FB-1B20-D2F4343E4F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620" y="914399"/>
            <a:ext cx="2986693" cy="5184843"/>
          </a:xfrm>
          <a:prstGeom prst="rect">
            <a:avLst/>
          </a:prstGeom>
        </p:spPr>
      </p:pic>
      <p:pic>
        <p:nvPicPr>
          <p:cNvPr id="9" name="Picture 8" descr="A group of cell phones&#10;&#10;Description automatically generated">
            <a:extLst>
              <a:ext uri="{FF2B5EF4-FFF2-40B4-BE49-F238E27FC236}">
                <a16:creationId xmlns:a16="http://schemas.microsoft.com/office/drawing/2014/main" id="{68F274A4-B1FA-3F16-7744-8CD92D8D02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289" y="896111"/>
            <a:ext cx="7463711" cy="4970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333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C7D76-2791-A753-1CEB-E49AE28AE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C395D-E5E2-5832-DCE3-AFC880AF8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Started working on </a:t>
            </a:r>
            <a:r>
              <a:rPr lang="en-GB" i="1" dirty="0"/>
              <a:t>Deep Learning for Brain Behaviour Associations</a:t>
            </a:r>
          </a:p>
          <a:p>
            <a:endParaRPr lang="en-GB" dirty="0"/>
          </a:p>
          <a:p>
            <a:r>
              <a:rPr lang="en-GB" dirty="0"/>
              <a:t>Discovered that neuroimaging data is *really* high-dimensional and hard to work with</a:t>
            </a:r>
          </a:p>
          <a:p>
            <a:endParaRPr lang="en-GB" dirty="0"/>
          </a:p>
          <a:p>
            <a:r>
              <a:rPr lang="en-GB" dirty="0"/>
              <a:t>And sample sizes are still small… but growing</a:t>
            </a:r>
          </a:p>
          <a:p>
            <a:endParaRPr lang="en-GB" dirty="0"/>
          </a:p>
          <a:p>
            <a:r>
              <a:rPr lang="en-GB" dirty="0"/>
              <a:t>… and most of the relevant code was in MATLAB</a:t>
            </a:r>
          </a:p>
        </p:txBody>
      </p:sp>
    </p:spTree>
    <p:extLst>
      <p:ext uri="{BB962C8B-B14F-4D97-AF65-F5344CB8AC3E}">
        <p14:creationId xmlns:p14="http://schemas.microsoft.com/office/powerpoint/2010/main" val="690939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857AD-2A12-7545-FA81-74E8A0BC5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Research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17A99-5B85-AF02-0863-C55BE1367B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 regularized Canonical Correlation Analysis (CCA) methods for improved interpretability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 efficient algorithms for large-scale datasets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Extend CCA to deep learning and self-supervised settings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Provide open-source implementations for the research community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2437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CDF7D-C62D-7CA1-27A0-27ACCE086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FRALS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E0627-75DA-110A-B1E8-80DC169E18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57170" cy="4351338"/>
          </a:xfrm>
        </p:spPr>
        <p:txBody>
          <a:bodyPr>
            <a:norm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Addresses a known weakness of existing sparse CCA (Partial Least Squares) methods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Incorporates structured priors into CCA models through regularization (e.g., elastic net)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Enhances interpretability of CCA models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AB7DED-0C78-D5B0-B767-FB3DBB3A0C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8821" y="5410324"/>
            <a:ext cx="5296549" cy="8451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422A0FC-5117-D459-B678-8950F5423D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000015"/>
            <a:ext cx="5296663" cy="1665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442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1D06D-1646-41A1-04ED-E7CD663B3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Weights &amp; Loadings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47D6D-813B-5C46-942E-7C090C2D3E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fontScale="92500"/>
          </a:bodyPr>
          <a:lstStyle/>
          <a:p>
            <a:pPr marL="0"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>
                <a:latin typeface="Arial" panose="020B0604020202020204" pitchFamily="34" charset="0"/>
              </a:rPr>
              <a:t>Categorized methods into explicit and implicit latent variable models </a:t>
            </a:r>
          </a:p>
          <a:p>
            <a:pPr marL="0"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>
                <a:latin typeface="Arial" panose="020B0604020202020204" pitchFamily="34" charset="0"/>
              </a:rPr>
              <a:t>Demonstrated the theoretical and practical robustness of loadings</a:t>
            </a:r>
          </a:p>
          <a:p>
            <a:pPr marL="0"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>
                <a:latin typeface="Arial" panose="020B0604020202020204" pitchFamily="34" charset="0"/>
              </a:rPr>
              <a:t>Produced meaningful </a:t>
            </a:r>
            <a:r>
              <a:rPr lang="en-US" altLang="en-US" dirty="0" err="1">
                <a:latin typeface="Arial" panose="020B0604020202020204" pitchFamily="34" charset="0"/>
              </a:rPr>
              <a:t>multiview</a:t>
            </a:r>
            <a:r>
              <a:rPr lang="en-US" altLang="en-US" dirty="0">
                <a:latin typeface="Arial" panose="020B0604020202020204" pitchFamily="34" charset="0"/>
              </a:rPr>
              <a:t> simulated data with known ground truth at the scale of neuroimaging studies</a:t>
            </a:r>
          </a:p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022DBE-79A9-6E0F-0103-61CEF62A90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3164" y="2087412"/>
            <a:ext cx="6018836" cy="2683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027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18D19-84F1-3773-469D-C92C604D4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GEP-EY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ECDAB-7212-AFB3-89FF-0742DE91E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lnSpcReduction="10000"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dirty="0">
                <a:latin typeface="Arial" panose="020B0604020202020204" pitchFamily="34" charset="0"/>
              </a:rPr>
              <a:t>Efficient solution for generalized eigenvalue problems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dirty="0">
                <a:latin typeface="Arial" panose="020B0604020202020204" pitchFamily="34" charset="0"/>
              </a:rPr>
              <a:t>Enables application of CCA and PLS to large-scale datasets (e.g., UK Biobank)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dirty="0"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dirty="0"/>
              <a:t>Outperforms existing methods in terms of scalability and convergence</a:t>
            </a:r>
            <a:endParaRPr lang="en-GB" dirty="0"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0D1C9A-D2B4-C729-F319-E6030EF227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690688"/>
            <a:ext cx="5920680" cy="3718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931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6EBA1-4A0E-4829-6843-2F4FC0527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Deep Learning Extensions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14ED2-3250-CD3A-6B54-B8195B5416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pPr marL="0"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>
                <a:latin typeface="Arial" panose="020B0604020202020204" pitchFamily="34" charset="0"/>
              </a:rPr>
              <a:t>DCCA-EY: Novel formulation of Deep CCA for stochastic settings </a:t>
            </a:r>
          </a:p>
          <a:p>
            <a:pPr marL="0"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>
                <a:latin typeface="Arial" panose="020B0604020202020204" pitchFamily="34" charset="0"/>
              </a:rPr>
              <a:t>SSL-EY: New self-supervised learning method competitive with state-of-the-art with less tuning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5ECCCE-E56B-66E4-30ED-33487C7629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087118"/>
            <a:ext cx="6021577" cy="2910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2E3F0-02E6-582F-EAD0-051A2E306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CCA-Zoo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640D1-5719-FDD6-F0C1-882140A91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Comprehensive Python library for </a:t>
            </a:r>
            <a:r>
              <a:rPr lang="en-US" altLang="en-US" dirty="0" err="1">
                <a:latin typeface="Arial" panose="020B0604020202020204" pitchFamily="34" charset="0"/>
              </a:rPr>
              <a:t>multiview</a:t>
            </a:r>
            <a:r>
              <a:rPr lang="en-US" altLang="en-US" dirty="0">
                <a:latin typeface="Arial" panose="020B0604020202020204" pitchFamily="34" charset="0"/>
              </a:rPr>
              <a:t> learning methods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Implements various CCA, PLS, and related techniques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Facilitates broader adoption and innovation in the research community 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5FAA03-0E71-D959-458C-67019E566D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7136" y="2085787"/>
            <a:ext cx="5763429" cy="26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670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</TotalTime>
  <Words>288</Words>
  <Application>Microsoft Office PowerPoint</Application>
  <PresentationFormat>Widescreen</PresentationFormat>
  <Paragraphs>54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Towards Scalable, Flexible, and Interpretable Self-Supervised Learning for Multiview Biomedical Data</vt:lpstr>
      <vt:lpstr>PowerPoint Presentation</vt:lpstr>
      <vt:lpstr>Context</vt:lpstr>
      <vt:lpstr>Research Objectives</vt:lpstr>
      <vt:lpstr>FRALS Framework</vt:lpstr>
      <vt:lpstr>Weights &amp; Loadings</vt:lpstr>
      <vt:lpstr>GEP-EY Algorithm</vt:lpstr>
      <vt:lpstr>Deep Learning Extensions</vt:lpstr>
      <vt:lpstr>CCA-Zoo Software</vt:lpstr>
      <vt:lpstr>Impact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James Chapman</dc:creator>
  <cp:lastModifiedBy>James Chapman</cp:lastModifiedBy>
  <cp:revision>1</cp:revision>
  <dcterms:created xsi:type="dcterms:W3CDTF">2024-09-04T16:39:03Z</dcterms:created>
  <dcterms:modified xsi:type="dcterms:W3CDTF">2024-09-04T17:52:06Z</dcterms:modified>
</cp:coreProperties>
</file>