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64" r:id="rId5"/>
    <p:sldId id="265" r:id="rId6"/>
    <p:sldId id="262" r:id="rId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199685-5474-43FC-9E77-B197B1AA903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58C51B9-A92A-4A61-ADC4-21E8BB6AD1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9A317DA0-3AE4-48DD-8C4E-92812F9372F9}"/>
              </a:ext>
            </a:extLst>
          </p:cNvPr>
          <p:cNvSpPr>
            <a:spLocks noGrp="1"/>
          </p:cNvSpPr>
          <p:nvPr>
            <p:ph type="dt" sz="half" idx="10"/>
          </p:nvPr>
        </p:nvSpPr>
        <p:spPr/>
        <p:txBody>
          <a:bodyPr/>
          <a:lstStyle/>
          <a:p>
            <a:fld id="{562351B4-637C-4DEB-AF0A-D93CE06C20F1}" type="datetimeFigureOut">
              <a:rPr lang="zh-TW" altLang="en-US" smtClean="0"/>
              <a:t>2020/11/24</a:t>
            </a:fld>
            <a:endParaRPr lang="zh-TW" altLang="en-US"/>
          </a:p>
        </p:txBody>
      </p:sp>
      <p:sp>
        <p:nvSpPr>
          <p:cNvPr id="5" name="頁尾版面配置區 4">
            <a:extLst>
              <a:ext uri="{FF2B5EF4-FFF2-40B4-BE49-F238E27FC236}">
                <a16:creationId xmlns:a16="http://schemas.microsoft.com/office/drawing/2014/main" id="{C5421B58-D7F8-4B24-8EEC-68A77330D86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4C089F9-955A-45B1-A3F3-2423F363B02C}"/>
              </a:ext>
            </a:extLst>
          </p:cNvPr>
          <p:cNvSpPr>
            <a:spLocks noGrp="1"/>
          </p:cNvSpPr>
          <p:nvPr>
            <p:ph type="sldNum" sz="quarter" idx="12"/>
          </p:nvPr>
        </p:nvSpPr>
        <p:spPr/>
        <p:txBody>
          <a:bodyPr/>
          <a:lstStyle/>
          <a:p>
            <a:fld id="{E98241E3-9CA5-4911-BB85-12174E26F918}" type="slidenum">
              <a:rPr lang="zh-TW" altLang="en-US" smtClean="0"/>
              <a:t>‹#›</a:t>
            </a:fld>
            <a:endParaRPr lang="zh-TW" altLang="en-US"/>
          </a:p>
        </p:txBody>
      </p:sp>
    </p:spTree>
    <p:extLst>
      <p:ext uri="{BB962C8B-B14F-4D97-AF65-F5344CB8AC3E}">
        <p14:creationId xmlns:p14="http://schemas.microsoft.com/office/powerpoint/2010/main" val="3924944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6EACD3-FE2E-4E10-96C1-243AD3F89C9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D942B341-9296-4F9F-AE6B-87F1388B6AE4}"/>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62DC4BB-9904-4314-963D-704063033785}"/>
              </a:ext>
            </a:extLst>
          </p:cNvPr>
          <p:cNvSpPr>
            <a:spLocks noGrp="1"/>
          </p:cNvSpPr>
          <p:nvPr>
            <p:ph type="dt" sz="half" idx="10"/>
          </p:nvPr>
        </p:nvSpPr>
        <p:spPr/>
        <p:txBody>
          <a:bodyPr/>
          <a:lstStyle/>
          <a:p>
            <a:fld id="{562351B4-637C-4DEB-AF0A-D93CE06C20F1}" type="datetimeFigureOut">
              <a:rPr lang="zh-TW" altLang="en-US" smtClean="0"/>
              <a:t>2020/11/24</a:t>
            </a:fld>
            <a:endParaRPr lang="zh-TW" altLang="en-US"/>
          </a:p>
        </p:txBody>
      </p:sp>
      <p:sp>
        <p:nvSpPr>
          <p:cNvPr id="5" name="頁尾版面配置區 4">
            <a:extLst>
              <a:ext uri="{FF2B5EF4-FFF2-40B4-BE49-F238E27FC236}">
                <a16:creationId xmlns:a16="http://schemas.microsoft.com/office/drawing/2014/main" id="{CC18A0E9-3E84-458F-BD92-B906CF828D5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E450086-8BED-4FB2-8555-6AC4DF064C2A}"/>
              </a:ext>
            </a:extLst>
          </p:cNvPr>
          <p:cNvSpPr>
            <a:spLocks noGrp="1"/>
          </p:cNvSpPr>
          <p:nvPr>
            <p:ph type="sldNum" sz="quarter" idx="12"/>
          </p:nvPr>
        </p:nvSpPr>
        <p:spPr/>
        <p:txBody>
          <a:bodyPr/>
          <a:lstStyle/>
          <a:p>
            <a:fld id="{E98241E3-9CA5-4911-BB85-12174E26F918}" type="slidenum">
              <a:rPr lang="zh-TW" altLang="en-US" smtClean="0"/>
              <a:t>‹#›</a:t>
            </a:fld>
            <a:endParaRPr lang="zh-TW" altLang="en-US"/>
          </a:p>
        </p:txBody>
      </p:sp>
    </p:spTree>
    <p:extLst>
      <p:ext uri="{BB962C8B-B14F-4D97-AF65-F5344CB8AC3E}">
        <p14:creationId xmlns:p14="http://schemas.microsoft.com/office/powerpoint/2010/main" val="2567840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C94869D-5A4F-4A17-B2EB-9AF596EAAED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457B79B-7305-4BD1-8940-0D0E3D74456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40D6028-115B-4B39-9AD4-18DE1061341B}"/>
              </a:ext>
            </a:extLst>
          </p:cNvPr>
          <p:cNvSpPr>
            <a:spLocks noGrp="1"/>
          </p:cNvSpPr>
          <p:nvPr>
            <p:ph type="dt" sz="half" idx="10"/>
          </p:nvPr>
        </p:nvSpPr>
        <p:spPr/>
        <p:txBody>
          <a:bodyPr/>
          <a:lstStyle/>
          <a:p>
            <a:fld id="{562351B4-637C-4DEB-AF0A-D93CE06C20F1}" type="datetimeFigureOut">
              <a:rPr lang="zh-TW" altLang="en-US" smtClean="0"/>
              <a:t>2020/11/24</a:t>
            </a:fld>
            <a:endParaRPr lang="zh-TW" altLang="en-US"/>
          </a:p>
        </p:txBody>
      </p:sp>
      <p:sp>
        <p:nvSpPr>
          <p:cNvPr id="5" name="頁尾版面配置區 4">
            <a:extLst>
              <a:ext uri="{FF2B5EF4-FFF2-40B4-BE49-F238E27FC236}">
                <a16:creationId xmlns:a16="http://schemas.microsoft.com/office/drawing/2014/main" id="{1FE27AE5-D918-452E-ABD6-45957E43D42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A0ABE57-DF7D-4959-A0DA-CBE9A664BA2C}"/>
              </a:ext>
            </a:extLst>
          </p:cNvPr>
          <p:cNvSpPr>
            <a:spLocks noGrp="1"/>
          </p:cNvSpPr>
          <p:nvPr>
            <p:ph type="sldNum" sz="quarter" idx="12"/>
          </p:nvPr>
        </p:nvSpPr>
        <p:spPr/>
        <p:txBody>
          <a:bodyPr/>
          <a:lstStyle/>
          <a:p>
            <a:fld id="{E98241E3-9CA5-4911-BB85-12174E26F918}" type="slidenum">
              <a:rPr lang="zh-TW" altLang="en-US" smtClean="0"/>
              <a:t>‹#›</a:t>
            </a:fld>
            <a:endParaRPr lang="zh-TW" altLang="en-US"/>
          </a:p>
        </p:txBody>
      </p:sp>
    </p:spTree>
    <p:extLst>
      <p:ext uri="{BB962C8B-B14F-4D97-AF65-F5344CB8AC3E}">
        <p14:creationId xmlns:p14="http://schemas.microsoft.com/office/powerpoint/2010/main" val="3691750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5AA70B-F63D-437E-9455-306E0924411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36D139D-0B68-4B8C-9729-F04B67E4948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6F80DD7-A231-4E74-B94E-026C4448B9F9}"/>
              </a:ext>
            </a:extLst>
          </p:cNvPr>
          <p:cNvSpPr>
            <a:spLocks noGrp="1"/>
          </p:cNvSpPr>
          <p:nvPr>
            <p:ph type="dt" sz="half" idx="10"/>
          </p:nvPr>
        </p:nvSpPr>
        <p:spPr/>
        <p:txBody>
          <a:bodyPr/>
          <a:lstStyle/>
          <a:p>
            <a:fld id="{562351B4-637C-4DEB-AF0A-D93CE06C20F1}" type="datetimeFigureOut">
              <a:rPr lang="zh-TW" altLang="en-US" smtClean="0"/>
              <a:t>2020/11/24</a:t>
            </a:fld>
            <a:endParaRPr lang="zh-TW" altLang="en-US"/>
          </a:p>
        </p:txBody>
      </p:sp>
      <p:sp>
        <p:nvSpPr>
          <p:cNvPr id="5" name="頁尾版面配置區 4">
            <a:extLst>
              <a:ext uri="{FF2B5EF4-FFF2-40B4-BE49-F238E27FC236}">
                <a16:creationId xmlns:a16="http://schemas.microsoft.com/office/drawing/2014/main" id="{57FC94A2-D0C5-4309-84BE-9B420183255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DF18555-03A4-4781-A4BB-0F854796A0EF}"/>
              </a:ext>
            </a:extLst>
          </p:cNvPr>
          <p:cNvSpPr>
            <a:spLocks noGrp="1"/>
          </p:cNvSpPr>
          <p:nvPr>
            <p:ph type="sldNum" sz="quarter" idx="12"/>
          </p:nvPr>
        </p:nvSpPr>
        <p:spPr/>
        <p:txBody>
          <a:bodyPr/>
          <a:lstStyle/>
          <a:p>
            <a:fld id="{E98241E3-9CA5-4911-BB85-12174E26F918}" type="slidenum">
              <a:rPr lang="zh-TW" altLang="en-US" smtClean="0"/>
              <a:t>‹#›</a:t>
            </a:fld>
            <a:endParaRPr lang="zh-TW" altLang="en-US"/>
          </a:p>
        </p:txBody>
      </p:sp>
    </p:spTree>
    <p:extLst>
      <p:ext uri="{BB962C8B-B14F-4D97-AF65-F5344CB8AC3E}">
        <p14:creationId xmlns:p14="http://schemas.microsoft.com/office/powerpoint/2010/main" val="4132789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E4F872-13CA-42A0-B75F-4035EC2768B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513D935-3E42-424A-ACDA-EAD540826D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7C7DE20-19C1-45FD-9756-B4A555F31D86}"/>
              </a:ext>
            </a:extLst>
          </p:cNvPr>
          <p:cNvSpPr>
            <a:spLocks noGrp="1"/>
          </p:cNvSpPr>
          <p:nvPr>
            <p:ph type="dt" sz="half" idx="10"/>
          </p:nvPr>
        </p:nvSpPr>
        <p:spPr/>
        <p:txBody>
          <a:bodyPr/>
          <a:lstStyle/>
          <a:p>
            <a:fld id="{562351B4-637C-4DEB-AF0A-D93CE06C20F1}" type="datetimeFigureOut">
              <a:rPr lang="zh-TW" altLang="en-US" smtClean="0"/>
              <a:t>2020/11/24</a:t>
            </a:fld>
            <a:endParaRPr lang="zh-TW" altLang="en-US"/>
          </a:p>
        </p:txBody>
      </p:sp>
      <p:sp>
        <p:nvSpPr>
          <p:cNvPr id="5" name="頁尾版面配置區 4">
            <a:extLst>
              <a:ext uri="{FF2B5EF4-FFF2-40B4-BE49-F238E27FC236}">
                <a16:creationId xmlns:a16="http://schemas.microsoft.com/office/drawing/2014/main" id="{76061B48-1592-4263-BD2E-6851203069E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2B83212-BA74-487A-974A-CBE0D6F998D2}"/>
              </a:ext>
            </a:extLst>
          </p:cNvPr>
          <p:cNvSpPr>
            <a:spLocks noGrp="1"/>
          </p:cNvSpPr>
          <p:nvPr>
            <p:ph type="sldNum" sz="quarter" idx="12"/>
          </p:nvPr>
        </p:nvSpPr>
        <p:spPr/>
        <p:txBody>
          <a:bodyPr/>
          <a:lstStyle/>
          <a:p>
            <a:fld id="{E98241E3-9CA5-4911-BB85-12174E26F918}" type="slidenum">
              <a:rPr lang="zh-TW" altLang="en-US" smtClean="0"/>
              <a:t>‹#›</a:t>
            </a:fld>
            <a:endParaRPr lang="zh-TW" altLang="en-US"/>
          </a:p>
        </p:txBody>
      </p:sp>
    </p:spTree>
    <p:extLst>
      <p:ext uri="{BB962C8B-B14F-4D97-AF65-F5344CB8AC3E}">
        <p14:creationId xmlns:p14="http://schemas.microsoft.com/office/powerpoint/2010/main" val="1036433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5751B9-73CC-4FC7-B8A6-3035C5BE40F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7403937-594F-4F91-8187-8ABE33F162CA}"/>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69394D6-0222-4713-BE3B-9C4F9ED739D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85C4A10B-0E73-4542-9B68-7B167BB123E9}"/>
              </a:ext>
            </a:extLst>
          </p:cNvPr>
          <p:cNvSpPr>
            <a:spLocks noGrp="1"/>
          </p:cNvSpPr>
          <p:nvPr>
            <p:ph type="dt" sz="half" idx="10"/>
          </p:nvPr>
        </p:nvSpPr>
        <p:spPr/>
        <p:txBody>
          <a:bodyPr/>
          <a:lstStyle/>
          <a:p>
            <a:fld id="{562351B4-637C-4DEB-AF0A-D93CE06C20F1}" type="datetimeFigureOut">
              <a:rPr lang="zh-TW" altLang="en-US" smtClean="0"/>
              <a:t>2020/11/24</a:t>
            </a:fld>
            <a:endParaRPr lang="zh-TW" altLang="en-US"/>
          </a:p>
        </p:txBody>
      </p:sp>
      <p:sp>
        <p:nvSpPr>
          <p:cNvPr id="6" name="頁尾版面配置區 5">
            <a:extLst>
              <a:ext uri="{FF2B5EF4-FFF2-40B4-BE49-F238E27FC236}">
                <a16:creationId xmlns:a16="http://schemas.microsoft.com/office/drawing/2014/main" id="{2D034EF1-7E87-4AD7-89FB-76BB4B6519F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4944125-7FFB-409A-BA3F-37E69251E289}"/>
              </a:ext>
            </a:extLst>
          </p:cNvPr>
          <p:cNvSpPr>
            <a:spLocks noGrp="1"/>
          </p:cNvSpPr>
          <p:nvPr>
            <p:ph type="sldNum" sz="quarter" idx="12"/>
          </p:nvPr>
        </p:nvSpPr>
        <p:spPr/>
        <p:txBody>
          <a:bodyPr/>
          <a:lstStyle/>
          <a:p>
            <a:fld id="{E98241E3-9CA5-4911-BB85-12174E26F918}" type="slidenum">
              <a:rPr lang="zh-TW" altLang="en-US" smtClean="0"/>
              <a:t>‹#›</a:t>
            </a:fld>
            <a:endParaRPr lang="zh-TW" altLang="en-US"/>
          </a:p>
        </p:txBody>
      </p:sp>
    </p:spTree>
    <p:extLst>
      <p:ext uri="{BB962C8B-B14F-4D97-AF65-F5344CB8AC3E}">
        <p14:creationId xmlns:p14="http://schemas.microsoft.com/office/powerpoint/2010/main" val="55504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93CF26-380C-4033-ABFF-835DF650C4C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B93B8AD-F25B-494D-869D-7D1D5ADF88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CBA312B-BC1D-46CB-B5C8-AE3F6404248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678D6A5-A5F0-4DAC-B23F-2D09550743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82EAC586-8EDF-4D90-A14D-60517D8C3FC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E88595D3-FA6B-4E35-AEEC-5ADB5ACA2EE0}"/>
              </a:ext>
            </a:extLst>
          </p:cNvPr>
          <p:cNvSpPr>
            <a:spLocks noGrp="1"/>
          </p:cNvSpPr>
          <p:nvPr>
            <p:ph type="dt" sz="half" idx="10"/>
          </p:nvPr>
        </p:nvSpPr>
        <p:spPr/>
        <p:txBody>
          <a:bodyPr/>
          <a:lstStyle/>
          <a:p>
            <a:fld id="{562351B4-637C-4DEB-AF0A-D93CE06C20F1}" type="datetimeFigureOut">
              <a:rPr lang="zh-TW" altLang="en-US" smtClean="0"/>
              <a:t>2020/11/24</a:t>
            </a:fld>
            <a:endParaRPr lang="zh-TW" altLang="en-US"/>
          </a:p>
        </p:txBody>
      </p:sp>
      <p:sp>
        <p:nvSpPr>
          <p:cNvPr id="8" name="頁尾版面配置區 7">
            <a:extLst>
              <a:ext uri="{FF2B5EF4-FFF2-40B4-BE49-F238E27FC236}">
                <a16:creationId xmlns:a16="http://schemas.microsoft.com/office/drawing/2014/main" id="{068230FE-20C9-49E4-9F81-2B15E13A280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D16BC9FF-42FE-47B5-B1B6-6ADB107F30A1}"/>
              </a:ext>
            </a:extLst>
          </p:cNvPr>
          <p:cNvSpPr>
            <a:spLocks noGrp="1"/>
          </p:cNvSpPr>
          <p:nvPr>
            <p:ph type="sldNum" sz="quarter" idx="12"/>
          </p:nvPr>
        </p:nvSpPr>
        <p:spPr/>
        <p:txBody>
          <a:bodyPr/>
          <a:lstStyle/>
          <a:p>
            <a:fld id="{E98241E3-9CA5-4911-BB85-12174E26F918}" type="slidenum">
              <a:rPr lang="zh-TW" altLang="en-US" smtClean="0"/>
              <a:t>‹#›</a:t>
            </a:fld>
            <a:endParaRPr lang="zh-TW" altLang="en-US"/>
          </a:p>
        </p:txBody>
      </p:sp>
    </p:spTree>
    <p:extLst>
      <p:ext uri="{BB962C8B-B14F-4D97-AF65-F5344CB8AC3E}">
        <p14:creationId xmlns:p14="http://schemas.microsoft.com/office/powerpoint/2010/main" val="290553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02F91B-E4BD-420C-9902-B4424992F68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D063ECE-F9E5-4623-B494-C1E810B6DB41}"/>
              </a:ext>
            </a:extLst>
          </p:cNvPr>
          <p:cNvSpPr>
            <a:spLocks noGrp="1"/>
          </p:cNvSpPr>
          <p:nvPr>
            <p:ph type="dt" sz="half" idx="10"/>
          </p:nvPr>
        </p:nvSpPr>
        <p:spPr/>
        <p:txBody>
          <a:bodyPr/>
          <a:lstStyle/>
          <a:p>
            <a:fld id="{562351B4-637C-4DEB-AF0A-D93CE06C20F1}" type="datetimeFigureOut">
              <a:rPr lang="zh-TW" altLang="en-US" smtClean="0"/>
              <a:t>2020/11/24</a:t>
            </a:fld>
            <a:endParaRPr lang="zh-TW" altLang="en-US"/>
          </a:p>
        </p:txBody>
      </p:sp>
      <p:sp>
        <p:nvSpPr>
          <p:cNvPr id="4" name="頁尾版面配置區 3">
            <a:extLst>
              <a:ext uri="{FF2B5EF4-FFF2-40B4-BE49-F238E27FC236}">
                <a16:creationId xmlns:a16="http://schemas.microsoft.com/office/drawing/2014/main" id="{B7EE0CC3-DFE7-4B9D-9BB5-7CF20BB0AB1F}"/>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E6BAB6D6-71B3-4276-A715-EF27C5DE446C}"/>
              </a:ext>
            </a:extLst>
          </p:cNvPr>
          <p:cNvSpPr>
            <a:spLocks noGrp="1"/>
          </p:cNvSpPr>
          <p:nvPr>
            <p:ph type="sldNum" sz="quarter" idx="12"/>
          </p:nvPr>
        </p:nvSpPr>
        <p:spPr/>
        <p:txBody>
          <a:bodyPr/>
          <a:lstStyle/>
          <a:p>
            <a:fld id="{E98241E3-9CA5-4911-BB85-12174E26F918}" type="slidenum">
              <a:rPr lang="zh-TW" altLang="en-US" smtClean="0"/>
              <a:t>‹#›</a:t>
            </a:fld>
            <a:endParaRPr lang="zh-TW" altLang="en-US"/>
          </a:p>
        </p:txBody>
      </p:sp>
    </p:spTree>
    <p:extLst>
      <p:ext uri="{BB962C8B-B14F-4D97-AF65-F5344CB8AC3E}">
        <p14:creationId xmlns:p14="http://schemas.microsoft.com/office/powerpoint/2010/main" val="2666259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8A28484-8261-4F89-8B5F-09F36B88F305}"/>
              </a:ext>
            </a:extLst>
          </p:cNvPr>
          <p:cNvSpPr>
            <a:spLocks noGrp="1"/>
          </p:cNvSpPr>
          <p:nvPr>
            <p:ph type="dt" sz="half" idx="10"/>
          </p:nvPr>
        </p:nvSpPr>
        <p:spPr/>
        <p:txBody>
          <a:bodyPr/>
          <a:lstStyle/>
          <a:p>
            <a:fld id="{562351B4-637C-4DEB-AF0A-D93CE06C20F1}" type="datetimeFigureOut">
              <a:rPr lang="zh-TW" altLang="en-US" smtClean="0"/>
              <a:t>2020/11/24</a:t>
            </a:fld>
            <a:endParaRPr lang="zh-TW" altLang="en-US"/>
          </a:p>
        </p:txBody>
      </p:sp>
      <p:sp>
        <p:nvSpPr>
          <p:cNvPr id="3" name="頁尾版面配置區 2">
            <a:extLst>
              <a:ext uri="{FF2B5EF4-FFF2-40B4-BE49-F238E27FC236}">
                <a16:creationId xmlns:a16="http://schemas.microsoft.com/office/drawing/2014/main" id="{CF2E2D3C-79F2-47C1-8D5B-6C194E46129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CD94D4D-D169-417D-BDA7-CB3813230568}"/>
              </a:ext>
            </a:extLst>
          </p:cNvPr>
          <p:cNvSpPr>
            <a:spLocks noGrp="1"/>
          </p:cNvSpPr>
          <p:nvPr>
            <p:ph type="sldNum" sz="quarter" idx="12"/>
          </p:nvPr>
        </p:nvSpPr>
        <p:spPr/>
        <p:txBody>
          <a:bodyPr/>
          <a:lstStyle/>
          <a:p>
            <a:fld id="{E98241E3-9CA5-4911-BB85-12174E26F918}" type="slidenum">
              <a:rPr lang="zh-TW" altLang="en-US" smtClean="0"/>
              <a:t>‹#›</a:t>
            </a:fld>
            <a:endParaRPr lang="zh-TW" altLang="en-US"/>
          </a:p>
        </p:txBody>
      </p:sp>
    </p:spTree>
    <p:extLst>
      <p:ext uri="{BB962C8B-B14F-4D97-AF65-F5344CB8AC3E}">
        <p14:creationId xmlns:p14="http://schemas.microsoft.com/office/powerpoint/2010/main" val="312165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9A1FAC-A6DA-43BA-8B1E-13180EBADDA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F3E44C2-C82E-490A-A1A2-C672BFF101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BE18F7F-E9DC-436F-ABAC-019A43589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CA88BDBF-9CE4-4989-A315-92645909877C}"/>
              </a:ext>
            </a:extLst>
          </p:cNvPr>
          <p:cNvSpPr>
            <a:spLocks noGrp="1"/>
          </p:cNvSpPr>
          <p:nvPr>
            <p:ph type="dt" sz="half" idx="10"/>
          </p:nvPr>
        </p:nvSpPr>
        <p:spPr/>
        <p:txBody>
          <a:bodyPr/>
          <a:lstStyle/>
          <a:p>
            <a:fld id="{562351B4-637C-4DEB-AF0A-D93CE06C20F1}" type="datetimeFigureOut">
              <a:rPr lang="zh-TW" altLang="en-US" smtClean="0"/>
              <a:t>2020/11/24</a:t>
            </a:fld>
            <a:endParaRPr lang="zh-TW" altLang="en-US"/>
          </a:p>
        </p:txBody>
      </p:sp>
      <p:sp>
        <p:nvSpPr>
          <p:cNvPr id="6" name="頁尾版面配置區 5">
            <a:extLst>
              <a:ext uri="{FF2B5EF4-FFF2-40B4-BE49-F238E27FC236}">
                <a16:creationId xmlns:a16="http://schemas.microsoft.com/office/drawing/2014/main" id="{E4040B37-5901-459C-BCA9-BE4B6EF78E0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07CD31B-C2C4-4095-941D-CDAA0FBD0C43}"/>
              </a:ext>
            </a:extLst>
          </p:cNvPr>
          <p:cNvSpPr>
            <a:spLocks noGrp="1"/>
          </p:cNvSpPr>
          <p:nvPr>
            <p:ph type="sldNum" sz="quarter" idx="12"/>
          </p:nvPr>
        </p:nvSpPr>
        <p:spPr/>
        <p:txBody>
          <a:bodyPr/>
          <a:lstStyle/>
          <a:p>
            <a:fld id="{E98241E3-9CA5-4911-BB85-12174E26F918}" type="slidenum">
              <a:rPr lang="zh-TW" altLang="en-US" smtClean="0"/>
              <a:t>‹#›</a:t>
            </a:fld>
            <a:endParaRPr lang="zh-TW" altLang="en-US"/>
          </a:p>
        </p:txBody>
      </p:sp>
    </p:spTree>
    <p:extLst>
      <p:ext uri="{BB962C8B-B14F-4D97-AF65-F5344CB8AC3E}">
        <p14:creationId xmlns:p14="http://schemas.microsoft.com/office/powerpoint/2010/main" val="458933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12F846-333A-4B40-BAE8-ED90DB97648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BD0103F-E251-4BB6-B448-9C792B0BD0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CD4B972-F9D3-4187-A2D7-11A26B45B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93E3C93-7F4E-4254-A5BF-69475D76504D}"/>
              </a:ext>
            </a:extLst>
          </p:cNvPr>
          <p:cNvSpPr>
            <a:spLocks noGrp="1"/>
          </p:cNvSpPr>
          <p:nvPr>
            <p:ph type="dt" sz="half" idx="10"/>
          </p:nvPr>
        </p:nvSpPr>
        <p:spPr/>
        <p:txBody>
          <a:bodyPr/>
          <a:lstStyle/>
          <a:p>
            <a:fld id="{562351B4-637C-4DEB-AF0A-D93CE06C20F1}" type="datetimeFigureOut">
              <a:rPr lang="zh-TW" altLang="en-US" smtClean="0"/>
              <a:t>2020/11/24</a:t>
            </a:fld>
            <a:endParaRPr lang="zh-TW" altLang="en-US"/>
          </a:p>
        </p:txBody>
      </p:sp>
      <p:sp>
        <p:nvSpPr>
          <p:cNvPr id="6" name="頁尾版面配置區 5">
            <a:extLst>
              <a:ext uri="{FF2B5EF4-FFF2-40B4-BE49-F238E27FC236}">
                <a16:creationId xmlns:a16="http://schemas.microsoft.com/office/drawing/2014/main" id="{0438E0DA-1658-4522-9F31-6C2B6D20477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A6D49B3-7DA6-4B36-80A4-840EB809A7A8}"/>
              </a:ext>
            </a:extLst>
          </p:cNvPr>
          <p:cNvSpPr>
            <a:spLocks noGrp="1"/>
          </p:cNvSpPr>
          <p:nvPr>
            <p:ph type="sldNum" sz="quarter" idx="12"/>
          </p:nvPr>
        </p:nvSpPr>
        <p:spPr/>
        <p:txBody>
          <a:bodyPr/>
          <a:lstStyle/>
          <a:p>
            <a:fld id="{E98241E3-9CA5-4911-BB85-12174E26F918}" type="slidenum">
              <a:rPr lang="zh-TW" altLang="en-US" smtClean="0"/>
              <a:t>‹#›</a:t>
            </a:fld>
            <a:endParaRPr lang="zh-TW" altLang="en-US"/>
          </a:p>
        </p:txBody>
      </p:sp>
    </p:spTree>
    <p:extLst>
      <p:ext uri="{BB962C8B-B14F-4D97-AF65-F5344CB8AC3E}">
        <p14:creationId xmlns:p14="http://schemas.microsoft.com/office/powerpoint/2010/main" val="3958159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3A5DDFC-83B2-4180-A8A7-966CE72538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028D9F0-C765-4F99-BF23-2104B82952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8850455-8AF8-4DE4-A693-ACAE8AB851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351B4-637C-4DEB-AF0A-D93CE06C20F1}" type="datetimeFigureOut">
              <a:rPr lang="zh-TW" altLang="en-US" smtClean="0"/>
              <a:t>2020/11/24</a:t>
            </a:fld>
            <a:endParaRPr lang="zh-TW" altLang="en-US"/>
          </a:p>
        </p:txBody>
      </p:sp>
      <p:sp>
        <p:nvSpPr>
          <p:cNvPr id="5" name="頁尾版面配置區 4">
            <a:extLst>
              <a:ext uri="{FF2B5EF4-FFF2-40B4-BE49-F238E27FC236}">
                <a16:creationId xmlns:a16="http://schemas.microsoft.com/office/drawing/2014/main" id="{35424078-520D-4FD2-B7EC-3EA833344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1B42CAB-BD7B-4A2A-8A4B-61886701CC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8241E3-9CA5-4911-BB85-12174E26F918}" type="slidenum">
              <a:rPr lang="zh-TW" altLang="en-US" smtClean="0"/>
              <a:t>‹#›</a:t>
            </a:fld>
            <a:endParaRPr lang="zh-TW" altLang="en-US"/>
          </a:p>
        </p:txBody>
      </p:sp>
    </p:spTree>
    <p:extLst>
      <p:ext uri="{BB962C8B-B14F-4D97-AF65-F5344CB8AC3E}">
        <p14:creationId xmlns:p14="http://schemas.microsoft.com/office/powerpoint/2010/main" val="2567020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B30B15-493B-4772-9214-337AB0BB82B2}"/>
              </a:ext>
            </a:extLst>
          </p:cNvPr>
          <p:cNvSpPr>
            <a:spLocks noGrp="1"/>
          </p:cNvSpPr>
          <p:nvPr>
            <p:ph type="ctrTitle"/>
          </p:nvPr>
        </p:nvSpPr>
        <p:spPr/>
        <p:txBody>
          <a:bodyPr/>
          <a:lstStyle/>
          <a:p>
            <a:r>
              <a:rPr lang="en-US" altLang="zh-TW" dirty="0"/>
              <a:t>Project: FINN</a:t>
            </a:r>
            <a:endParaRPr lang="zh-TW" altLang="en-US" dirty="0"/>
          </a:p>
        </p:txBody>
      </p:sp>
      <p:sp>
        <p:nvSpPr>
          <p:cNvPr id="3" name="副標題 2">
            <a:extLst>
              <a:ext uri="{FF2B5EF4-FFF2-40B4-BE49-F238E27FC236}">
                <a16:creationId xmlns:a16="http://schemas.microsoft.com/office/drawing/2014/main" id="{135DDB2A-3EB1-4804-8EB4-86C82AE5B87C}"/>
              </a:ext>
            </a:extLst>
          </p:cNvPr>
          <p:cNvSpPr>
            <a:spLocks noGrp="1"/>
          </p:cNvSpPr>
          <p:nvPr>
            <p:ph type="subTitle" idx="1"/>
          </p:nvPr>
        </p:nvSpPr>
        <p:spPr>
          <a:xfrm>
            <a:off x="7342094" y="4572000"/>
            <a:ext cx="4571999" cy="1098176"/>
          </a:xfrm>
        </p:spPr>
        <p:txBody>
          <a:bodyPr>
            <a:normAutofit/>
          </a:bodyPr>
          <a:lstStyle/>
          <a:p>
            <a:pPr algn="l">
              <a:lnSpc>
                <a:spcPct val="90000"/>
              </a:lnSpc>
              <a:spcBef>
                <a:spcPct val="0"/>
              </a:spcBef>
            </a:pPr>
            <a:r>
              <a:rPr lang="en-US" altLang="zh-TW" sz="2600" dirty="0">
                <a:solidFill>
                  <a:schemeClr val="tx1"/>
                </a:solidFill>
                <a:latin typeface="+mj-lt"/>
                <a:ea typeface="+mj-ea"/>
                <a:cs typeface="+mj-cs"/>
              </a:rPr>
              <a:t>A53313891</a:t>
            </a:r>
            <a:r>
              <a:rPr lang="zh-TW" altLang="en-US" sz="2600" dirty="0">
                <a:solidFill>
                  <a:schemeClr val="tx1"/>
                </a:solidFill>
                <a:latin typeface="+mj-lt"/>
                <a:ea typeface="+mj-ea"/>
                <a:cs typeface="+mj-cs"/>
              </a:rPr>
              <a:t> </a:t>
            </a:r>
            <a:r>
              <a:rPr lang="en-US" altLang="zh-TW" sz="2600" dirty="0">
                <a:solidFill>
                  <a:schemeClr val="tx1"/>
                </a:solidFill>
                <a:latin typeface="+mj-lt"/>
                <a:ea typeface="+mj-ea"/>
                <a:cs typeface="+mj-cs"/>
              </a:rPr>
              <a:t>Wendy </a:t>
            </a:r>
            <a:r>
              <a:rPr lang="en-US" altLang="zh-TW" sz="2600" dirty="0" err="1">
                <a:solidFill>
                  <a:schemeClr val="tx1"/>
                </a:solidFill>
                <a:latin typeface="+mj-lt"/>
                <a:ea typeface="+mj-ea"/>
                <a:cs typeface="+mj-cs"/>
              </a:rPr>
              <a:t>Yunqi</a:t>
            </a:r>
            <a:r>
              <a:rPr lang="en-US" altLang="zh-TW" sz="2600" dirty="0">
                <a:solidFill>
                  <a:schemeClr val="tx1"/>
                </a:solidFill>
                <a:latin typeface="+mj-lt"/>
                <a:ea typeface="+mj-ea"/>
                <a:cs typeface="+mj-cs"/>
              </a:rPr>
              <a:t> Yu</a:t>
            </a:r>
          </a:p>
          <a:p>
            <a:pPr algn="l">
              <a:lnSpc>
                <a:spcPct val="90000"/>
              </a:lnSpc>
              <a:spcBef>
                <a:spcPct val="0"/>
              </a:spcBef>
            </a:pPr>
            <a:r>
              <a:rPr lang="en-US" altLang="zh-TW" sz="2600" dirty="0">
                <a:solidFill>
                  <a:schemeClr val="tx1"/>
                </a:solidFill>
                <a:latin typeface="+mj-lt"/>
                <a:ea typeface="+mj-ea"/>
                <a:cs typeface="+mj-cs"/>
              </a:rPr>
              <a:t>A59005401</a:t>
            </a:r>
            <a:r>
              <a:rPr lang="zh-TW" altLang="en-US" sz="2600" dirty="0">
                <a:solidFill>
                  <a:schemeClr val="tx1"/>
                </a:solidFill>
                <a:latin typeface="+mj-lt"/>
                <a:ea typeface="+mj-ea"/>
                <a:cs typeface="+mj-cs"/>
              </a:rPr>
              <a:t> </a:t>
            </a:r>
            <a:r>
              <a:rPr lang="en-US" altLang="zh-TW" sz="2600" dirty="0">
                <a:solidFill>
                  <a:schemeClr val="tx1"/>
                </a:solidFill>
                <a:latin typeface="+mj-lt"/>
                <a:ea typeface="+mj-ea"/>
                <a:cs typeface="+mj-cs"/>
              </a:rPr>
              <a:t>Cheng-Yu Chen</a:t>
            </a:r>
          </a:p>
          <a:p>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12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818DED-FC6C-41B5-BAD5-B720F0F197D2}"/>
              </a:ext>
            </a:extLst>
          </p:cNvPr>
          <p:cNvSpPr>
            <a:spLocks noGrp="1"/>
          </p:cNvSpPr>
          <p:nvPr>
            <p:ph type="title"/>
          </p:nvPr>
        </p:nvSpPr>
        <p:spPr/>
        <p:txBody>
          <a:bodyPr/>
          <a:lstStyle/>
          <a:p>
            <a:r>
              <a:rPr lang="en-US" altLang="zh-TW" dirty="0"/>
              <a:t>Description</a:t>
            </a:r>
            <a:endParaRPr lang="zh-TW" altLang="en-US" dirty="0"/>
          </a:p>
        </p:txBody>
      </p:sp>
      <p:sp>
        <p:nvSpPr>
          <p:cNvPr id="3" name="內容版面配置區 2">
            <a:extLst>
              <a:ext uri="{FF2B5EF4-FFF2-40B4-BE49-F238E27FC236}">
                <a16:creationId xmlns:a16="http://schemas.microsoft.com/office/drawing/2014/main" id="{F6198C2F-4CE8-4290-AF75-419C59204EFD}"/>
              </a:ext>
            </a:extLst>
          </p:cNvPr>
          <p:cNvSpPr>
            <a:spLocks noGrp="1"/>
          </p:cNvSpPr>
          <p:nvPr>
            <p:ph idx="1"/>
          </p:nvPr>
        </p:nvSpPr>
        <p:spPr>
          <a:xfrm>
            <a:off x="1141412" y="2249486"/>
            <a:ext cx="9905999" cy="4178207"/>
          </a:xfrm>
        </p:spPr>
        <p:txBody>
          <a:bodyPr/>
          <a:lstStyle/>
          <a:p>
            <a:r>
              <a:rPr lang="en-US" altLang="zh-TW" dirty="0">
                <a:latin typeface="Times New Roman" panose="02020603050405020304" pitchFamily="18" charset="0"/>
                <a:cs typeface="Times New Roman" panose="02020603050405020304" pitchFamily="18" charset="0"/>
              </a:rPr>
              <a:t>This project would explore the performance and parameter tradeoff in binarized neural network architecture proposed in [2] using a framework for building scalable BNN called FINN provided in [3].</a:t>
            </a:r>
          </a:p>
          <a:p>
            <a:r>
              <a:rPr lang="en-US" altLang="zh-TW" dirty="0">
                <a:latin typeface="Times New Roman" panose="02020603050405020304" pitchFamily="18" charset="0"/>
                <a:cs typeface="Times New Roman" panose="02020603050405020304" pitchFamily="18" charset="0"/>
              </a:rPr>
              <a:t>We plan to examine the parameters in the matrix vector activation unit in terms of their effect on resource utilization and throughput since MVAU is a key component in FINN where it implements the fully-connected layers of the neural network and is also used as part of the convolutional layers.</a:t>
            </a:r>
          </a:p>
          <a:p>
            <a:endParaRPr lang="zh-TW" altLang="en-US" dirty="0"/>
          </a:p>
        </p:txBody>
      </p:sp>
    </p:spTree>
    <p:extLst>
      <p:ext uri="{BB962C8B-B14F-4D97-AF65-F5344CB8AC3E}">
        <p14:creationId xmlns:p14="http://schemas.microsoft.com/office/powerpoint/2010/main" val="2755429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818DED-FC6C-41B5-BAD5-B720F0F197D2}"/>
              </a:ext>
            </a:extLst>
          </p:cNvPr>
          <p:cNvSpPr>
            <a:spLocks noGrp="1"/>
          </p:cNvSpPr>
          <p:nvPr>
            <p:ph type="title"/>
          </p:nvPr>
        </p:nvSpPr>
        <p:spPr/>
        <p:txBody>
          <a:bodyPr/>
          <a:lstStyle/>
          <a:p>
            <a:r>
              <a:rPr lang="en-US" altLang="zh-TW" dirty="0"/>
              <a:t>Description</a:t>
            </a:r>
            <a:endParaRPr lang="zh-TW" altLang="en-US" dirty="0"/>
          </a:p>
        </p:txBody>
      </p:sp>
      <p:sp>
        <p:nvSpPr>
          <p:cNvPr id="3" name="內容版面配置區 2">
            <a:extLst>
              <a:ext uri="{FF2B5EF4-FFF2-40B4-BE49-F238E27FC236}">
                <a16:creationId xmlns:a16="http://schemas.microsoft.com/office/drawing/2014/main" id="{F6198C2F-4CE8-4290-AF75-419C59204EFD}"/>
              </a:ext>
            </a:extLst>
          </p:cNvPr>
          <p:cNvSpPr>
            <a:spLocks noGrp="1"/>
          </p:cNvSpPr>
          <p:nvPr>
            <p:ph idx="1"/>
          </p:nvPr>
        </p:nvSpPr>
        <p:spPr>
          <a:xfrm>
            <a:off x="1141412" y="2249486"/>
            <a:ext cx="9905999" cy="4178207"/>
          </a:xfrm>
        </p:spPr>
        <p:txBody>
          <a:bodyPr>
            <a:normAutofit/>
          </a:bodyPr>
          <a:lstStyle/>
          <a:p>
            <a:r>
              <a:rPr lang="en-US" altLang="zh-TW" dirty="0">
                <a:latin typeface="Times New Roman" panose="02020603050405020304" pitchFamily="18" charset="0"/>
                <a:cs typeface="Times New Roman" panose="02020603050405020304" pitchFamily="18" charset="0"/>
              </a:rPr>
              <a:t>Several parameters in the MVAU could potentially be explored including the width and height of the input matrix, number of input column and output rows computed in parallel, number of output pixels computed in parallel, datatype of the input and output activation and stream, datatype of the weights and weights matrix, datatype of the thresholds and datatype for the resource used for FPGA implementation of the MAC.</a:t>
            </a:r>
          </a:p>
          <a:p>
            <a:r>
              <a:rPr lang="en-US" altLang="zh-TW" dirty="0">
                <a:latin typeface="Times New Roman" panose="02020603050405020304" pitchFamily="18" charset="0"/>
                <a:cs typeface="Times New Roman" panose="02020603050405020304" pitchFamily="18" charset="0"/>
              </a:rPr>
              <a:t>We also plan to validate MVAU’s functionality by running unit tests on the convolution layers built by using MVAU after each change in the parameter</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[4].</a:t>
            </a:r>
            <a:endParaRPr lang="zh-TW" altLang="en-US" dirty="0"/>
          </a:p>
        </p:txBody>
      </p:sp>
    </p:spTree>
    <p:extLst>
      <p:ext uri="{BB962C8B-B14F-4D97-AF65-F5344CB8AC3E}">
        <p14:creationId xmlns:p14="http://schemas.microsoft.com/office/powerpoint/2010/main" val="1846142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818DED-FC6C-41B5-BAD5-B720F0F197D2}"/>
              </a:ext>
            </a:extLst>
          </p:cNvPr>
          <p:cNvSpPr>
            <a:spLocks noGrp="1"/>
          </p:cNvSpPr>
          <p:nvPr>
            <p:ph type="title"/>
          </p:nvPr>
        </p:nvSpPr>
        <p:spPr/>
        <p:txBody>
          <a:bodyPr/>
          <a:lstStyle/>
          <a:p>
            <a:r>
              <a:rPr lang="en-US" altLang="zh-TW" dirty="0"/>
              <a:t>Deliverables</a:t>
            </a:r>
            <a:endParaRPr lang="zh-TW" altLang="en-US" dirty="0"/>
          </a:p>
        </p:txBody>
      </p:sp>
      <p:sp>
        <p:nvSpPr>
          <p:cNvPr id="3" name="內容版面配置區 2">
            <a:extLst>
              <a:ext uri="{FF2B5EF4-FFF2-40B4-BE49-F238E27FC236}">
                <a16:creationId xmlns:a16="http://schemas.microsoft.com/office/drawing/2014/main" id="{F6198C2F-4CE8-4290-AF75-419C59204EFD}"/>
              </a:ext>
            </a:extLst>
          </p:cNvPr>
          <p:cNvSpPr>
            <a:spLocks noGrp="1"/>
          </p:cNvSpPr>
          <p:nvPr>
            <p:ph idx="1"/>
          </p:nvPr>
        </p:nvSpPr>
        <p:spPr>
          <a:xfrm>
            <a:off x="1141412" y="2249486"/>
            <a:ext cx="9905999" cy="4178207"/>
          </a:xfrm>
        </p:spPr>
        <p:txBody>
          <a:bodyPr>
            <a:normAutofit/>
          </a:bodyPr>
          <a:lstStyle/>
          <a:p>
            <a:r>
              <a:rPr lang="en-US" altLang="zh-TW" dirty="0">
                <a:latin typeface="Times New Roman" panose="02020603050405020304" pitchFamily="18" charset="0"/>
                <a:cs typeface="Times New Roman" panose="02020603050405020304" pitchFamily="18" charset="0"/>
              </a:rPr>
              <a:t>Synthesize the design and report the trend collected from the synthesis report.</a:t>
            </a:r>
          </a:p>
          <a:p>
            <a:pPr marL="0" indent="0">
              <a:buNone/>
            </a:pPr>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If time permits, choose our best design to build a BNN and implement onto PYNQ-Z2 following the BNN-PYNQ examples</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34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818DED-FC6C-41B5-BAD5-B720F0F197D2}"/>
              </a:ext>
            </a:extLst>
          </p:cNvPr>
          <p:cNvSpPr>
            <a:spLocks noGrp="1"/>
          </p:cNvSpPr>
          <p:nvPr>
            <p:ph type="title"/>
          </p:nvPr>
        </p:nvSpPr>
        <p:spPr/>
        <p:txBody>
          <a:bodyPr/>
          <a:lstStyle/>
          <a:p>
            <a:r>
              <a:rPr lang="en-US" altLang="zh-TW" dirty="0"/>
              <a:t>TimeLine</a:t>
            </a:r>
            <a:endParaRPr lang="zh-TW" altLang="en-US" dirty="0"/>
          </a:p>
        </p:txBody>
      </p:sp>
      <p:sp>
        <p:nvSpPr>
          <p:cNvPr id="3" name="內容版面配置區 2">
            <a:extLst>
              <a:ext uri="{FF2B5EF4-FFF2-40B4-BE49-F238E27FC236}">
                <a16:creationId xmlns:a16="http://schemas.microsoft.com/office/drawing/2014/main" id="{F6198C2F-4CE8-4290-AF75-419C59204EFD}"/>
              </a:ext>
            </a:extLst>
          </p:cNvPr>
          <p:cNvSpPr>
            <a:spLocks noGrp="1"/>
          </p:cNvSpPr>
          <p:nvPr>
            <p:ph idx="1"/>
          </p:nvPr>
        </p:nvSpPr>
        <p:spPr>
          <a:xfrm>
            <a:off x="1141412" y="2249486"/>
            <a:ext cx="9905999" cy="4178207"/>
          </a:xfrm>
        </p:spPr>
        <p:txBody>
          <a:bodyPr>
            <a:normAutofit/>
          </a:bodyPr>
          <a:lstStyle/>
          <a:p>
            <a:r>
              <a:rPr lang="en-US" altLang="zh-TW" b="0" i="0" u="none" strike="noStrike" dirty="0">
                <a:effectLst/>
                <a:latin typeface="Times New Roman" panose="02020603050405020304" pitchFamily="18" charset="0"/>
                <a:cs typeface="Times New Roman" panose="02020603050405020304" pitchFamily="18" charset="0"/>
              </a:rPr>
              <a:t>First 2 week: MVAU parameters exploration</a:t>
            </a:r>
          </a:p>
          <a:p>
            <a:pPr marL="0" indent="0">
              <a:buNone/>
            </a:pPr>
            <a:endParaRPr lang="en-US" altLang="zh-TW" b="0" i="0" u="none" strike="noStrike" dirty="0">
              <a:effectLst/>
              <a:latin typeface="Times New Roman" panose="02020603050405020304" pitchFamily="18" charset="0"/>
              <a:cs typeface="Times New Roman" panose="02020603050405020304" pitchFamily="18" charset="0"/>
            </a:endParaRPr>
          </a:p>
          <a:p>
            <a:r>
              <a:rPr lang="en-US" altLang="zh-TW" b="0" i="0" u="none" strike="noStrike" dirty="0">
                <a:effectLst/>
                <a:latin typeface="Times New Roman" panose="02020603050405020304" pitchFamily="18" charset="0"/>
                <a:cs typeface="Times New Roman" panose="02020603050405020304" pitchFamily="18" charset="0"/>
              </a:rPr>
              <a:t>Third week: BNN-PYNQ demo</a:t>
            </a:r>
          </a:p>
        </p:txBody>
      </p:sp>
    </p:spTree>
    <p:extLst>
      <p:ext uri="{BB962C8B-B14F-4D97-AF65-F5344CB8AC3E}">
        <p14:creationId xmlns:p14="http://schemas.microsoft.com/office/powerpoint/2010/main" val="27729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5A6C76-B6BA-4711-A4A7-4D08E97AA9D5}"/>
              </a:ext>
            </a:extLst>
          </p:cNvPr>
          <p:cNvSpPr>
            <a:spLocks noGrp="1"/>
          </p:cNvSpPr>
          <p:nvPr>
            <p:ph type="title"/>
          </p:nvPr>
        </p:nvSpPr>
        <p:spPr/>
        <p:txBody>
          <a:bodyPr/>
          <a:lstStyle/>
          <a:p>
            <a:r>
              <a:rPr lang="en-US" altLang="zh-TW" dirty="0"/>
              <a:t>Citation</a:t>
            </a:r>
            <a:endParaRPr lang="zh-TW" altLang="en-US" dirty="0"/>
          </a:p>
        </p:txBody>
      </p:sp>
      <p:sp>
        <p:nvSpPr>
          <p:cNvPr id="3" name="內容版面配置區 2">
            <a:extLst>
              <a:ext uri="{FF2B5EF4-FFF2-40B4-BE49-F238E27FC236}">
                <a16:creationId xmlns:a16="http://schemas.microsoft.com/office/drawing/2014/main" id="{C6865451-8FCB-4ED4-BF6F-923D3D1F1B57}"/>
              </a:ext>
            </a:extLst>
          </p:cNvPr>
          <p:cNvSpPr>
            <a:spLocks noGrp="1"/>
          </p:cNvSpPr>
          <p:nvPr>
            <p:ph idx="1"/>
          </p:nvPr>
        </p:nvSpPr>
        <p:spPr/>
        <p:txBody>
          <a:bodyPr>
            <a:normAutofit fontScale="92500"/>
          </a:bodyPr>
          <a:lstStyle/>
          <a:p>
            <a:r>
              <a:rPr lang="en-US" altLang="zh-TW" dirty="0"/>
              <a:t>[1] A. </a:t>
            </a:r>
            <a:r>
              <a:rPr lang="en-US" altLang="zh-TW" dirty="0" err="1"/>
              <a:t>Krizhevsky</a:t>
            </a:r>
            <a:r>
              <a:rPr lang="en-US" altLang="zh-TW" dirty="0"/>
              <a:t>, I. </a:t>
            </a:r>
            <a:r>
              <a:rPr lang="en-US" altLang="zh-TW" dirty="0" err="1"/>
              <a:t>Sutskever</a:t>
            </a:r>
            <a:r>
              <a:rPr lang="en-US" altLang="zh-TW" dirty="0"/>
              <a:t>, and G. E. Hinton. </a:t>
            </a:r>
            <a:r>
              <a:rPr lang="en-US" altLang="zh-TW" dirty="0" err="1"/>
              <a:t>Imagenet</a:t>
            </a:r>
            <a:r>
              <a:rPr lang="en-US" altLang="zh-TW" dirty="0"/>
              <a:t> classification with deep convolutional neural networks. In Proc. NIPS, pages 1097{1105, 2012.</a:t>
            </a:r>
          </a:p>
          <a:p>
            <a:r>
              <a:rPr lang="en-US" altLang="zh-TW" dirty="0"/>
              <a:t>[2] M. </a:t>
            </a:r>
            <a:r>
              <a:rPr lang="en-US" altLang="zh-TW" dirty="0" err="1"/>
              <a:t>Courbariaux</a:t>
            </a:r>
            <a:r>
              <a:rPr lang="en-US" altLang="zh-TW" dirty="0"/>
              <a:t> and Y. </a:t>
            </a:r>
            <a:r>
              <a:rPr lang="en-US" altLang="zh-TW" dirty="0" err="1"/>
              <a:t>Bengio</a:t>
            </a:r>
            <a:r>
              <a:rPr lang="en-US" altLang="zh-TW" dirty="0"/>
              <a:t>. </a:t>
            </a:r>
            <a:r>
              <a:rPr lang="en-US" altLang="zh-TW" dirty="0" err="1"/>
              <a:t>Binarynet</a:t>
            </a:r>
            <a:r>
              <a:rPr lang="en-US" altLang="zh-TW" dirty="0"/>
              <a:t>: Training deep neural networks with weights and activations constrained to +1 or -1. </a:t>
            </a:r>
            <a:r>
              <a:rPr lang="en-US" altLang="zh-TW" dirty="0" err="1"/>
              <a:t>CoRR</a:t>
            </a:r>
            <a:r>
              <a:rPr lang="en-US" altLang="zh-TW" dirty="0"/>
              <a:t>, abs/1602.02830, 2016.</a:t>
            </a:r>
          </a:p>
          <a:p>
            <a:r>
              <a:rPr lang="en-US" altLang="zh-TW" dirty="0"/>
              <a:t>[3] Y. </a:t>
            </a:r>
            <a:r>
              <a:rPr lang="en-US" altLang="zh-TW" dirty="0" err="1"/>
              <a:t>Umuroglu</a:t>
            </a:r>
            <a:r>
              <a:rPr lang="en-US" altLang="zh-TW" dirty="0"/>
              <a:t>, N. J. Fraser, G. Gambardella, M. </a:t>
            </a:r>
            <a:r>
              <a:rPr lang="en-US" altLang="zh-TW" dirty="0" err="1"/>
              <a:t>Blott</a:t>
            </a:r>
            <a:r>
              <a:rPr lang="en-US" altLang="zh-TW" dirty="0"/>
              <a:t>, P. Leong, M. Jahre, and K. </a:t>
            </a:r>
            <a:r>
              <a:rPr lang="en-US" altLang="zh-TW" dirty="0" err="1"/>
              <a:t>Vissers</a:t>
            </a:r>
            <a:r>
              <a:rPr lang="en-US" altLang="zh-TW" dirty="0"/>
              <a:t>. FINN: A Framework for Fast, Scalable Binarized Neural Network Inference. ACM/SIGDA ISFPGA, 2017.</a:t>
            </a:r>
          </a:p>
          <a:p>
            <a:r>
              <a:rPr lang="en-US" altLang="zh-TW" dirty="0"/>
              <a:t>[4] https://github.com/Xilinx/finn-hlslib</a:t>
            </a:r>
          </a:p>
          <a:p>
            <a:r>
              <a:rPr lang="en-US" altLang="zh-TW" dirty="0"/>
              <a:t>[5] https://github.com/Xilinx/BNN-PYNQ</a:t>
            </a:r>
          </a:p>
          <a:p>
            <a:endParaRPr lang="zh-TW" altLang="en-US" dirty="0"/>
          </a:p>
        </p:txBody>
      </p:sp>
    </p:spTree>
    <p:extLst>
      <p:ext uri="{BB962C8B-B14F-4D97-AF65-F5344CB8AC3E}">
        <p14:creationId xmlns:p14="http://schemas.microsoft.com/office/powerpoint/2010/main" val="123797270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399</Words>
  <Application>Microsoft Office PowerPoint</Application>
  <PresentationFormat>寬螢幕</PresentationFormat>
  <Paragraphs>23</Paragraphs>
  <Slides>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6</vt:i4>
      </vt:variant>
    </vt:vector>
  </HeadingPairs>
  <TitlesOfParts>
    <vt:vector size="11" baseType="lpstr">
      <vt:lpstr>Arial</vt:lpstr>
      <vt:lpstr>Calibri</vt:lpstr>
      <vt:lpstr>Calibri Light</vt:lpstr>
      <vt:lpstr>Times New Roman</vt:lpstr>
      <vt:lpstr>Office 佈景主題</vt:lpstr>
      <vt:lpstr>Project: FINN</vt:lpstr>
      <vt:lpstr>Description</vt:lpstr>
      <vt:lpstr>Description</vt:lpstr>
      <vt:lpstr>Deliverables</vt:lpstr>
      <vt:lpstr>TimeLine</vt:lpstr>
      <vt:lpstr>Citation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FINN</dc:title>
  <dc:creator>政佑 陳</dc:creator>
  <cp:lastModifiedBy>政佑 陳</cp:lastModifiedBy>
  <cp:revision>4</cp:revision>
  <dcterms:created xsi:type="dcterms:W3CDTF">2020-11-25T04:39:38Z</dcterms:created>
  <dcterms:modified xsi:type="dcterms:W3CDTF">2020-11-25T05:11:08Z</dcterms:modified>
</cp:coreProperties>
</file>