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embeddedFontLst>
    <p:embeddedFont>
      <p:font typeface="Abadi" panose="020B0604020104020204" pitchFamily="34" charset="0"/>
      <p:regular r:id="rId9"/>
    </p:embeddedFont>
    <p:embeddedFont>
      <p:font typeface="Amasis MT Pro Black" panose="02040A04050005020304" pitchFamily="18" charset="0"/>
      <p:bold r:id="rId10"/>
      <p:boldItalic r:id="rId11"/>
    </p:embeddedFont>
    <p:embeddedFont>
      <p:font typeface="Calisto MT" panose="02040603050505030304" pitchFamily="18" charset="0"/>
      <p:regular r:id="rId12"/>
      <p:bold r:id="rId13"/>
      <p:italic r:id="rId14"/>
      <p:boldItalic r:id="rId15"/>
    </p:embeddedFont>
    <p:embeddedFont>
      <p:font typeface="Univers Condensed" panose="020B050602020205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1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6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3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4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teel machine">
            <a:extLst>
              <a:ext uri="{FF2B5EF4-FFF2-40B4-BE49-F238E27FC236}">
                <a16:creationId xmlns:a16="http://schemas.microsoft.com/office/drawing/2014/main" id="{90FB3709-A051-2758-CA63-E4132D220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5" r="13628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234913-615B-B70F-81CC-2DA3B2A6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IN" sz="40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Salifort</a:t>
            </a:r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 Motors</a:t>
            </a:r>
            <a:endParaRPr lang="en-GB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62C69-B053-4BCF-2563-345F0F63F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IN" sz="1800">
                <a:solidFill>
                  <a:schemeClr val="bg1"/>
                </a:solidFill>
                <a:latin typeface="Amasis MT Pro Black" panose="02040A04050005020304" pitchFamily="18" charset="0"/>
              </a:rPr>
              <a:t>Employee Retention Project</a:t>
            </a:r>
            <a:endParaRPr lang="en-GB" sz="180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ny question marks on black background">
            <a:extLst>
              <a:ext uri="{FF2B5EF4-FFF2-40B4-BE49-F238E27FC236}">
                <a16:creationId xmlns:a16="http://schemas.microsoft.com/office/drawing/2014/main" id="{A2A8AA64-6FF3-7DF4-6176-3F2EAD0DF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17" r="2" b="2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BC1DF9-E3B8-D19F-05F1-48E5699C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masis MT Pro Black" panose="02040A04050005020304" pitchFamily="18" charset="0"/>
              </a:rPr>
              <a:t>ISSUE / Problem</a:t>
            </a:r>
            <a:endParaRPr lang="en-GB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E65B-EB16-3F44-7689-18F9CCFB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 err="1">
                <a:effectLst/>
                <a:latin typeface="Abadi" panose="020B0604020104020204" pitchFamily="34" charset="0"/>
              </a:rPr>
              <a:t>Salifort</a:t>
            </a:r>
            <a:r>
              <a:rPr lang="en-US" sz="2400" b="0" i="0" u="none" strike="noStrike" dirty="0">
                <a:effectLst/>
                <a:latin typeface="Abadi" panose="020B0604020104020204" pitchFamily="34" charset="0"/>
              </a:rPr>
              <a:t> Motors seeks to improve employee retention and answer the following question:</a:t>
            </a:r>
            <a:endParaRPr lang="en-US" sz="2400" b="0" dirty="0">
              <a:effectLst/>
              <a:latin typeface="Abadi" panose="020B0604020104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</a:br>
            <a:r>
              <a:rPr lang="en-US" sz="2400" b="1" i="0" u="none" strike="noStrike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What’s likely to make the employee leave the company?</a:t>
            </a:r>
            <a:endParaRPr lang="en-US" sz="2400" b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badi" panose="020B0604020104020204" pitchFamily="34" charset="0"/>
            </a:endParaRPr>
          </a:p>
          <a:p>
            <a:pPr marL="0" indent="0">
              <a:buNone/>
            </a:pPr>
            <a:br>
              <a:rPr lang="en-US" sz="2400" dirty="0">
                <a:latin typeface="Abadi" panose="020B0604020104020204" pitchFamily="34" charset="0"/>
              </a:rPr>
            </a:br>
            <a:endParaRPr lang="en-GB" sz="2400" dirty="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21146-3F68-79BE-921D-8196F77B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A31BE-55BB-2812-340D-6C37A59A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5DF29E-FC04-6F50-E508-9D7F3688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555713"/>
            <a:ext cx="4218435" cy="22844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masis MT Pro Black" panose="02040A04050005020304" pitchFamily="18" charset="0"/>
              </a:rPr>
              <a:t>Response</a:t>
            </a:r>
            <a:endParaRPr lang="en-GB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C3AA-0702-587C-3F17-4EB787DF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1686560"/>
            <a:ext cx="5916168" cy="4483568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effectLst/>
                <a:latin typeface="Abadi" panose="020B0604020104020204" pitchFamily="34" charset="0"/>
              </a:rPr>
              <a:t>Since the variable we are seeking to predict is categorical, the team could build either a logistic regression or a tree-based machine learning model.</a:t>
            </a:r>
            <a:endParaRPr lang="en-US" sz="2400" b="0" dirty="0">
              <a:effectLst/>
              <a:latin typeface="Abadi" panose="020B0604020104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dirty="0">
                <a:effectLst/>
                <a:latin typeface="Abadi" panose="020B0604020104020204" pitchFamily="34" charset="0"/>
              </a:rPr>
            </a:br>
            <a:r>
              <a:rPr lang="en-US" sz="2400" b="0" i="0" u="none" strike="noStrike" dirty="0">
                <a:effectLst/>
                <a:latin typeface="Abadi" panose="020B0604020104020204" pitchFamily="34" charset="0"/>
              </a:rPr>
              <a:t>The random forest model slightly outperforms the decision tree model.</a:t>
            </a:r>
            <a:endParaRPr lang="en-US" sz="2400" b="0" dirty="0"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br>
              <a:rPr lang="en-US" sz="2400" dirty="0">
                <a:latin typeface="Abadi" panose="020B0604020104020204" pitchFamily="34" charset="0"/>
              </a:rPr>
            </a:br>
            <a:endParaRPr lang="en-GB" sz="2400" dirty="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B2D9-5105-BF15-C6D4-23C5BAE8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1/20/2024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3467-D25E-A69B-9673-EDF8D080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5CD99979-43C4-81CF-E86A-9D641098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5138" y="3023140"/>
            <a:ext cx="3150244" cy="31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3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053D-4D36-FA1F-ED26-247E97DA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Results</a:t>
            </a:r>
            <a:endParaRPr lang="en-GB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20DF-3957-1A9C-C2E0-8F46743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5E895-5138-D95D-F842-72992C8D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4045D2-E9EC-7089-9A3A-661CC0A6A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62" y="1607611"/>
            <a:ext cx="6338744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8EB632-A2D7-D562-C01A-9116EAE95887}"/>
              </a:ext>
            </a:extLst>
          </p:cNvPr>
          <p:cNvSpPr txBox="1"/>
          <p:nvPr/>
        </p:nvSpPr>
        <p:spPr>
          <a:xfrm>
            <a:off x="700635" y="5435600"/>
            <a:ext cx="1110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Barplot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above shows the most relevant variables: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‘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last_evaluation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’, ‘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number_project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’,  ‘tenure’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and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‘overworked’.</a:t>
            </a:r>
            <a:endParaRPr lang="en-US" b="0" dirty="0">
              <a:effectLst/>
              <a:latin typeface="Abadi" panose="020B0604020104020204" pitchFamily="34" charset="0"/>
            </a:endParaRPr>
          </a:p>
          <a:p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48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053D-4D36-FA1F-ED26-247E97DA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Results</a:t>
            </a:r>
            <a:endParaRPr lang="en-GB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20DF-3957-1A9C-C2E0-8F46743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5E895-5138-D95D-F842-72992C8D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EB632-A2D7-D562-C01A-9116EAE95887}"/>
              </a:ext>
            </a:extLst>
          </p:cNvPr>
          <p:cNvSpPr txBox="1"/>
          <p:nvPr/>
        </p:nvSpPr>
        <p:spPr>
          <a:xfrm>
            <a:off x="700635" y="5070475"/>
            <a:ext cx="1110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In the random forest model above,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`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last_evaluation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`, `tenure`, `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number_project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`, `overworked`, `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salary_low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`,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and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`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work_accident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`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have the highest importance. These variables are most helpful in predicting the outcome variable,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`left`.</a:t>
            </a:r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E0AF32-4D59-88B3-524C-BE34A9658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33" y="1443820"/>
            <a:ext cx="6237121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4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Red toy person in front of two lines of white figures">
            <a:extLst>
              <a:ext uri="{FF2B5EF4-FFF2-40B4-BE49-F238E27FC236}">
                <a16:creationId xmlns:a16="http://schemas.microsoft.com/office/drawing/2014/main" id="{0564B419-D97F-4CF6-9386-0337E6036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7" r="20812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EEC5D-1F97-7FEC-6694-92A3892F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masis MT Pro Black" panose="02040A04050005020304" pitchFamily="18" charset="0"/>
              </a:rPr>
              <a:t>IMPact</a:t>
            </a:r>
            <a:endParaRPr lang="en-GB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E296-82F7-009D-0F4D-57558DEA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471782"/>
            <a:ext cx="5300528" cy="2873637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effectLst/>
                <a:latin typeface="Abadi" panose="020B0604020104020204" pitchFamily="34" charset="0"/>
              </a:rPr>
              <a:t>This model helps predict whether an employee will leave and identify which factors are most influential. These insights can help HR make decisions to improve employee retention.</a:t>
            </a:r>
            <a:endParaRPr lang="en-US" b="0" dirty="0"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Abadi" panose="020B0604020104020204" pitchFamily="34" charset="0"/>
              </a:rPr>
            </a:b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19DC-9EC2-BCDC-BC90-E4DE6F7F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1/20/2024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E967-014C-0960-CB64-CDC22800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alculator, pen, compass, money and a paper with graphs printed on it">
            <a:extLst>
              <a:ext uri="{FF2B5EF4-FFF2-40B4-BE49-F238E27FC236}">
                <a16:creationId xmlns:a16="http://schemas.microsoft.com/office/drawing/2014/main" id="{9D640CB3-D0E6-B67A-45DC-25C72EE24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8" r="27301" b="-1"/>
          <a:stretch/>
        </p:blipFill>
        <p:spPr>
          <a:xfrm>
            <a:off x="7548880" y="10"/>
            <a:ext cx="464311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0C0B13-37C9-84FA-4654-0B8AAFA3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550152" cy="131673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masis MT Pro Black" panose="02040A04050005020304" pitchFamily="18" charset="0"/>
              </a:rPr>
              <a:t>Insights/Next steps</a:t>
            </a:r>
            <a:endParaRPr lang="en-GB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3E97-2775-5CF8-D275-65EC09CA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1636777"/>
            <a:ext cx="7030718" cy="5084698"/>
          </a:xfrm>
        </p:spPr>
        <p:txBody>
          <a:bodyPr>
            <a:noAutofit/>
          </a:bodyPr>
          <a:lstStyle/>
          <a:p>
            <a:pPr rtl="0"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Abadi" panose="020B0604020104020204" pitchFamily="34" charset="0"/>
              </a:rPr>
              <a:t>Cap the number of projects that employees can work on.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Abadi" panose="020B0604020104020204" pitchFamily="34" charset="0"/>
              </a:rPr>
              <a:t>Consider promoting employees who have been with the company for at least four years or conduct further investigation about why four-year tenured employees are so dissatisfied.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Abadi" panose="020B0604020104020204" pitchFamily="34" charset="0"/>
              </a:rPr>
              <a:t>Either reward employees for working longer hours, or don't require them to do so.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Abadi" panose="020B0604020104020204" pitchFamily="34" charset="0"/>
              </a:rPr>
              <a:t>If employees aren't familiar with the company's overtime pay policies, inform them about this. If the expectations around workload and time off aren't explicit, make them clear.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Abadi" panose="020B0604020104020204" pitchFamily="34" charset="0"/>
              </a:rPr>
              <a:t>Hold company-wide and within-team discussions to understand and address the company work culture, across the board and in specific contexts.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Abadi" panose="020B0604020104020204" pitchFamily="34" charset="0"/>
              </a:rPr>
              <a:t>High evaluation scores should not be reserved for employees who work 200+ hours per month. Consider a proportionate scale for rewarding employees who contribute more/put in more effort.</a:t>
            </a:r>
          </a:p>
          <a:p>
            <a:pPr>
              <a:lnSpc>
                <a:spcPct val="100000"/>
              </a:lnSpc>
            </a:pPr>
            <a:endParaRPr lang="en-GB" sz="1900" dirty="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50EE-D608-50C4-070E-76DA6329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1/20/2024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F485-3D49-EAFB-6DD9-5388F63E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2579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Amasis MT Pro Black</vt:lpstr>
      <vt:lpstr>Calisto MT</vt:lpstr>
      <vt:lpstr>Univers Condensed</vt:lpstr>
      <vt:lpstr>Arial</vt:lpstr>
      <vt:lpstr>ChronicleVTI</vt:lpstr>
      <vt:lpstr>Salifort Motors</vt:lpstr>
      <vt:lpstr>ISSUE / Problem</vt:lpstr>
      <vt:lpstr>Response</vt:lpstr>
      <vt:lpstr>Results</vt:lpstr>
      <vt:lpstr>Results</vt:lpstr>
      <vt:lpstr>IMPact</vt:lpstr>
      <vt:lpstr>Insights/Next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Salifort Motors</dc:title>
  <dc:creator>James Cheriyan</dc:creator>
  <cp:lastModifiedBy>James Cheriyan</cp:lastModifiedBy>
  <cp:revision>2</cp:revision>
  <dcterms:created xsi:type="dcterms:W3CDTF">2024-01-20T15:40:54Z</dcterms:created>
  <dcterms:modified xsi:type="dcterms:W3CDTF">2024-01-20T16:01:04Z</dcterms:modified>
</cp:coreProperties>
</file>