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A47428-9618-4AF1-9B99-C47407BEFA05}">
  <a:tblStyle styleId="{84A47428-9618-4AF1-9B99-C47407BEF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181835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181835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e181835d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e181835d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181835d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181835d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e181835d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e181835d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e181835d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e181835d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e181835d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e181835d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181835d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181835d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e181835d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e181835d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e181835d2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e181835d2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e314d15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e314d15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e181835d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e181835d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e181835d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e181835d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f1f104f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df1f104f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f1f104f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df1f104f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e181835d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de181835d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1f104f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df1f104f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181835d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de181835d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f1f104f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df1f104f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181835d2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e181835d2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e181835d2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de181835d2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e314d1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de314d1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e314d15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de314d15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e181835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de181835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e181835d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e181835d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e181835d2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e181835d2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e3a419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e3a419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181835d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181835d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e181835d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e181835d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181835d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181835d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e181835d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e181835d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181835d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181835d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9575" y="667200"/>
            <a:ext cx="9144000" cy="44763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2E22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James Chong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Hotel Case Study</a:t>
            </a:r>
            <a:endParaRPr b="1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James Chong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00" y="-233700"/>
            <a:ext cx="2310325" cy="23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.Total Of Special Requests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934300" y="1197200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Spending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total of special requests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0.87, followed by Loyal at 0.55, and Speculative at zero.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52" name="Google Shape;152;p22"/>
          <p:cNvSpPr txBox="1"/>
          <p:nvPr/>
        </p:nvSpPr>
        <p:spPr>
          <a:xfrm>
            <a:off x="5934300" y="2894125"/>
            <a:ext cx="2898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Indicates guests' need for personalization and special accommodations, useful for improving customer service and satisfaction.Aids in identifying guests who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prioritize personalized service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851875" y="15225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3851875" y="29237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2876725" y="15224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876725" y="29236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67575"/>
            <a:ext cx="2625648" cy="16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.Cancellation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934300" y="1197200"/>
            <a:ext cx="2898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Speculative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cancellation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99.31% followed by Loyal at 36.98%, and High Spending at 36.69%.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65" name="Google Shape;165;p23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3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67" name="Google Shape;167;p23"/>
          <p:cNvSpPr txBox="1"/>
          <p:nvPr/>
        </p:nvSpPr>
        <p:spPr>
          <a:xfrm>
            <a:off x="5971700" y="1985775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Indicates booking cancellations, valuable for assessing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guest reliability and risk management. </a:t>
            </a:r>
            <a:endParaRPr sz="11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2827600" y="152987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827600" y="329322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3868300" y="152986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868300" y="329321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988" y="3157700"/>
            <a:ext cx="2904621" cy="17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6.Previous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Cancellation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934300" y="1197200"/>
            <a:ext cx="28980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Speculative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previous cancellation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21.98% followed by Loyal at 6.46%, and High Spending at 0.67%.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Cancelled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6.46%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21.98%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4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82" name="Google Shape;182;p24"/>
          <p:cNvSpPr txBox="1"/>
          <p:nvPr/>
        </p:nvSpPr>
        <p:spPr>
          <a:xfrm>
            <a:off x="5934300" y="2138175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Shows guests'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cancellation habits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aiding in risk management and tailored cancellation policies.Useful for managing booking risks.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2827600" y="152987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2827600" y="36184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3868300" y="152986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868300" y="36183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25" y="3287675"/>
            <a:ext cx="2658153" cy="1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.Previous Not Cancellation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934300" y="1197200"/>
            <a:ext cx="2898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Loyal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previous not cancellation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14.67% followed by Speculative at 7.59%, and High Spending at 1.25%.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</a:t>
                      </a: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6.46%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21.98%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Not Cancel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14.67%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97" name="Google Shape;197;p25"/>
          <p:cNvSpPr txBox="1"/>
          <p:nvPr/>
        </p:nvSpPr>
        <p:spPr>
          <a:xfrm>
            <a:off x="5934300" y="2163750"/>
            <a:ext cx="28980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Indicates guests'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booking reliability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useful for trust-building, incentive programs and rewarding dependable guests.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868500" y="152987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1868500" y="397312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868300" y="152986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868300" y="397311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475" y="3093500"/>
            <a:ext cx="2899650" cy="1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.Repeated Guests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934300" y="1197200"/>
            <a:ext cx="2898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Speculative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repeated guest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8.97% followed by Loyal at 3.37%, and High Spending at 0.81%.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10" name="Google Shape;210;p26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Cancelled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6.46%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21.98%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Not Cancel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14.67%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Repeated Guests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8.97%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1" name="Google Shape;211;p26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212" name="Google Shape;212;p26"/>
          <p:cNvSpPr txBox="1"/>
          <p:nvPr/>
        </p:nvSpPr>
        <p:spPr>
          <a:xfrm>
            <a:off x="5934300" y="1962900"/>
            <a:ext cx="28980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Identifies loyal guests with multiple bookings, essential for loyalty and retention strategies.High impact on creating personalized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loyalty and retention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2827600" y="152987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827600" y="432042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868300" y="152986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3868300" y="432041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50" y="3325525"/>
            <a:ext cx="2681562" cy="16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.Booking Changes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34300" y="1197200"/>
            <a:ext cx="2898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Spending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booking changes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35.89% followed by Loyal at 21.09%, and High Spending at 0.69%.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Cancelled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6.46%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21.98%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Not Cancel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14.67%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Repeated Guests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8.97%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Booking Changes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6" name="Google Shape;226;p27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227" name="Google Shape;227;p27"/>
          <p:cNvSpPr txBox="1"/>
          <p:nvPr/>
        </p:nvSpPr>
        <p:spPr>
          <a:xfrm>
            <a:off x="5934300" y="1944675"/>
            <a:ext cx="28980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Shows booking modifications, useful for assessing guest flexibility and needs.Aids in identifying guests who value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flexible booking options.</a:t>
            </a:r>
            <a:endParaRPr sz="11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3868300" y="15151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3868300" y="467515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861050" y="15150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2861050" y="467513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912" y="3165350"/>
            <a:ext cx="2964783" cy="18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Result of Cluster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Result of Cluster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5453875" y="1017625"/>
            <a:ext cx="36432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Loyal-92.75%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 and Price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Conscious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Exp: Family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Speculative -0.12%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Risk Cancellation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Exp: Business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Spending -7.13%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&amp; Complex requests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Exp: VVIP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311700" y="10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Requests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Cancellation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36.98%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Cancelled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6.46%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21.98%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Previous Not Cancel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14.67%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Repeated Guests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3.37%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8.97%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0.81%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Booking Changes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21.09%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35.89%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Population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92.75%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7.13%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48" name="Google Shape;248;p29"/>
          <p:cNvSpPr txBox="1"/>
          <p:nvPr/>
        </p:nvSpPr>
        <p:spPr>
          <a:xfrm>
            <a:off x="311700" y="712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675" y="3273025"/>
            <a:ext cx="2778558" cy="17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1868500" y="45717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868500" y="111302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868450" y="1113013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2868450" y="45716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So What?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Key Recommendations Slide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Prompt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are a senior data analyst on the Strategy and Operations team for the James Chong Hotel Company. The company has many hotel &amp; resort in the world and the hotel aims to conduct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fine-tuned marketing and operations in order to renovation and experience improvements.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James Chong Hotel Company this year is to </a:t>
            </a:r>
            <a:r>
              <a:rPr b="1" lang="en" sz="1050">
                <a:solidFill>
                  <a:srgbClr val="2C201D"/>
                </a:solidFill>
                <a:highlight>
                  <a:srgbClr val="D8B676"/>
                </a:highlight>
              </a:rPr>
              <a:t>categorize users based on the provided features</a:t>
            </a:r>
            <a:r>
              <a:rPr lang="en" sz="1100">
                <a:solidFill>
                  <a:srgbClr val="2C201D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Based on the 2015, 2016, 2017 data attached, please present your </a:t>
            </a:r>
            <a:r>
              <a:rPr b="1" lang="en" sz="1100">
                <a:solidFill>
                  <a:srgbClr val="2E221F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findings and provide a set of recommendations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identify categorize. Feel free to make your own assumptions.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154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Loyal Guests(Family), Cluster 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500250" y="727300"/>
            <a:ext cx="81435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Marketing Strategy </a:t>
            </a:r>
            <a:endParaRPr b="1" sz="12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1.Focus on Loyalty Programs and Offer Discounts for Repeated Bookings: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Introduce a tiered loyalty program where guests earn points for each stay. Points can be redeemed for discounts, free nights, or special perks like free breakfast or late check-out.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Ensuring the program is attractive enough to retain guests while maintaining profitability. Tracking and managing points efficiently.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Personalized Offers to Retain These Guests: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Use past booking data to send personalized emails with exclusive offers, such as a special discount on their favorite room type or complimentary services like airport transfers.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Maintaining data privacy and security, ensuring personalized offers are truly relevant and valued by the guests.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3.Highlight Value-for-Money Deals and Consistent Quality of Service: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Promote packages that bundle services at a discount, such as weekend getaways with included meals and activities. Emphasize customer reviews and testimonials that highlight consistent quality.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Competing with online travel agencies that also offer bundled deals. Ensuring that the perceived value matches the actual guest experience.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11700" y="154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Loyal Guests(Family),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Cluster 0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500250" y="727300"/>
            <a:ext cx="81435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Operational </a:t>
            </a: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Strategy </a:t>
            </a:r>
            <a:endParaRPr b="1" sz="12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Ensure Consistent Quality to Maintain Loyalty and Satisfaction: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Implement standard operating procedures (SOPs) for all guest-facing services to ensure a uniform experience. Conduct regular training sessions for staff on service quality.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Maintaining consistency across different locations and shifts. Ensuring all staff adhere to SOPs.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2.Optimize Operations to Cater to Budget-Conscious Travelers, Ensuring Essential Amenities are Provided: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Offer essential amenities like free Wi-Fi, complimentary breakfast, and convenient check-in/check-out processes. Optimize room cleaning and maintenance schedules to reduce costs without compromising quality.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Balancing cost-cutting measures with maintaining quality. Handling peak times efficiently without reducing service levels.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349100" y="14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High Spending Guests(VVIP),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Cluster 2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49100" y="718700"/>
            <a:ext cx="8143500" cy="4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Marketing Strategy</a:t>
            </a:r>
            <a:endParaRPr b="1" sz="12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1.Offer Premium Services, Personalized Packages, and Special Requests Handling: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Provide concierge services that offer personalized itineraries, exclusive access to events, and custom dining experiences. Create packages that cater to special occasions like anniversaries or business conferences.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Ensuring the delivery of high-quality personalized services. Managing the cost of providing premium services.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2.Focus on Upselling and Cross-Selling Higher-End Amenities: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Train staff to identify opportunities to upsell room upgrades, spa services, or exclusive dining options. Use CRM data to recommend services based on past preferences.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Avoiding the perception of being too pushy. Ensuring that upselling efforts enhance rather than detract from the guest experience.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3.Create Targeted Marketing Campaigns that Highlight Luxury Experiences and Family-Friendly Options: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Use targeted digital marketing campaigns that showcase luxury experiences, such as private tours, gourmet dining, and high-end wellness retreats. Highlight family-friendly amenities like kids’ clubs and family suites.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Identifying and reaching the right audience segments. Measuring the effectiveness of targeted campaigns.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349100" y="14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High Spending Guests(VVIP)</a:t>
            </a: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,Cluster 2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349100" y="718700"/>
            <a:ext cx="8143500" cy="4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Operational </a:t>
            </a: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Strategy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Ensure High-Quality, Responsive Service to Meet Complex Needs and Enhance Guest Satisfaction: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Implement a guest satisfaction tracking system that collects real-time feedback and allows staff to respond quickly to issues. Offer personalized check-in experiences.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Training staff to handle complex needs efficiently. Maintaining high service levels during peak times.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 Staff to Handle Special Requests Efficiently and Provide Personalized Attention to this Segment: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Conduct specialized training programs for staff on handling VIP guests and managing special requests. Use technology to track and fulfill special requests seamlessly.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Keeping staff motivated and well-trained. Balancing personalized attention with overall operational efficiency.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Speculative Guests(Business)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552575" y="566975"/>
            <a:ext cx="81435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Marketing Strategy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Stricter Cancellation Policies or Require Non-Refundable Deposits: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Introduce a tiered cancellation policy where guests receive partial refunds based on the timing of the cancellation (e.g., 50% refund if canceled within 7 days of booking).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Potential guest dissatisfaction with stricter policies. Communicating policy changes clearly to avoid disputes.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Encourage Commitment Through Special Offers that Incentivize Keeping Bookings: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Offer discounts or perks (e.g., free breakfast, room upgrades) for bookings that are kept without modifications or cancellations.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Balancing incentives to ensure they are attractive yet financially viable. Monitoring and managing these offers effectively.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Consider Marketing Strategies that Reduce Speculative Booking Behavior: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Use targeted advertising to reach guests who have a history of reliable bookings. Offer flexible booking options with lower discounts for those who might need to change plans.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Identifying and reaching the right audience. Managing the financial impact of offering more flexible options.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8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Key Recommendations- Speculative Guests(Business)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52575" y="566975"/>
            <a:ext cx="8143500" cy="4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Operational </a:t>
            </a:r>
            <a:r>
              <a:rPr b="1" lang="en" sz="12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Strategy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Closely Monitor and Manage Booking Cancellations to Minimize Revenue Loss: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Use predictive analytics to identify high-risk bookings and proactively manage these by offering incentives to keep the booking or by double-booking rooms with low cancellation risk.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Accurate prediction of cancellations. Handling the logistics of managing overbooked situations.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 Systems to Quickly Rebook Canceled Slots to Maximize Occupancy: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Example: Use real-time inventory management systems to immediately make canceled rooms available to other potential guests. Partner with last-minute booking platforms.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Challenges: Ensuring systems are robust and integrated with all sales channels. Managing guest expectations and experiences for last-minute bookings.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Flow of Analysis Plan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500250" y="73900"/>
            <a:ext cx="81435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1: Data Loading and Initial Exploration</a:t>
            </a:r>
            <a:endParaRPr sz="8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Load the data from the provided CSV file and review the first few rows and summary statistics.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Load the column descriptions from the Excel file to understand the meaning of each column.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2: Data Cleaning and Preprocessing</a:t>
            </a:r>
            <a:endParaRPr sz="8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Check for missing values and decide on the handling strategy (e.g., fill in or remove).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Identify and handle any obvious errors or outliers.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Convert data types as necessary (e.g., convert date strings to date objects).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3: Exploratory Data Analysis (EDA)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Conduct EDA to understand the distributions and relationships of various features.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Use histograms, scatter plots, and box plots to visualize important characteristics.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4: Feature Selection and Engineering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Decide on features for clustering based on EDA insights and column descriptions.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Create new features if necessary (e.g., derive length of stay from check-in and check-out dates).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5: Data Normalization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Normalize the data to ensure all features contribute equally to the k-means distance calculations.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6: Choosing the Number of Clusters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Use the elbow method or silhouette analysis to determine an appropriate number of clusters.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7: Clustering with K-Means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Apply k-means clustering to the normalized data.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Analyze cluster characteristics to understand different user profiles.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8: Evaluation and Interpretation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Evaluate the clustering results using appropriate metrics.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Interpret the clusters in terms of marketing and operational strategies.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9: Visualizing Results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Visualize the clustering results and feature distributions within clusters.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### Step 10: Reporting and Recommendations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- Compile findings into a report with visualizations and actionable recommendations.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/>
        </p:nvSpPr>
        <p:spPr>
          <a:xfrm>
            <a:off x="500250" y="73900"/>
            <a:ext cx="81435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Values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are the columns with missing values and their counts: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4 missing values.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Country: 488 missing values.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Agent: 16,340 missing values.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Company: 112,593 missing values.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Proposed Handling Strategies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Children: Given the very few missing values, we can fill these with the mode (most frequent value) of the column.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Country: Missing values could be labeled as 'Unknown' since this would not disrupt the data's integrity.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Agent: A large number of missing values suggest that these bookings might not have been made through an agent. We could fill these with a special identifier like 'None' or '0'.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Company: Similar to 'Agent', the high count of missing values implies many bookings weren't associated with a company. We could use 'None' or '0' to fill these gaps.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500250" y="73900"/>
            <a:ext cx="81435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00" lIns="14700" spcFirstLastPara="1" rIns="14700" wrap="square" tIns="18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are the summary statistics for the numerical features where outliers were detected: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 Time: Mean lead time is about 100 days, but there's a wide range, extending up to 737 days.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ADR (Average Daily Rate): Averages around 112 with a maximum outlier value of 5400, which seems unusually high and might be an error.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Adults: While the average is around 1.59, there are outliers with bookings for up to 55 adults, which could be erroneous or group bookings.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 and Babies: Some bookings include up to 10 children or babies, which might be plausible for large family bookings but should be verified.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ADR: Rates higher than a certain threshold (e.g., 1000) might be considered errors or special cases and could be capped or investigated further.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Adults: Bookings with unusually high numbers of adults (e.g., more than 10) could be errors unless confirmed as group bookings.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 and Babies: Since the numbers aren't extraordinarily high, these might not need adjustment unless they are inconsistent with other booking details.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Agenda Slide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 of Description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Approach/Framework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Analysis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 of Cluster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Recommendations Slide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 of Analysis Plan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450" y="152400"/>
            <a:ext cx="488309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Analysis Approach/Framework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48050" y="1329250"/>
            <a:ext cx="824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 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Category James Chong Hotel Company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1100">
                <a:solidFill>
                  <a:srgbClr val="2C201D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features users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481451" y="2123850"/>
            <a:ext cx="6627792" cy="846600"/>
            <a:chOff x="778175" y="1971450"/>
            <a:chExt cx="4104913" cy="8466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778175" y="1971450"/>
              <a:ext cx="19947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2526288" y="2148450"/>
              <a:ext cx="555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=</a:t>
              </a:r>
              <a:endParaRPr/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2888388" y="2148450"/>
              <a:ext cx="199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</a:t>
              </a: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Portrait</a:t>
              </a:r>
              <a:r>
                <a:rPr b="1" lang="en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Analysis</a:t>
              </a:r>
              <a:endParaRPr sz="1700">
                <a:solidFill>
                  <a:schemeClr val="dk1"/>
                </a:solidFill>
              </a:endParaRPr>
            </a:p>
          </p:txBody>
        </p:sp>
      </p:grpSp>
      <p:sp>
        <p:nvSpPr>
          <p:cNvPr id="88" name="Google Shape;88;p17"/>
          <p:cNvSpPr/>
          <p:nvPr/>
        </p:nvSpPr>
        <p:spPr>
          <a:xfrm>
            <a:off x="3850775" y="2206950"/>
            <a:ext cx="2748600" cy="680400"/>
          </a:xfrm>
          <a:prstGeom prst="rect">
            <a:avLst/>
          </a:prstGeom>
          <a:noFill/>
          <a:ln cap="flat" cmpd="sng" w="38100">
            <a:solidFill>
              <a:srgbClr val="D8B67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B676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594450" y="3320850"/>
            <a:ext cx="61062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K-Means Clustering Analysis</a:t>
            </a:r>
            <a:endParaRPr b="1" sz="10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1.Loyal Guests 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 Conscious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2.Speculative Guests 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Risk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3.High Spending Guests (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Need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43946">
            <a:off x="2954709" y="2542172"/>
            <a:ext cx="907980" cy="90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201D"/>
          </a:solidFill>
          <a:ln cap="flat" cmpd="sng" w="9525">
            <a:solidFill>
              <a:srgbClr val="FCC2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B676"/>
                </a:solidFill>
                <a:latin typeface="Roboto"/>
                <a:ea typeface="Roboto"/>
                <a:cs typeface="Roboto"/>
                <a:sym typeface="Roboto"/>
              </a:rPr>
              <a:t>Feature Analysis</a:t>
            </a:r>
            <a:endParaRPr sz="3000">
              <a:solidFill>
                <a:srgbClr val="D8B6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325" y="-233700"/>
            <a:ext cx="231770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1.Advanced Booking Lead Time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934300" y="1197200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Speculative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advanced booking lead time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229 days, followed by Loyal at 104 days, and High Spending at 90 days.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</a:t>
            </a: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b="1"/>
          </a:p>
        </p:txBody>
      </p:sp>
      <p:sp>
        <p:nvSpPr>
          <p:cNvPr id="107" name="Google Shape;107;p19"/>
          <p:cNvSpPr txBox="1"/>
          <p:nvPr/>
        </p:nvSpPr>
        <p:spPr>
          <a:xfrm>
            <a:off x="5934300" y="2894125"/>
            <a:ext cx="2898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Identifies planners vs. last-minute bookers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aiding in marketing campaign timing.</a:t>
            </a:r>
            <a:endParaRPr b="1" sz="1100">
              <a:solidFill>
                <a:schemeClr val="dk1"/>
              </a:solidFill>
              <a:highlight>
                <a:srgbClr val="D8B67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Useful for tailoring the timing and urgency of marketing messages.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913325" y="1862425"/>
            <a:ext cx="7833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866975" y="1862425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913325" y="1521025"/>
            <a:ext cx="7833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866975" y="1521025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6150"/>
            <a:ext cx="4326063" cy="267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.Average Dairy Rate Spending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934300" y="1197200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Spending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average dairy rate spending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$160, followed by Loyal at $97, and Speculative at $58.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5934300" y="2894125"/>
            <a:ext cx="2898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Indicates guests'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spending ability and patterns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useful for personalized offers and helps in providing discounts or premium services.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851875" y="2202375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3851875" y="15271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884100" y="2202375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2884100" y="15270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6625"/>
            <a:ext cx="3759258" cy="2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9952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.Total Stay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934300" y="1197200"/>
            <a:ext cx="289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Spending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total stay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3.94nights, followed by Speculative at 3.87nights, and Loyal at 3.39nights.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311700" y="14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{84A47428-9618-4AF1-9B99-C47407BEFA05}</a:tableStyleId>
              </a:tblPr>
              <a:tblGrid>
                <a:gridCol w="1528925"/>
                <a:gridCol w="986975"/>
                <a:gridCol w="986975"/>
                <a:gridCol w="1038700"/>
              </a:tblGrid>
              <a:tr h="23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Loyal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Speculative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Spending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8B676"/>
                    </a:solidFill>
                  </a:tcPr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 Time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104.89days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229.70days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90.02days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ADR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$97.36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$58.15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$160.48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Stay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3.39nights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3.87nights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3.94nights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311700" y="1017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Cluster Characteristics</a:t>
            </a:r>
            <a:endParaRPr b="1"/>
          </a:p>
        </p:txBody>
      </p:sp>
      <p:sp>
        <p:nvSpPr>
          <p:cNvPr id="137" name="Google Shape;137;p21"/>
          <p:cNvSpPr txBox="1"/>
          <p:nvPr/>
        </p:nvSpPr>
        <p:spPr>
          <a:xfrm>
            <a:off x="5934300" y="2894125"/>
            <a:ext cx="28980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Reflects stay duration, aiding in personalized activity or service recommendations, longer stays often correlate with extensive service requirements.Valuable for </a:t>
            </a:r>
            <a:r>
              <a:rPr lang="en" sz="1100">
                <a:solidFill>
                  <a:schemeClr val="dk1"/>
                </a:solidFill>
                <a:highlight>
                  <a:srgbClr val="D8B676"/>
                </a:highlight>
                <a:latin typeface="Roboto"/>
                <a:ea typeface="Roboto"/>
                <a:cs typeface="Roboto"/>
                <a:sym typeface="Roboto"/>
              </a:rPr>
              <a:t>segmenting guests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stay length and suggesting suitable amenities.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851875" y="152250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851875" y="2571750"/>
            <a:ext cx="959100" cy="23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1886450" y="152248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886450" y="2571738"/>
            <a:ext cx="892200" cy="23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125" y="0"/>
            <a:ext cx="881875" cy="8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7100"/>
            <a:ext cx="3192453" cy="19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