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3" r:id="rId4"/>
    <p:sldId id="281" r:id="rId5"/>
    <p:sldId id="286" r:id="rId6"/>
    <p:sldId id="282" r:id="rId7"/>
    <p:sldId id="287" r:id="rId8"/>
    <p:sldId id="288" r:id="rId9"/>
    <p:sldId id="289" r:id="rId10"/>
    <p:sldId id="290" r:id="rId11"/>
    <p:sldId id="26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ian li" initials="bl" lastIdx="1" clrIdx="0">
    <p:extLst>
      <p:ext uri="{19B8F6BF-5375-455C-9EA6-DF929625EA0E}">
        <p15:presenceInfo xmlns:p15="http://schemas.microsoft.com/office/powerpoint/2012/main" userId="135e99670547ec0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8" d="100"/>
          <a:sy n="68" d="100"/>
        </p:scale>
        <p:origin x="79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5FF7EF-5A72-472A-903E-1A7EB87B58C0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D1C17-F32E-42EB-9F4C-2424745EA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038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DA2BF-55B3-4F87-A555-616E29ECEA11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111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DA2BF-55B3-4F87-A555-616E29ECEA11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371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DA2BF-55B3-4F87-A555-616E29ECEA11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953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DA2BF-55B3-4F87-A555-616E29ECEA11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270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DA2BF-55B3-4F87-A555-616E29ECEA11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80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DA2BF-55B3-4F87-A555-616E29ECEA11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073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DA2BF-55B3-4F87-A555-616E29ECEA11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041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DA2BF-55B3-4F87-A555-616E29ECEA11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270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DA2BF-55B3-4F87-A555-616E29ECEA11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178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DA2BF-55B3-4F87-A555-616E29ECEA11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368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DA2BF-55B3-4F87-A555-616E29ECEA11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599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DA2BF-55B3-4F87-A555-616E29ECEA11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069DA-4B5C-4EB8-8F10-47C49ED9F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70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881743" y="685800"/>
            <a:ext cx="10428514" cy="5486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 rot="2220000">
            <a:off x="732768" y="-750453"/>
            <a:ext cx="297950" cy="42329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rot="2220000">
            <a:off x="986445" y="-733888"/>
            <a:ext cx="297950" cy="507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2220000">
            <a:off x="11161282" y="3367823"/>
            <a:ext cx="297950" cy="42329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rot="2220000">
            <a:off x="10853441" y="2590679"/>
            <a:ext cx="297950" cy="48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標題 1"/>
          <p:cNvSpPr>
            <a:spLocks noGrp="1"/>
          </p:cNvSpPr>
          <p:nvPr>
            <p:ph type="ctrTitle"/>
          </p:nvPr>
        </p:nvSpPr>
        <p:spPr>
          <a:xfrm>
            <a:off x="1571897" y="1311927"/>
            <a:ext cx="9048206" cy="1332820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文章關鍵字分析工具</a:t>
            </a:r>
            <a:endParaRPr lang="zh-TW" altLang="en-US" sz="4000" b="1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524000" y="3544389"/>
            <a:ext cx="9144000" cy="1713411"/>
          </a:xfrm>
        </p:spPr>
        <p:txBody>
          <a:bodyPr>
            <a:normAutofit lnSpcReduction="10000"/>
          </a:bodyPr>
          <a:lstStyle/>
          <a:p>
            <a:endParaRPr lang="en-US" altLang="zh-TW" dirty="0"/>
          </a:p>
          <a:p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組員</a:t>
            </a:r>
            <a:r>
              <a:rPr lang="en-US" altLang="zh-TW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r>
              <a:rPr lang="en-US" altLang="zh-TW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1051541 </a:t>
            </a:r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張哲郡</a:t>
            </a:r>
            <a:endParaRPr lang="en-US" altLang="zh-TW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1051327 </a:t>
            </a:r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厲威槿</a:t>
            </a:r>
          </a:p>
        </p:txBody>
      </p:sp>
    </p:spTree>
    <p:extLst>
      <p:ext uri="{BB962C8B-B14F-4D97-AF65-F5344CB8AC3E}">
        <p14:creationId xmlns:p14="http://schemas.microsoft.com/office/powerpoint/2010/main" val="741165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4">
            <a:extLst>
              <a:ext uri="{FF2B5EF4-FFF2-40B4-BE49-F238E27FC236}">
                <a16:creationId xmlns:a16="http://schemas.microsoft.com/office/drawing/2014/main" id="{A9D90DC1-63F7-40EA-B7EF-A7D67A661BAE}"/>
              </a:ext>
            </a:extLst>
          </p:cNvPr>
          <p:cNvGrpSpPr/>
          <p:nvPr/>
        </p:nvGrpSpPr>
        <p:grpSpPr>
          <a:xfrm>
            <a:off x="0" y="582928"/>
            <a:ext cx="12192000" cy="461665"/>
            <a:chOff x="0" y="582928"/>
            <a:chExt cx="12192000" cy="46166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68DF3D7-5273-4A92-81E0-D3F29A93F779}"/>
                </a:ext>
              </a:extLst>
            </p:cNvPr>
            <p:cNvSpPr/>
            <p:nvPr/>
          </p:nvSpPr>
          <p:spPr>
            <a:xfrm>
              <a:off x="0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5" name="直接连接符 26">
              <a:extLst>
                <a:ext uri="{FF2B5EF4-FFF2-40B4-BE49-F238E27FC236}">
                  <a16:creationId xmlns:a16="http://schemas.microsoft.com/office/drawing/2014/main" id="{133F0C4F-E73E-4E25-95F7-4C4038AD47A8}"/>
                </a:ext>
              </a:extLst>
            </p:cNvPr>
            <p:cNvCxnSpPr/>
            <p:nvPr/>
          </p:nvCxnSpPr>
          <p:spPr>
            <a:xfrm>
              <a:off x="219456" y="587393"/>
              <a:ext cx="0" cy="457200"/>
            </a:xfrm>
            <a:prstGeom prst="line">
              <a:avLst/>
            </a:prstGeom>
            <a:noFill/>
            <a:ln w="38100" cap="flat" cmpd="sng" algn="ctr">
              <a:solidFill>
                <a:srgbClr val="FC611F"/>
              </a:solidFill>
              <a:prstDash val="solid"/>
            </a:ln>
            <a:effectLst/>
          </p:spPr>
        </p:cxn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841A9F3-A195-4FDB-98D7-B0DFF821BFD4}"/>
                </a:ext>
              </a:extLst>
            </p:cNvPr>
            <p:cNvSpPr/>
            <p:nvPr/>
          </p:nvSpPr>
          <p:spPr>
            <a:xfrm>
              <a:off x="283464" y="582928"/>
              <a:ext cx="237532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400" b="1" dirty="0">
                  <a:latin typeface="標楷體" panose="03000509000000000000" pitchFamily="65" charset="-120"/>
                  <a:ea typeface="標楷體" panose="03000509000000000000" pitchFamily="65" charset="-120"/>
                  <a:cs typeface="+mn-ea"/>
                  <a:sym typeface="+mn-lt"/>
                </a:rPr>
                <a:t>執行結果截圖</a:t>
              </a:r>
              <a:endParaRPr lang="zh-CN" altLang="en-US" sz="2400" b="1" dirty="0"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423CD29-D07D-4CEC-BF84-3E720C91D89F}"/>
                </a:ext>
              </a:extLst>
            </p:cNvPr>
            <p:cNvSpPr/>
            <p:nvPr/>
          </p:nvSpPr>
          <p:spPr>
            <a:xfrm>
              <a:off x="12036552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9" name="圖片 8" descr="一張含有 建築物, 文字 的圖片&#10;&#10;自動產生的描述">
            <a:extLst>
              <a:ext uri="{FF2B5EF4-FFF2-40B4-BE49-F238E27FC236}">
                <a16:creationId xmlns:a16="http://schemas.microsoft.com/office/drawing/2014/main" id="{759A21B2-14A3-41A0-A18B-68C935FAB0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052" y="1878037"/>
            <a:ext cx="8397502" cy="245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769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881743" y="685800"/>
            <a:ext cx="10428514" cy="5486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 rot="2220000">
            <a:off x="732768" y="-750453"/>
            <a:ext cx="297950" cy="42329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rot="2220000">
            <a:off x="986445" y="-733888"/>
            <a:ext cx="297950" cy="507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2220000">
            <a:off x="11161282" y="3367823"/>
            <a:ext cx="297950" cy="42329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rot="2220000">
            <a:off x="10853441" y="2590679"/>
            <a:ext cx="297950" cy="48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118304" y="2474155"/>
            <a:ext cx="59553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spc="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</a:t>
            </a:r>
            <a:r>
              <a:rPr lang="zh-TW" altLang="en-US" sz="4400" spc="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400" spc="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listening</a:t>
            </a:r>
            <a:endParaRPr lang="zh-CN" altLang="en-US" sz="4400" spc="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561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任意多边形 50"/>
          <p:cNvSpPr>
            <a:spLocks noChangeAspect="1"/>
          </p:cNvSpPr>
          <p:nvPr/>
        </p:nvSpPr>
        <p:spPr>
          <a:xfrm rot="2700000">
            <a:off x="1479805" y="1734831"/>
            <a:ext cx="3457912" cy="3457912"/>
          </a:xfrm>
          <a:custGeom>
            <a:avLst/>
            <a:gdLst>
              <a:gd name="connsiteX0" fmla="*/ 450956 w 3457912"/>
              <a:gd name="connsiteY0" fmla="*/ 450956 h 3457912"/>
              <a:gd name="connsiteX1" fmla="*/ 450956 w 3457912"/>
              <a:gd name="connsiteY1" fmla="*/ 3006956 h 3457912"/>
              <a:gd name="connsiteX2" fmla="*/ 3006956 w 3457912"/>
              <a:gd name="connsiteY2" fmla="*/ 3006956 h 3457912"/>
              <a:gd name="connsiteX3" fmla="*/ 3006956 w 3457912"/>
              <a:gd name="connsiteY3" fmla="*/ 450956 h 3457912"/>
              <a:gd name="connsiteX4" fmla="*/ 0 w 3457912"/>
              <a:gd name="connsiteY4" fmla="*/ 0 h 3457912"/>
              <a:gd name="connsiteX5" fmla="*/ 3457912 w 3457912"/>
              <a:gd name="connsiteY5" fmla="*/ 0 h 3457912"/>
              <a:gd name="connsiteX6" fmla="*/ 3457912 w 3457912"/>
              <a:gd name="connsiteY6" fmla="*/ 3457912 h 3457912"/>
              <a:gd name="connsiteX7" fmla="*/ 0 w 3457912"/>
              <a:gd name="connsiteY7" fmla="*/ 3457912 h 3457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57912" h="3457912">
                <a:moveTo>
                  <a:pt x="450956" y="450956"/>
                </a:moveTo>
                <a:lnTo>
                  <a:pt x="450956" y="3006956"/>
                </a:lnTo>
                <a:lnTo>
                  <a:pt x="3006956" y="3006956"/>
                </a:lnTo>
                <a:lnTo>
                  <a:pt x="3006956" y="450956"/>
                </a:lnTo>
                <a:close/>
                <a:moveTo>
                  <a:pt x="0" y="0"/>
                </a:moveTo>
                <a:lnTo>
                  <a:pt x="3457912" y="0"/>
                </a:lnTo>
                <a:lnTo>
                  <a:pt x="3457912" y="3457912"/>
                </a:lnTo>
                <a:lnTo>
                  <a:pt x="0" y="345791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6793088" y="5699642"/>
            <a:ext cx="4343013" cy="624349"/>
            <a:chOff x="6281459" y="4150611"/>
            <a:chExt cx="4343013" cy="624349"/>
          </a:xfrm>
        </p:grpSpPr>
        <p:sp>
          <p:nvSpPr>
            <p:cNvPr id="9" name="Diamond 26"/>
            <p:cNvSpPr/>
            <p:nvPr/>
          </p:nvSpPr>
          <p:spPr>
            <a:xfrm>
              <a:off x="6281459" y="4150611"/>
              <a:ext cx="624349" cy="624349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sp>
          <p:nvSpPr>
            <p:cNvPr id="23" name="TextBox 48"/>
            <p:cNvSpPr txBox="1"/>
            <p:nvPr/>
          </p:nvSpPr>
          <p:spPr>
            <a:xfrm>
              <a:off x="6661898" y="4397479"/>
              <a:ext cx="3962574" cy="2428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TW" altLang="en-US" sz="2400" b="1" dirty="0">
                  <a:solidFill>
                    <a:schemeClr val="accent4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執行結果畫面</a:t>
              </a:r>
              <a:endParaRPr lang="zh-CN" altLang="en-US" sz="2400" b="1" dirty="0">
                <a:solidFill>
                  <a:schemeClr val="accent4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793088" y="3611275"/>
            <a:ext cx="4430099" cy="624349"/>
            <a:chOff x="6281459" y="3272035"/>
            <a:chExt cx="4430099" cy="624349"/>
          </a:xfrm>
        </p:grpSpPr>
        <p:sp>
          <p:nvSpPr>
            <p:cNvPr id="11" name="Diamond 28"/>
            <p:cNvSpPr/>
            <p:nvPr/>
          </p:nvSpPr>
          <p:spPr>
            <a:xfrm>
              <a:off x="6281459" y="3272035"/>
              <a:ext cx="624349" cy="624349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21" name="TextBox 39"/>
            <p:cNvSpPr txBox="1"/>
            <p:nvPr/>
          </p:nvSpPr>
          <p:spPr>
            <a:xfrm>
              <a:off x="6748984" y="3491183"/>
              <a:ext cx="3962574" cy="2428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TW" altLang="en-US" sz="2400" b="1" dirty="0">
                  <a:solidFill>
                    <a:schemeClr val="accent3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專題特色</a:t>
              </a:r>
              <a:endParaRPr lang="zh-CN" altLang="en-US" sz="2400" b="1" dirty="0">
                <a:solidFill>
                  <a:schemeClr val="accent3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966386" y="2456662"/>
            <a:ext cx="3962574" cy="624349"/>
            <a:chOff x="5454757" y="2393459"/>
            <a:chExt cx="3962574" cy="624349"/>
          </a:xfrm>
        </p:grpSpPr>
        <p:sp>
          <p:nvSpPr>
            <p:cNvPr id="13" name="Diamond 30"/>
            <p:cNvSpPr/>
            <p:nvPr/>
          </p:nvSpPr>
          <p:spPr>
            <a:xfrm>
              <a:off x="6281459" y="2393459"/>
              <a:ext cx="624349" cy="624349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19" name="TextBox 37"/>
            <p:cNvSpPr txBox="1"/>
            <p:nvPr/>
          </p:nvSpPr>
          <p:spPr>
            <a:xfrm>
              <a:off x="5454757" y="2636323"/>
              <a:ext cx="3962574" cy="246868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 algn="ctr"/>
              <a:r>
                <a:rPr lang="zh-TW" altLang="en-US" sz="2400" b="1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專題動機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793088" y="1353008"/>
            <a:ext cx="4343013" cy="624349"/>
            <a:chOff x="6281461" y="1514883"/>
            <a:chExt cx="4343013" cy="624349"/>
          </a:xfrm>
        </p:grpSpPr>
        <p:sp>
          <p:nvSpPr>
            <p:cNvPr id="15" name="Diamond 32"/>
            <p:cNvSpPr/>
            <p:nvPr/>
          </p:nvSpPr>
          <p:spPr>
            <a:xfrm>
              <a:off x="6281461" y="1514883"/>
              <a:ext cx="624349" cy="624349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17" name="TextBox 34"/>
            <p:cNvSpPr txBox="1"/>
            <p:nvPr/>
          </p:nvSpPr>
          <p:spPr>
            <a:xfrm>
              <a:off x="6661900" y="1742829"/>
              <a:ext cx="3962574" cy="2428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TW" altLang="en-US" sz="2400" b="1" dirty="0">
                  <a:solidFill>
                    <a:schemeClr val="accent1">
                      <a:lumMod val="100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專題概述</a:t>
              </a:r>
              <a:endParaRPr lang="zh-CN" altLang="en-US" sz="2400" b="1" dirty="0">
                <a:solidFill>
                  <a:schemeClr val="accent1">
                    <a:lumMod val="10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4" name="Rectangle 4"/>
          <p:cNvSpPr/>
          <p:nvPr/>
        </p:nvSpPr>
        <p:spPr>
          <a:xfrm>
            <a:off x="2039223" y="3163605"/>
            <a:ext cx="2286826" cy="600366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r"/>
            <a:r>
              <a:rPr lang="en-US" altLang="zh-CN" sz="3600" b="1" spc="300" dirty="0">
                <a:solidFill>
                  <a:schemeClr val="accent6"/>
                </a:solidFill>
                <a:latin typeface="Britannic Bold" panose="020B0903060703020204" pitchFamily="34" charset="0"/>
              </a:rPr>
              <a:t>CONTENT</a:t>
            </a:r>
          </a:p>
        </p:txBody>
      </p:sp>
      <p:grpSp>
        <p:nvGrpSpPr>
          <p:cNvPr id="16" name="组合 33">
            <a:extLst>
              <a:ext uri="{FF2B5EF4-FFF2-40B4-BE49-F238E27FC236}">
                <a16:creationId xmlns:a16="http://schemas.microsoft.com/office/drawing/2014/main" id="{699B387A-AF54-4FB4-BD91-EB72016CA6F9}"/>
              </a:ext>
            </a:extLst>
          </p:cNvPr>
          <p:cNvGrpSpPr/>
          <p:nvPr/>
        </p:nvGrpSpPr>
        <p:grpSpPr>
          <a:xfrm>
            <a:off x="6793088" y="4654987"/>
            <a:ext cx="4343013" cy="624349"/>
            <a:chOff x="6281459" y="4150611"/>
            <a:chExt cx="4343013" cy="624349"/>
          </a:xfrm>
        </p:grpSpPr>
        <p:sp>
          <p:nvSpPr>
            <p:cNvPr id="18" name="Diamond 26">
              <a:extLst>
                <a:ext uri="{FF2B5EF4-FFF2-40B4-BE49-F238E27FC236}">
                  <a16:creationId xmlns:a16="http://schemas.microsoft.com/office/drawing/2014/main" id="{DD706C3D-66E8-4BB4-A6E9-F98B24FE45F0}"/>
                </a:ext>
              </a:extLst>
            </p:cNvPr>
            <p:cNvSpPr/>
            <p:nvPr/>
          </p:nvSpPr>
          <p:spPr>
            <a:xfrm>
              <a:off x="6281459" y="4150611"/>
              <a:ext cx="624349" cy="624349"/>
            </a:xfrm>
            <a:prstGeom prst="diamond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sp>
          <p:nvSpPr>
            <p:cNvPr id="20" name="TextBox 48">
              <a:extLst>
                <a:ext uri="{FF2B5EF4-FFF2-40B4-BE49-F238E27FC236}">
                  <a16:creationId xmlns:a16="http://schemas.microsoft.com/office/drawing/2014/main" id="{8985C51C-629A-47D0-80AE-F2EF77AD401F}"/>
                </a:ext>
              </a:extLst>
            </p:cNvPr>
            <p:cNvSpPr txBox="1"/>
            <p:nvPr/>
          </p:nvSpPr>
          <p:spPr>
            <a:xfrm>
              <a:off x="6661898" y="4397479"/>
              <a:ext cx="3962574" cy="2428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TW" altLang="en-US" sz="24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系統架構</a:t>
              </a:r>
              <a:endParaRPr lang="zh-CN" alt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410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0" y="582928"/>
            <a:ext cx="12192000" cy="461665"/>
            <a:chOff x="0" y="582928"/>
            <a:chExt cx="12192000" cy="461665"/>
          </a:xfrm>
        </p:grpSpPr>
        <p:sp>
          <p:nvSpPr>
            <p:cNvPr id="26" name="矩形 25"/>
            <p:cNvSpPr/>
            <p:nvPr/>
          </p:nvSpPr>
          <p:spPr>
            <a:xfrm>
              <a:off x="0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219456" y="587393"/>
              <a:ext cx="0" cy="457200"/>
            </a:xfrm>
            <a:prstGeom prst="line">
              <a:avLst/>
            </a:prstGeom>
            <a:noFill/>
            <a:ln w="38100" cap="flat" cmpd="sng" algn="ctr">
              <a:solidFill>
                <a:srgbClr val="FC611F"/>
              </a:solidFill>
              <a:prstDash val="solid"/>
            </a:ln>
            <a:effectLst/>
          </p:spPr>
        </p:cxnSp>
        <p:sp>
          <p:nvSpPr>
            <p:cNvPr id="28" name="矩形 27"/>
            <p:cNvSpPr/>
            <p:nvPr/>
          </p:nvSpPr>
          <p:spPr>
            <a:xfrm>
              <a:off x="283464" y="582928"/>
              <a:ext cx="157146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400" b="1" dirty="0">
                  <a:latin typeface="標楷體" panose="03000509000000000000" pitchFamily="65" charset="-120"/>
                  <a:ea typeface="標楷體" panose="03000509000000000000" pitchFamily="65" charset="-120"/>
                  <a:cs typeface="+mn-ea"/>
                  <a:sym typeface="+mn-lt"/>
                </a:rPr>
                <a:t>專題概述</a:t>
              </a:r>
              <a:endParaRPr lang="zh-CN" altLang="en-US" sz="2400" b="1" dirty="0"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2036552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31" name="內容版面配置區 2"/>
          <p:cNvSpPr txBox="1">
            <a:spLocks/>
          </p:cNvSpPr>
          <p:nvPr/>
        </p:nvSpPr>
        <p:spPr>
          <a:xfrm>
            <a:off x="283464" y="1616620"/>
            <a:ext cx="10312375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目標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設計一個功能為可讀取文字檔並分析文章內容，並抓取其中可能的關鍵，且自動 進行關鍵字作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Google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搜尋並顯示結果。 </a:t>
            </a: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使用環境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：Linux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系統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使用技術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：Python + NLTK,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Linux Shell Script, Linux Google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套件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71235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0" y="582928"/>
            <a:ext cx="12192000" cy="461665"/>
            <a:chOff x="0" y="582928"/>
            <a:chExt cx="12192000" cy="461665"/>
          </a:xfrm>
        </p:grpSpPr>
        <p:sp>
          <p:nvSpPr>
            <p:cNvPr id="26" name="矩形 25"/>
            <p:cNvSpPr/>
            <p:nvPr/>
          </p:nvSpPr>
          <p:spPr>
            <a:xfrm>
              <a:off x="0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219456" y="587393"/>
              <a:ext cx="0" cy="457200"/>
            </a:xfrm>
            <a:prstGeom prst="line">
              <a:avLst/>
            </a:prstGeom>
            <a:noFill/>
            <a:ln w="38100" cap="flat" cmpd="sng" algn="ctr">
              <a:solidFill>
                <a:srgbClr val="FC611F"/>
              </a:solidFill>
              <a:prstDash val="solid"/>
            </a:ln>
            <a:effectLst/>
          </p:spPr>
        </p:cxnSp>
        <p:sp>
          <p:nvSpPr>
            <p:cNvPr id="28" name="矩形 27"/>
            <p:cNvSpPr/>
            <p:nvPr/>
          </p:nvSpPr>
          <p:spPr>
            <a:xfrm>
              <a:off x="283464" y="582928"/>
              <a:ext cx="166725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4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專題動機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12036552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8" name="內容版面配置區 2"/>
          <p:cNvSpPr txBox="1">
            <a:spLocks/>
          </p:cNvSpPr>
          <p:nvPr/>
        </p:nvSpPr>
        <p:spPr>
          <a:xfrm>
            <a:off x="501178" y="1485991"/>
            <a:ext cx="9054737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在瀏覽英文文獻資料時往往難以抓出文章中的關鍵字，進而導致搜尋相關資料時的結果不如預期。因此，本專題想以分析並搜尋文字檔的應用作為主題，設計能夠找出字串或文章中的出現頻率高的字作為文章關鍵字，並自動進行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Google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搜尋結果呈現給使用者，來達到省時且較精準的搜尋結果。</a:t>
            </a:r>
          </a:p>
          <a:p>
            <a:pPr marL="0" indent="0">
              <a:buNone/>
            </a:pP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374043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4">
            <a:extLst>
              <a:ext uri="{FF2B5EF4-FFF2-40B4-BE49-F238E27FC236}">
                <a16:creationId xmlns:a16="http://schemas.microsoft.com/office/drawing/2014/main" id="{03CEF705-CF70-4121-BC87-DA44FD68D2B3}"/>
              </a:ext>
            </a:extLst>
          </p:cNvPr>
          <p:cNvGrpSpPr/>
          <p:nvPr/>
        </p:nvGrpSpPr>
        <p:grpSpPr>
          <a:xfrm>
            <a:off x="0" y="582928"/>
            <a:ext cx="12192000" cy="461665"/>
            <a:chOff x="0" y="582928"/>
            <a:chExt cx="12192000" cy="46166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4E137BB-8DBE-445D-BE6D-FBA31073490A}"/>
                </a:ext>
              </a:extLst>
            </p:cNvPr>
            <p:cNvSpPr/>
            <p:nvPr/>
          </p:nvSpPr>
          <p:spPr>
            <a:xfrm>
              <a:off x="0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5" name="直接连接符 26">
              <a:extLst>
                <a:ext uri="{FF2B5EF4-FFF2-40B4-BE49-F238E27FC236}">
                  <a16:creationId xmlns:a16="http://schemas.microsoft.com/office/drawing/2014/main" id="{35AA8D22-C542-47D9-824A-96492F121210}"/>
                </a:ext>
              </a:extLst>
            </p:cNvPr>
            <p:cNvCxnSpPr/>
            <p:nvPr/>
          </p:nvCxnSpPr>
          <p:spPr>
            <a:xfrm>
              <a:off x="219456" y="587393"/>
              <a:ext cx="0" cy="457200"/>
            </a:xfrm>
            <a:prstGeom prst="line">
              <a:avLst/>
            </a:prstGeom>
            <a:noFill/>
            <a:ln w="38100" cap="flat" cmpd="sng" algn="ctr">
              <a:solidFill>
                <a:srgbClr val="FC611F"/>
              </a:solidFill>
              <a:prstDash val="solid"/>
            </a:ln>
            <a:effectLst/>
          </p:spPr>
        </p:cxn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C33F127-BADA-485A-8EB7-4C40A510A10F}"/>
                </a:ext>
              </a:extLst>
            </p:cNvPr>
            <p:cNvSpPr/>
            <p:nvPr/>
          </p:nvSpPr>
          <p:spPr>
            <a:xfrm>
              <a:off x="283464" y="582928"/>
              <a:ext cx="157146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400" b="1" dirty="0">
                  <a:latin typeface="標楷體" panose="03000509000000000000" pitchFamily="65" charset="-120"/>
                  <a:ea typeface="標楷體" panose="03000509000000000000" pitchFamily="65" charset="-120"/>
                  <a:cs typeface="+mn-ea"/>
                  <a:sym typeface="+mn-lt"/>
                </a:rPr>
                <a:t>專題特色</a:t>
              </a:r>
              <a:endParaRPr lang="zh-CN" altLang="en-US" sz="2400" b="1" dirty="0"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82245C6-F642-4C0D-A3E9-A160BE92A296}"/>
                </a:ext>
              </a:extLst>
            </p:cNvPr>
            <p:cNvSpPr/>
            <p:nvPr/>
          </p:nvSpPr>
          <p:spPr>
            <a:xfrm>
              <a:off x="12036552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D5A9C5A-9AEF-496B-82AA-73773AD53765}"/>
              </a:ext>
            </a:extLst>
          </p:cNvPr>
          <p:cNvSpPr txBox="1"/>
          <p:nvPr/>
        </p:nvSpPr>
        <p:spPr>
          <a:xfrm>
            <a:off x="422030" y="1561514"/>
            <a:ext cx="86938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能夠應用於短時間內搜尋多個關鍵字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例如；許多本書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並一次搜尋多筆資料，同時呈現使用者其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Google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搜尋結果，讓使用者免去了一項一項搜尋、比較的麻煩。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5693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0" y="609896"/>
            <a:ext cx="12192000" cy="461665"/>
            <a:chOff x="0" y="582928"/>
            <a:chExt cx="12192000" cy="461665"/>
          </a:xfrm>
        </p:grpSpPr>
        <p:sp>
          <p:nvSpPr>
            <p:cNvPr id="26" name="矩形 25"/>
            <p:cNvSpPr/>
            <p:nvPr/>
          </p:nvSpPr>
          <p:spPr>
            <a:xfrm>
              <a:off x="0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219456" y="587393"/>
              <a:ext cx="0" cy="457200"/>
            </a:xfrm>
            <a:prstGeom prst="line">
              <a:avLst/>
            </a:prstGeom>
            <a:noFill/>
            <a:ln w="38100" cap="flat" cmpd="sng" algn="ctr">
              <a:solidFill>
                <a:srgbClr val="FC611F"/>
              </a:solidFill>
              <a:prstDash val="solid"/>
            </a:ln>
            <a:effectLst/>
          </p:spPr>
        </p:cxnSp>
        <p:sp>
          <p:nvSpPr>
            <p:cNvPr id="28" name="矩形 27"/>
            <p:cNvSpPr/>
            <p:nvPr/>
          </p:nvSpPr>
          <p:spPr>
            <a:xfrm>
              <a:off x="206521" y="582928"/>
              <a:ext cx="495766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zh-CN" altLang="en-US" sz="2400" b="1" dirty="0"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2036552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2050" name="Picture 2" descr="C:\Users\USER\AppData\Local\Temp\ksohtml\wps_clip_image-20123.png">
            <a:extLst>
              <a:ext uri="{FF2B5EF4-FFF2-40B4-BE49-F238E27FC236}">
                <a16:creationId xmlns:a16="http://schemas.microsoft.com/office/drawing/2014/main" id="{7B9B3846-BA9A-455A-ACA9-4CEF013CC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836" y="1593276"/>
            <a:ext cx="1425226" cy="85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USER\AppData\Local\Temp\ksohtml\wps_clip_image-20152.png">
            <a:extLst>
              <a:ext uri="{FF2B5EF4-FFF2-40B4-BE49-F238E27FC236}">
                <a16:creationId xmlns:a16="http://schemas.microsoft.com/office/drawing/2014/main" id="{60C3BE12-778F-4638-BF44-7B7203288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615" y="2525228"/>
            <a:ext cx="1386204" cy="1121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USER\AppData\Local\Temp\ksohtml\wps_clip_image-20211.png">
            <a:extLst>
              <a:ext uri="{FF2B5EF4-FFF2-40B4-BE49-F238E27FC236}">
                <a16:creationId xmlns:a16="http://schemas.microsoft.com/office/drawing/2014/main" id="{3DDFB6C7-3D62-4409-8DE7-D760FC118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617" y="3792024"/>
            <a:ext cx="1383084" cy="111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组合 24">
            <a:extLst>
              <a:ext uri="{FF2B5EF4-FFF2-40B4-BE49-F238E27FC236}">
                <a16:creationId xmlns:a16="http://schemas.microsoft.com/office/drawing/2014/main" id="{031D5C9A-2FDD-476D-9CB3-C4FB95F6DBB1}"/>
              </a:ext>
            </a:extLst>
          </p:cNvPr>
          <p:cNvGrpSpPr/>
          <p:nvPr/>
        </p:nvGrpSpPr>
        <p:grpSpPr>
          <a:xfrm>
            <a:off x="0" y="582928"/>
            <a:ext cx="12192000" cy="461665"/>
            <a:chOff x="0" y="582928"/>
            <a:chExt cx="12192000" cy="461665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CB28A6A-7FC1-4838-A1FE-2C930A321223}"/>
                </a:ext>
              </a:extLst>
            </p:cNvPr>
            <p:cNvSpPr/>
            <p:nvPr/>
          </p:nvSpPr>
          <p:spPr>
            <a:xfrm>
              <a:off x="0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17" name="直接连接符 26">
              <a:extLst>
                <a:ext uri="{FF2B5EF4-FFF2-40B4-BE49-F238E27FC236}">
                  <a16:creationId xmlns:a16="http://schemas.microsoft.com/office/drawing/2014/main" id="{5B5905DD-E402-4800-B5E0-E715390C8741}"/>
                </a:ext>
              </a:extLst>
            </p:cNvPr>
            <p:cNvCxnSpPr/>
            <p:nvPr/>
          </p:nvCxnSpPr>
          <p:spPr>
            <a:xfrm>
              <a:off x="219456" y="587393"/>
              <a:ext cx="0" cy="457200"/>
            </a:xfrm>
            <a:prstGeom prst="line">
              <a:avLst/>
            </a:prstGeom>
            <a:noFill/>
            <a:ln w="38100" cap="flat" cmpd="sng" algn="ctr">
              <a:solidFill>
                <a:srgbClr val="FC611F"/>
              </a:solidFill>
              <a:prstDash val="solid"/>
            </a:ln>
            <a:effectLst/>
          </p:spPr>
        </p:cxn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24BBA6A-9252-47E9-9889-CEBCCC7BBC18}"/>
                </a:ext>
              </a:extLst>
            </p:cNvPr>
            <p:cNvSpPr/>
            <p:nvPr/>
          </p:nvSpPr>
          <p:spPr>
            <a:xfrm>
              <a:off x="283464" y="582928"/>
              <a:ext cx="157146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400" b="1" dirty="0">
                  <a:latin typeface="標楷體" panose="03000509000000000000" pitchFamily="65" charset="-120"/>
                  <a:ea typeface="標楷體" panose="03000509000000000000" pitchFamily="65" charset="-120"/>
                  <a:cs typeface="+mn-ea"/>
                  <a:sym typeface="+mn-lt"/>
                </a:rPr>
                <a:t>系統架構</a:t>
              </a:r>
              <a:endParaRPr lang="zh-CN" altLang="en-US" sz="2400" b="1" dirty="0"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EF6054E-A99F-4108-BD26-66A34CC26C2B}"/>
                </a:ext>
              </a:extLst>
            </p:cNvPr>
            <p:cNvSpPr/>
            <p:nvPr/>
          </p:nvSpPr>
          <p:spPr>
            <a:xfrm>
              <a:off x="12036552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2058" name="Picture 10" descr="C:\Users\USER\AppData\Local\Temp\ksohtml\wps_clip_image-24616.png">
            <a:extLst>
              <a:ext uri="{FF2B5EF4-FFF2-40B4-BE49-F238E27FC236}">
                <a16:creationId xmlns:a16="http://schemas.microsoft.com/office/drawing/2014/main" id="{06680B3F-5C8D-400B-8A44-A2D689ACE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717" y="3785936"/>
            <a:ext cx="1538068" cy="1087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5132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24">
            <a:extLst>
              <a:ext uri="{FF2B5EF4-FFF2-40B4-BE49-F238E27FC236}">
                <a16:creationId xmlns:a16="http://schemas.microsoft.com/office/drawing/2014/main" id="{059552F0-4AF3-453B-82F2-82D68EC342E9}"/>
              </a:ext>
            </a:extLst>
          </p:cNvPr>
          <p:cNvGrpSpPr/>
          <p:nvPr/>
        </p:nvGrpSpPr>
        <p:grpSpPr>
          <a:xfrm>
            <a:off x="0" y="582928"/>
            <a:ext cx="12192000" cy="461665"/>
            <a:chOff x="0" y="582928"/>
            <a:chExt cx="12192000" cy="461665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5624DA6-C0EF-4639-91FE-6121E7A47FDF}"/>
                </a:ext>
              </a:extLst>
            </p:cNvPr>
            <p:cNvSpPr/>
            <p:nvPr/>
          </p:nvSpPr>
          <p:spPr>
            <a:xfrm>
              <a:off x="0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8" name="直接连接符 26">
              <a:extLst>
                <a:ext uri="{FF2B5EF4-FFF2-40B4-BE49-F238E27FC236}">
                  <a16:creationId xmlns:a16="http://schemas.microsoft.com/office/drawing/2014/main" id="{A316AE26-548C-4215-8677-1EA6B9AEE2F3}"/>
                </a:ext>
              </a:extLst>
            </p:cNvPr>
            <p:cNvCxnSpPr/>
            <p:nvPr/>
          </p:nvCxnSpPr>
          <p:spPr>
            <a:xfrm>
              <a:off x="219456" y="587393"/>
              <a:ext cx="0" cy="457200"/>
            </a:xfrm>
            <a:prstGeom prst="line">
              <a:avLst/>
            </a:prstGeom>
            <a:noFill/>
            <a:ln w="38100" cap="flat" cmpd="sng" algn="ctr">
              <a:solidFill>
                <a:srgbClr val="FC611F"/>
              </a:solidFill>
              <a:prstDash val="solid"/>
            </a:ln>
            <a:effectLst/>
          </p:spPr>
        </p:cxn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D9B7CB8-38B5-422F-85BF-30CC49B01C8F}"/>
                </a:ext>
              </a:extLst>
            </p:cNvPr>
            <p:cNvSpPr/>
            <p:nvPr/>
          </p:nvSpPr>
          <p:spPr>
            <a:xfrm>
              <a:off x="283464" y="582928"/>
              <a:ext cx="237532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400" b="1" dirty="0">
                  <a:latin typeface="標楷體" panose="03000509000000000000" pitchFamily="65" charset="-120"/>
                  <a:ea typeface="標楷體" panose="03000509000000000000" pitchFamily="65" charset="-120"/>
                  <a:cs typeface="+mn-ea"/>
                  <a:sym typeface="+mn-lt"/>
                </a:rPr>
                <a:t>執行結果截圖</a:t>
              </a:r>
              <a:endParaRPr lang="zh-CN" altLang="en-US" sz="2400" b="1" dirty="0"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96E8F14-015E-4F2E-A8CC-CB003B652549}"/>
                </a:ext>
              </a:extLst>
            </p:cNvPr>
            <p:cNvSpPr/>
            <p:nvPr/>
          </p:nvSpPr>
          <p:spPr>
            <a:xfrm>
              <a:off x="12036552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12" name="圖片 11" descr="一張含有 螢幕擷取畫面 的圖片&#10;&#10;自動產生的描述">
            <a:extLst>
              <a:ext uri="{FF2B5EF4-FFF2-40B4-BE49-F238E27FC236}">
                <a16:creationId xmlns:a16="http://schemas.microsoft.com/office/drawing/2014/main" id="{E7A0091B-F030-4F1C-8A99-678F95B92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57" y="1785520"/>
            <a:ext cx="8570484" cy="200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420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4">
            <a:extLst>
              <a:ext uri="{FF2B5EF4-FFF2-40B4-BE49-F238E27FC236}">
                <a16:creationId xmlns:a16="http://schemas.microsoft.com/office/drawing/2014/main" id="{A3913DC2-BAE3-4A02-9424-7CF6657C426D}"/>
              </a:ext>
            </a:extLst>
          </p:cNvPr>
          <p:cNvGrpSpPr/>
          <p:nvPr/>
        </p:nvGrpSpPr>
        <p:grpSpPr>
          <a:xfrm>
            <a:off x="0" y="582928"/>
            <a:ext cx="12192000" cy="461665"/>
            <a:chOff x="0" y="582928"/>
            <a:chExt cx="12192000" cy="46166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CD6767D-E30B-4AE7-AEF0-7F7D794153B1}"/>
                </a:ext>
              </a:extLst>
            </p:cNvPr>
            <p:cNvSpPr/>
            <p:nvPr/>
          </p:nvSpPr>
          <p:spPr>
            <a:xfrm>
              <a:off x="0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6" name="直接连接符 26">
              <a:extLst>
                <a:ext uri="{FF2B5EF4-FFF2-40B4-BE49-F238E27FC236}">
                  <a16:creationId xmlns:a16="http://schemas.microsoft.com/office/drawing/2014/main" id="{49462ACD-72FE-4C1F-A4B4-3CC9ACBB3C14}"/>
                </a:ext>
              </a:extLst>
            </p:cNvPr>
            <p:cNvCxnSpPr/>
            <p:nvPr/>
          </p:nvCxnSpPr>
          <p:spPr>
            <a:xfrm>
              <a:off x="219456" y="587393"/>
              <a:ext cx="0" cy="457200"/>
            </a:xfrm>
            <a:prstGeom prst="line">
              <a:avLst/>
            </a:prstGeom>
            <a:noFill/>
            <a:ln w="38100" cap="flat" cmpd="sng" algn="ctr">
              <a:solidFill>
                <a:srgbClr val="FC611F"/>
              </a:solidFill>
              <a:prstDash val="solid"/>
            </a:ln>
            <a:effectLst/>
          </p:spPr>
        </p:cxn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3A1856D-71F9-4929-B074-EA3F01312DA5}"/>
                </a:ext>
              </a:extLst>
            </p:cNvPr>
            <p:cNvSpPr/>
            <p:nvPr/>
          </p:nvSpPr>
          <p:spPr>
            <a:xfrm>
              <a:off x="283464" y="582928"/>
              <a:ext cx="237532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400" b="1" dirty="0">
                  <a:latin typeface="標楷體" panose="03000509000000000000" pitchFamily="65" charset="-120"/>
                  <a:ea typeface="標楷體" panose="03000509000000000000" pitchFamily="65" charset="-120"/>
                  <a:cs typeface="+mn-ea"/>
                  <a:sym typeface="+mn-lt"/>
                </a:rPr>
                <a:t>執行結果截圖</a:t>
              </a:r>
              <a:endParaRPr lang="zh-CN" altLang="en-US" sz="2400" b="1" dirty="0"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B420227-C7A6-4C63-9AA9-F40387D71E78}"/>
                </a:ext>
              </a:extLst>
            </p:cNvPr>
            <p:cNvSpPr/>
            <p:nvPr/>
          </p:nvSpPr>
          <p:spPr>
            <a:xfrm>
              <a:off x="12036552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10" name="圖片 9" descr="一張含有 螢幕擷取畫面, 文字 的圖片&#10;&#10;自動產生的描述">
            <a:extLst>
              <a:ext uri="{FF2B5EF4-FFF2-40B4-BE49-F238E27FC236}">
                <a16:creationId xmlns:a16="http://schemas.microsoft.com/office/drawing/2014/main" id="{AB7BADC2-47BB-4773-A613-9F842494B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279" y="1354207"/>
            <a:ext cx="4548550" cy="521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210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4">
            <a:extLst>
              <a:ext uri="{FF2B5EF4-FFF2-40B4-BE49-F238E27FC236}">
                <a16:creationId xmlns:a16="http://schemas.microsoft.com/office/drawing/2014/main" id="{83B67DE3-6D6C-4DC6-9E98-B058AE96D5B6}"/>
              </a:ext>
            </a:extLst>
          </p:cNvPr>
          <p:cNvGrpSpPr/>
          <p:nvPr/>
        </p:nvGrpSpPr>
        <p:grpSpPr>
          <a:xfrm>
            <a:off x="0" y="582928"/>
            <a:ext cx="12192000" cy="461665"/>
            <a:chOff x="0" y="582928"/>
            <a:chExt cx="12192000" cy="46166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6BB7A49-46DA-46DB-9EEB-D062F763A206}"/>
                </a:ext>
              </a:extLst>
            </p:cNvPr>
            <p:cNvSpPr/>
            <p:nvPr/>
          </p:nvSpPr>
          <p:spPr>
            <a:xfrm>
              <a:off x="0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5" name="直接连接符 26">
              <a:extLst>
                <a:ext uri="{FF2B5EF4-FFF2-40B4-BE49-F238E27FC236}">
                  <a16:creationId xmlns:a16="http://schemas.microsoft.com/office/drawing/2014/main" id="{B1523537-54CC-4AAC-8E72-7F3E1F2EED3C}"/>
                </a:ext>
              </a:extLst>
            </p:cNvPr>
            <p:cNvCxnSpPr/>
            <p:nvPr/>
          </p:nvCxnSpPr>
          <p:spPr>
            <a:xfrm>
              <a:off x="219456" y="587393"/>
              <a:ext cx="0" cy="457200"/>
            </a:xfrm>
            <a:prstGeom prst="line">
              <a:avLst/>
            </a:prstGeom>
            <a:noFill/>
            <a:ln w="38100" cap="flat" cmpd="sng" algn="ctr">
              <a:solidFill>
                <a:srgbClr val="FC611F"/>
              </a:solidFill>
              <a:prstDash val="solid"/>
            </a:ln>
            <a:effectLst/>
          </p:spPr>
        </p:cxn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6157E79-C5DB-43AE-BDD0-640933B7F91B}"/>
                </a:ext>
              </a:extLst>
            </p:cNvPr>
            <p:cNvSpPr/>
            <p:nvPr/>
          </p:nvSpPr>
          <p:spPr>
            <a:xfrm>
              <a:off x="283464" y="582928"/>
              <a:ext cx="237532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400" b="1" dirty="0">
                  <a:latin typeface="標楷體" panose="03000509000000000000" pitchFamily="65" charset="-120"/>
                  <a:ea typeface="標楷體" panose="03000509000000000000" pitchFamily="65" charset="-120"/>
                  <a:cs typeface="+mn-ea"/>
                  <a:sym typeface="+mn-lt"/>
                </a:rPr>
                <a:t>執行結果截圖</a:t>
              </a:r>
              <a:endParaRPr lang="zh-CN" altLang="en-US" sz="2400" b="1" dirty="0"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AE736D6-90C0-4F03-8ED0-2A3EE08C2614}"/>
                </a:ext>
              </a:extLst>
            </p:cNvPr>
            <p:cNvSpPr/>
            <p:nvPr/>
          </p:nvSpPr>
          <p:spPr>
            <a:xfrm>
              <a:off x="12036552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9" name="圖片 8" descr="一張含有 螢幕擷取畫面, 文字 的圖片&#10;&#10;自動產生的描述">
            <a:extLst>
              <a:ext uri="{FF2B5EF4-FFF2-40B4-BE49-F238E27FC236}">
                <a16:creationId xmlns:a16="http://schemas.microsoft.com/office/drawing/2014/main" id="{C041E96E-8803-4354-9A28-679945B89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075" y="1244990"/>
            <a:ext cx="4721228" cy="521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432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06A1C6"/>
      </a:accent1>
      <a:accent2>
        <a:srgbClr val="EE3C30"/>
      </a:accent2>
      <a:accent3>
        <a:srgbClr val="9BBB59"/>
      </a:accent3>
      <a:accent4>
        <a:srgbClr val="F39C12"/>
      </a:accent4>
      <a:accent5>
        <a:srgbClr val="C0392B"/>
      </a:accent5>
      <a:accent6>
        <a:srgbClr val="2C3F50"/>
      </a:accent6>
      <a:hlink>
        <a:srgbClr val="06A1C6"/>
      </a:hlink>
      <a:folHlink>
        <a:srgbClr val="BFBFB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6A1C6"/>
    </a:accent1>
    <a:accent2>
      <a:srgbClr val="EE3C30"/>
    </a:accent2>
    <a:accent3>
      <a:srgbClr val="9BBB59"/>
    </a:accent3>
    <a:accent4>
      <a:srgbClr val="F39C12"/>
    </a:accent4>
    <a:accent5>
      <a:srgbClr val="C0392B"/>
    </a:accent5>
    <a:accent6>
      <a:srgbClr val="2C3F50"/>
    </a:accent6>
    <a:hlink>
      <a:srgbClr val="06A1C6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236</Words>
  <Application>Microsoft Office PowerPoint</Application>
  <PresentationFormat>寬螢幕</PresentationFormat>
  <Paragraphs>32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21" baseType="lpstr">
      <vt:lpstr>DengXian</vt:lpstr>
      <vt:lpstr>等线 Light</vt:lpstr>
      <vt:lpstr>微軟正黑體 Light</vt:lpstr>
      <vt:lpstr>標楷體</vt:lpstr>
      <vt:lpstr>Arial</vt:lpstr>
      <vt:lpstr>Britannic Bold</vt:lpstr>
      <vt:lpstr>Calibri</vt:lpstr>
      <vt:lpstr>Impact</vt:lpstr>
      <vt:lpstr>Times New Roman</vt:lpstr>
      <vt:lpstr>Office 主题​​</vt:lpstr>
      <vt:lpstr>文章關鍵字分析工具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brian li</cp:lastModifiedBy>
  <cp:revision>26</cp:revision>
  <dcterms:created xsi:type="dcterms:W3CDTF">2017-04-14T10:22:28Z</dcterms:created>
  <dcterms:modified xsi:type="dcterms:W3CDTF">2019-06-08T13:10:55Z</dcterms:modified>
</cp:coreProperties>
</file>