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8" y="2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564-EFE7-42F5-9665-B0DF2C7070A9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D78-EA54-4770-8719-C41C8245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564-EFE7-42F5-9665-B0DF2C7070A9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D78-EA54-4770-8719-C41C8245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564-EFE7-42F5-9665-B0DF2C7070A9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D78-EA54-4770-8719-C41C8245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9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564-EFE7-42F5-9665-B0DF2C7070A9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D78-EA54-4770-8719-C41C8245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5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564-EFE7-42F5-9665-B0DF2C7070A9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D78-EA54-4770-8719-C41C8245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564-EFE7-42F5-9665-B0DF2C7070A9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D78-EA54-4770-8719-C41C8245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564-EFE7-42F5-9665-B0DF2C7070A9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D78-EA54-4770-8719-C41C8245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564-EFE7-42F5-9665-B0DF2C7070A9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D78-EA54-4770-8719-C41C8245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564-EFE7-42F5-9665-B0DF2C7070A9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D78-EA54-4770-8719-C41C8245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3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564-EFE7-42F5-9665-B0DF2C7070A9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D78-EA54-4770-8719-C41C8245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8564-EFE7-42F5-9665-B0DF2C7070A9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D78-EA54-4770-8719-C41C8245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8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F8564-EFE7-42F5-9665-B0DF2C7070A9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9AD78-EA54-4770-8719-C41C8245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4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151" y="435547"/>
            <a:ext cx="59008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question(s) do you want to address?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heritable are certain traits in plant and in rhizobia, and what are the main contributors of variation to the heritability?</a:t>
            </a:r>
          </a:p>
          <a:p>
            <a:endParaRPr lang="en-US" dirty="0"/>
          </a:p>
          <a:p>
            <a:r>
              <a:rPr lang="en-US" dirty="0"/>
              <a:t>What’s your dependent variable (i.e., trait of interest)?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Rhizobia heritability: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Nodule number (</a:t>
            </a:r>
            <a:r>
              <a:rPr lang="en-US" dirty="0" err="1">
                <a:solidFill>
                  <a:schemeClr val="accent1"/>
                </a:solidFill>
              </a:rPr>
              <a:t>nodnum</a:t>
            </a:r>
            <a:r>
              <a:rPr lang="en-US" dirty="0">
                <a:solidFill>
                  <a:schemeClr val="accent1"/>
                </a:solidFill>
              </a:rPr>
              <a:t>), mean nodule mass (</a:t>
            </a:r>
            <a:r>
              <a:rPr lang="en-US" dirty="0" err="1">
                <a:solidFill>
                  <a:schemeClr val="accent1"/>
                </a:solidFill>
              </a:rPr>
              <a:t>meannodweight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Plant heritability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Chlorophyll content (</a:t>
            </a:r>
            <a:r>
              <a:rPr lang="en-US" dirty="0" err="1">
                <a:solidFill>
                  <a:schemeClr val="accent1"/>
                </a:solidFill>
              </a:rPr>
              <a:t>chloro</a:t>
            </a:r>
            <a:r>
              <a:rPr lang="en-US" dirty="0">
                <a:solidFill>
                  <a:schemeClr val="accent1"/>
                </a:solidFill>
              </a:rPr>
              <a:t>), shoot mass (</a:t>
            </a:r>
            <a:r>
              <a:rPr lang="en-US" dirty="0" err="1">
                <a:solidFill>
                  <a:schemeClr val="accent1"/>
                </a:solidFill>
              </a:rPr>
              <a:t>shootmass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What are your independent variable(s):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Fertilization treatment </a:t>
            </a:r>
            <a:r>
              <a:rPr lang="en-US" dirty="0"/>
              <a:t>(2 levels: 0 N and fertilized in </a:t>
            </a:r>
            <a:r>
              <a:rPr lang="en-US" dirty="0" err="1"/>
              <a:t>fert</a:t>
            </a:r>
            <a:r>
              <a:rPr lang="en-US" dirty="0"/>
              <a:t> column)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Year of collection </a:t>
            </a:r>
            <a:r>
              <a:rPr lang="en-US" dirty="0"/>
              <a:t>(2 levels: 2008 and 2018 in year column)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Rhizobia genotype </a:t>
            </a:r>
            <a:r>
              <a:rPr lang="en-US" dirty="0"/>
              <a:t>(127 levels in strain column)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Plant genotype </a:t>
            </a:r>
            <a:r>
              <a:rPr lang="en-US" dirty="0"/>
              <a:t>(3 levels: T. </a:t>
            </a:r>
            <a:r>
              <a:rPr lang="en-US" dirty="0" err="1"/>
              <a:t>hybridum</a:t>
            </a:r>
            <a:r>
              <a:rPr lang="en-US" dirty="0"/>
              <a:t>, T, repens, T. pratense in </a:t>
            </a:r>
            <a:r>
              <a:rPr lang="en-US" dirty="0" err="1"/>
              <a:t>plantspori</a:t>
            </a:r>
            <a:r>
              <a:rPr lang="en-US" dirty="0"/>
              <a:t> column)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27449-B07D-0C4C-8B39-59360C1AB04F}"/>
              </a:ext>
            </a:extLst>
          </p:cNvPr>
          <p:cNvSpPr txBox="1"/>
          <p:nvPr/>
        </p:nvSpPr>
        <p:spPr>
          <a:xfrm>
            <a:off x="6096000" y="435547"/>
            <a:ext cx="59008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dataset(s) will you need to use?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soil18.Rdata, phenotypic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What are your predictions? (see next slide for reaction norms)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rhizobia: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each environment (0N and fertilized), </a:t>
            </a:r>
            <a:r>
              <a:rPr lang="en-US" b="1" dirty="0"/>
              <a:t>and</a:t>
            </a:r>
            <a:r>
              <a:rPr lang="en-US" dirty="0"/>
              <a:t> for each year (2008 and 2018), if genotype significantly affects the trait of interest (nod number or nod mass), then broad-sense heritability will be significantly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plants: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each environment (0N and fertilized), </a:t>
            </a:r>
            <a:r>
              <a:rPr lang="en-US" b="1" dirty="0"/>
              <a:t>and</a:t>
            </a:r>
            <a:r>
              <a:rPr lang="en-US" dirty="0"/>
              <a:t> for each year (2008 and 2018), if genotype significantly affects the trait of interest (chlorophyll content and shoot mass), then broad-sense heritability will be significantly high.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6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6A0B3-7413-D143-883C-F0C90E436F57}"/>
              </a:ext>
            </a:extLst>
          </p:cNvPr>
          <p:cNvSpPr txBox="1"/>
          <p:nvPr/>
        </p:nvSpPr>
        <p:spPr>
          <a:xfrm>
            <a:off x="914400" y="2036618"/>
            <a:ext cx="9199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Plot reaction norms like ones on following slides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linear mixed models for each response variable we are testing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Including random effects from confounding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 an </a:t>
            </a:r>
            <a:r>
              <a:rPr lang="en-US" dirty="0" err="1"/>
              <a:t>anova</a:t>
            </a:r>
            <a:r>
              <a:rPr lang="en-US" dirty="0"/>
              <a:t> on each model to see if the explanatory variables affect response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Estimate broad sense heritability for each trait, estimate significance with </a:t>
            </a:r>
            <a:r>
              <a:rPr lang="en-US" dirty="0" err="1"/>
              <a:t>chisq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C1B545-16AD-C84A-BA7F-241C61A7674C}"/>
              </a:ext>
            </a:extLst>
          </p:cNvPr>
          <p:cNvCxnSpPr/>
          <p:nvPr/>
        </p:nvCxnSpPr>
        <p:spPr>
          <a:xfrm>
            <a:off x="686857" y="1574236"/>
            <a:ext cx="0" cy="36246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2E44D6-F161-F540-BB0F-36D79A97A10B}"/>
              </a:ext>
            </a:extLst>
          </p:cNvPr>
          <p:cNvCxnSpPr/>
          <p:nvPr/>
        </p:nvCxnSpPr>
        <p:spPr>
          <a:xfrm rot="16200000">
            <a:off x="2499182" y="3370083"/>
            <a:ext cx="0" cy="36246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F566E6-CE1F-FC44-AD09-1FAE42C31097}"/>
              </a:ext>
            </a:extLst>
          </p:cNvPr>
          <p:cNvSpPr txBox="1"/>
          <p:nvPr/>
        </p:nvSpPr>
        <p:spPr>
          <a:xfrm>
            <a:off x="1627946" y="5526721"/>
            <a:ext cx="179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Year of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4ED6DC-74E3-784F-8ADF-2568DA3DDFCC}"/>
              </a:ext>
            </a:extLst>
          </p:cNvPr>
          <p:cNvSpPr txBox="1"/>
          <p:nvPr/>
        </p:nvSpPr>
        <p:spPr>
          <a:xfrm>
            <a:off x="1015192" y="5198885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DCD45-ED67-BB4C-B8AE-4A7881D02797}"/>
              </a:ext>
            </a:extLst>
          </p:cNvPr>
          <p:cNvSpPr txBox="1"/>
          <p:nvPr/>
        </p:nvSpPr>
        <p:spPr>
          <a:xfrm>
            <a:off x="3400309" y="5184890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EB3BF-BB59-054E-9E6F-FD84B32D9564}"/>
              </a:ext>
            </a:extLst>
          </p:cNvPr>
          <p:cNvSpPr txBox="1"/>
          <p:nvPr/>
        </p:nvSpPr>
        <p:spPr>
          <a:xfrm rot="16200000">
            <a:off x="-1180424" y="3201895"/>
            <a:ext cx="316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Trait (1 of </a:t>
            </a:r>
            <a:r>
              <a:rPr lang="en-US" dirty="0" err="1"/>
              <a:t>chloro</a:t>
            </a:r>
            <a:r>
              <a:rPr lang="en-US" dirty="0"/>
              <a:t> or shoot mass)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CE0DE1-9E82-DB41-8A1D-F95CB276A237}"/>
              </a:ext>
            </a:extLst>
          </p:cNvPr>
          <p:cNvSpPr/>
          <p:nvPr/>
        </p:nvSpPr>
        <p:spPr>
          <a:xfrm>
            <a:off x="3863841" y="1435471"/>
            <a:ext cx="274320" cy="2743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B2D552-F8E3-C046-9C6D-02D755361220}"/>
              </a:ext>
            </a:extLst>
          </p:cNvPr>
          <p:cNvCxnSpPr/>
          <p:nvPr/>
        </p:nvCxnSpPr>
        <p:spPr>
          <a:xfrm>
            <a:off x="3686298" y="1572631"/>
            <a:ext cx="6294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947E99-B484-244E-99B2-2A604E3C9E35}"/>
              </a:ext>
            </a:extLst>
          </p:cNvPr>
          <p:cNvSpPr txBox="1"/>
          <p:nvPr/>
        </p:nvSpPr>
        <p:spPr>
          <a:xfrm>
            <a:off x="4359220" y="138796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DD129C-61E7-0C4D-A8C2-FC10813A31C2}"/>
              </a:ext>
            </a:extLst>
          </p:cNvPr>
          <p:cNvSpPr/>
          <p:nvPr/>
        </p:nvSpPr>
        <p:spPr>
          <a:xfrm>
            <a:off x="1188207" y="3166334"/>
            <a:ext cx="274320" cy="274320"/>
          </a:xfrm>
          <a:prstGeom prst="ellipse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FB9483-BB68-E74F-9E0B-082BF93CC8E7}"/>
              </a:ext>
            </a:extLst>
          </p:cNvPr>
          <p:cNvSpPr/>
          <p:nvPr/>
        </p:nvSpPr>
        <p:spPr>
          <a:xfrm>
            <a:off x="3400309" y="3161265"/>
            <a:ext cx="274320" cy="274320"/>
          </a:xfrm>
          <a:prstGeom prst="ellipse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A852B8-E3BF-4F43-9FE7-8290A8CB3EC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1462527" y="3298425"/>
            <a:ext cx="1937782" cy="5069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7D56E3-4B5B-2C41-BCD4-C71B8C1A0E9F}"/>
              </a:ext>
            </a:extLst>
          </p:cNvPr>
          <p:cNvSpPr/>
          <p:nvPr/>
        </p:nvSpPr>
        <p:spPr>
          <a:xfrm>
            <a:off x="1188207" y="2365388"/>
            <a:ext cx="274320" cy="2743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934641-33A4-3343-8FC8-ED663F8F1064}"/>
              </a:ext>
            </a:extLst>
          </p:cNvPr>
          <p:cNvSpPr/>
          <p:nvPr/>
        </p:nvSpPr>
        <p:spPr>
          <a:xfrm>
            <a:off x="3452361" y="2458633"/>
            <a:ext cx="274320" cy="2743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936FEA-2D7E-1F4C-AC03-11223373444B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 flipV="1">
            <a:off x="1462527" y="2498806"/>
            <a:ext cx="2030007" cy="37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3F91398-9E69-244E-AD38-074B3FDCB917}"/>
              </a:ext>
            </a:extLst>
          </p:cNvPr>
          <p:cNvSpPr/>
          <p:nvPr/>
        </p:nvSpPr>
        <p:spPr>
          <a:xfrm>
            <a:off x="3863841" y="1845586"/>
            <a:ext cx="274320" cy="274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EB3C8A-F8C7-9F47-B911-D0CB981CCA90}"/>
              </a:ext>
            </a:extLst>
          </p:cNvPr>
          <p:cNvCxnSpPr/>
          <p:nvPr/>
        </p:nvCxnSpPr>
        <p:spPr>
          <a:xfrm>
            <a:off x="3686297" y="1982746"/>
            <a:ext cx="629405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816971-B96B-DE4C-B3CC-A232EEB412AD}"/>
              </a:ext>
            </a:extLst>
          </p:cNvPr>
          <p:cNvSpPr txBox="1"/>
          <p:nvPr/>
        </p:nvSpPr>
        <p:spPr>
          <a:xfrm>
            <a:off x="4359220" y="1778712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B (etc.)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A490D-F96B-DE47-AC7A-646DCE75915F}"/>
              </a:ext>
            </a:extLst>
          </p:cNvPr>
          <p:cNvSpPr txBox="1"/>
          <p:nvPr/>
        </p:nvSpPr>
        <p:spPr>
          <a:xfrm>
            <a:off x="4359220" y="145774"/>
            <a:ext cx="220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Plants (4 norms total)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0130B0-C5F3-DD44-937E-C411699CF116}"/>
              </a:ext>
            </a:extLst>
          </p:cNvPr>
          <p:cNvCxnSpPr/>
          <p:nvPr/>
        </p:nvCxnSpPr>
        <p:spPr>
          <a:xfrm>
            <a:off x="6668911" y="1470850"/>
            <a:ext cx="0" cy="36246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21EE8F-32FE-2C4C-AF40-2E1753D64811}"/>
              </a:ext>
            </a:extLst>
          </p:cNvPr>
          <p:cNvCxnSpPr/>
          <p:nvPr/>
        </p:nvCxnSpPr>
        <p:spPr>
          <a:xfrm rot="16200000">
            <a:off x="8481236" y="3266697"/>
            <a:ext cx="0" cy="36246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ED9A6C-CA75-7C44-8BF3-FCF73B688F59}"/>
              </a:ext>
            </a:extLst>
          </p:cNvPr>
          <p:cNvSpPr txBox="1"/>
          <p:nvPr/>
        </p:nvSpPr>
        <p:spPr>
          <a:xfrm>
            <a:off x="7813199" y="5423335"/>
            <a:ext cx="138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DF23AE-220F-4943-B46E-A9305862D1C4}"/>
              </a:ext>
            </a:extLst>
          </p:cNvPr>
          <p:cNvSpPr txBox="1"/>
          <p:nvPr/>
        </p:nvSpPr>
        <p:spPr>
          <a:xfrm>
            <a:off x="7098236" y="509549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AF4453-03A3-654E-A599-062319423100}"/>
              </a:ext>
            </a:extLst>
          </p:cNvPr>
          <p:cNvSpPr txBox="1"/>
          <p:nvPr/>
        </p:nvSpPr>
        <p:spPr>
          <a:xfrm>
            <a:off x="9187889" y="5081504"/>
            <a:ext cx="104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Fertilized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1C0D5A-7A15-464F-BA5B-7811899C2019}"/>
              </a:ext>
            </a:extLst>
          </p:cNvPr>
          <p:cNvSpPr txBox="1"/>
          <p:nvPr/>
        </p:nvSpPr>
        <p:spPr>
          <a:xfrm rot="16200000">
            <a:off x="4801627" y="3098509"/>
            <a:ext cx="316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Trait (1 of </a:t>
            </a:r>
            <a:r>
              <a:rPr lang="en-US" dirty="0" err="1"/>
              <a:t>chloro</a:t>
            </a:r>
            <a:r>
              <a:rPr lang="en-US" dirty="0"/>
              <a:t> or shoot mass)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B163B28-90AC-FE47-B739-C48065DFF4E2}"/>
              </a:ext>
            </a:extLst>
          </p:cNvPr>
          <p:cNvSpPr/>
          <p:nvPr/>
        </p:nvSpPr>
        <p:spPr>
          <a:xfrm>
            <a:off x="9845895" y="1332085"/>
            <a:ext cx="274320" cy="2743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07922F-EBA3-274E-A618-F482B7B3A3D1}"/>
              </a:ext>
            </a:extLst>
          </p:cNvPr>
          <p:cNvCxnSpPr/>
          <p:nvPr/>
        </p:nvCxnSpPr>
        <p:spPr>
          <a:xfrm>
            <a:off x="9668352" y="1469245"/>
            <a:ext cx="6294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597FC6-D2EE-D645-BF86-A9BD24B2B93E}"/>
              </a:ext>
            </a:extLst>
          </p:cNvPr>
          <p:cNvSpPr txBox="1"/>
          <p:nvPr/>
        </p:nvSpPr>
        <p:spPr>
          <a:xfrm>
            <a:off x="10341274" y="128457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A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709E3B-2FC5-B44C-B599-24C54C8EA86A}"/>
              </a:ext>
            </a:extLst>
          </p:cNvPr>
          <p:cNvSpPr/>
          <p:nvPr/>
        </p:nvSpPr>
        <p:spPr>
          <a:xfrm>
            <a:off x="9845895" y="1742200"/>
            <a:ext cx="274320" cy="274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F967ECE-E40A-4E43-A9B6-D0B8296FE9F9}"/>
              </a:ext>
            </a:extLst>
          </p:cNvPr>
          <p:cNvCxnSpPr/>
          <p:nvPr/>
        </p:nvCxnSpPr>
        <p:spPr>
          <a:xfrm>
            <a:off x="9668351" y="1879360"/>
            <a:ext cx="629405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8C4BE3-DEF0-054E-BF38-36366A13B4C9}"/>
              </a:ext>
            </a:extLst>
          </p:cNvPr>
          <p:cNvSpPr txBox="1"/>
          <p:nvPr/>
        </p:nvSpPr>
        <p:spPr>
          <a:xfrm>
            <a:off x="10341274" y="1675326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B (etc.)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07BB969-147C-424D-BFD9-F895D0D998E0}"/>
              </a:ext>
            </a:extLst>
          </p:cNvPr>
          <p:cNvSpPr/>
          <p:nvPr/>
        </p:nvSpPr>
        <p:spPr>
          <a:xfrm>
            <a:off x="7204884" y="4395990"/>
            <a:ext cx="274320" cy="274320"/>
          </a:xfrm>
          <a:prstGeom prst="ellipse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32AB1E-CB81-974F-BF3F-B9CBE6C24F21}"/>
              </a:ext>
            </a:extLst>
          </p:cNvPr>
          <p:cNvSpPr/>
          <p:nvPr/>
        </p:nvSpPr>
        <p:spPr>
          <a:xfrm>
            <a:off x="9382362" y="3156196"/>
            <a:ext cx="274320" cy="274320"/>
          </a:xfrm>
          <a:prstGeom prst="ellipse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C5E18C-7E07-7A41-ADB3-4B826B39EF32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7479204" y="3293356"/>
            <a:ext cx="1903158" cy="123979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A7E9FE2-5D5D-5E4F-8379-C5D603676FE9}"/>
              </a:ext>
            </a:extLst>
          </p:cNvPr>
          <p:cNvSpPr/>
          <p:nvPr/>
        </p:nvSpPr>
        <p:spPr>
          <a:xfrm>
            <a:off x="7204884" y="3595044"/>
            <a:ext cx="274320" cy="2743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0EEA845-D40A-0E4B-A670-F527760B5610}"/>
              </a:ext>
            </a:extLst>
          </p:cNvPr>
          <p:cNvSpPr/>
          <p:nvPr/>
        </p:nvSpPr>
        <p:spPr>
          <a:xfrm>
            <a:off x="9434414" y="2453564"/>
            <a:ext cx="274320" cy="2743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3F041AE-16BC-0447-9641-126FA88D8D66}"/>
              </a:ext>
            </a:extLst>
          </p:cNvPr>
          <p:cNvCxnSpPr>
            <a:cxnSpLocks/>
            <a:stCxn id="62" idx="6"/>
            <a:endCxn id="63" idx="1"/>
          </p:cNvCxnSpPr>
          <p:nvPr/>
        </p:nvCxnSpPr>
        <p:spPr>
          <a:xfrm flipV="1">
            <a:off x="7479204" y="2493737"/>
            <a:ext cx="1995383" cy="12384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7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799874-7B47-3E46-A75C-CACF9368E7D5}"/>
              </a:ext>
            </a:extLst>
          </p:cNvPr>
          <p:cNvCxnSpPr/>
          <p:nvPr/>
        </p:nvCxnSpPr>
        <p:spPr>
          <a:xfrm>
            <a:off x="686857" y="1574236"/>
            <a:ext cx="0" cy="36246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4405B6-72C9-2243-9939-AA3214FDF011}"/>
              </a:ext>
            </a:extLst>
          </p:cNvPr>
          <p:cNvCxnSpPr/>
          <p:nvPr/>
        </p:nvCxnSpPr>
        <p:spPr>
          <a:xfrm rot="16200000">
            <a:off x="2499182" y="3370083"/>
            <a:ext cx="0" cy="36246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8BEC41-1DC1-AC46-9AA6-31A88B90CBA7}"/>
              </a:ext>
            </a:extLst>
          </p:cNvPr>
          <p:cNvSpPr txBox="1"/>
          <p:nvPr/>
        </p:nvSpPr>
        <p:spPr>
          <a:xfrm>
            <a:off x="1627946" y="5526721"/>
            <a:ext cx="179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Year of collection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18A21-D7A4-2F4B-BFCF-A39B0643C573}"/>
              </a:ext>
            </a:extLst>
          </p:cNvPr>
          <p:cNvSpPr txBox="1"/>
          <p:nvPr/>
        </p:nvSpPr>
        <p:spPr>
          <a:xfrm>
            <a:off x="1015192" y="5198885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2008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502CE8-E543-FA49-8650-793CA3F03A01}"/>
              </a:ext>
            </a:extLst>
          </p:cNvPr>
          <p:cNvSpPr txBox="1"/>
          <p:nvPr/>
        </p:nvSpPr>
        <p:spPr>
          <a:xfrm>
            <a:off x="3400309" y="5184890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D5A3C-40C3-7E40-8C51-31A8E14F8B45}"/>
              </a:ext>
            </a:extLst>
          </p:cNvPr>
          <p:cNvSpPr txBox="1"/>
          <p:nvPr/>
        </p:nvSpPr>
        <p:spPr>
          <a:xfrm rot="16200000">
            <a:off x="-1382659" y="3201895"/>
            <a:ext cx="357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Trait (1 of nod number or nod mass)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DF3E47-483C-3F43-8BBB-0D26181B5E85}"/>
              </a:ext>
            </a:extLst>
          </p:cNvPr>
          <p:cNvSpPr/>
          <p:nvPr/>
        </p:nvSpPr>
        <p:spPr>
          <a:xfrm>
            <a:off x="3863841" y="1435471"/>
            <a:ext cx="274320" cy="2743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2EF34A-BEA4-CE49-97F4-66BECF6CFFC5}"/>
              </a:ext>
            </a:extLst>
          </p:cNvPr>
          <p:cNvCxnSpPr/>
          <p:nvPr/>
        </p:nvCxnSpPr>
        <p:spPr>
          <a:xfrm>
            <a:off x="3686298" y="1572631"/>
            <a:ext cx="6294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42408D-65CD-544C-B707-606764890510}"/>
              </a:ext>
            </a:extLst>
          </p:cNvPr>
          <p:cNvSpPr txBox="1"/>
          <p:nvPr/>
        </p:nvSpPr>
        <p:spPr>
          <a:xfrm>
            <a:off x="4359220" y="1387965"/>
            <a:ext cx="91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Strain 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785625-0AD1-9C4D-AB81-995179424CCC}"/>
              </a:ext>
            </a:extLst>
          </p:cNvPr>
          <p:cNvSpPr/>
          <p:nvPr/>
        </p:nvSpPr>
        <p:spPr>
          <a:xfrm>
            <a:off x="1188207" y="3166334"/>
            <a:ext cx="274320" cy="274320"/>
          </a:xfrm>
          <a:prstGeom prst="ellipse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5475B5-EDC0-984A-B455-D3B8D5F534D4}"/>
              </a:ext>
            </a:extLst>
          </p:cNvPr>
          <p:cNvSpPr/>
          <p:nvPr/>
        </p:nvSpPr>
        <p:spPr>
          <a:xfrm>
            <a:off x="3400309" y="3161265"/>
            <a:ext cx="274320" cy="274320"/>
          </a:xfrm>
          <a:prstGeom prst="ellipse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9B5F8F-0747-E24F-93BB-D5A53C8A150A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1462527" y="3298425"/>
            <a:ext cx="1937782" cy="5069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A7668A2-AF75-384E-89A5-967DB73FDC50}"/>
              </a:ext>
            </a:extLst>
          </p:cNvPr>
          <p:cNvSpPr/>
          <p:nvPr/>
        </p:nvSpPr>
        <p:spPr>
          <a:xfrm>
            <a:off x="1188207" y="2365388"/>
            <a:ext cx="274320" cy="2743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8F44F5-D319-894B-AE39-D6D9391C29A6}"/>
              </a:ext>
            </a:extLst>
          </p:cNvPr>
          <p:cNvSpPr/>
          <p:nvPr/>
        </p:nvSpPr>
        <p:spPr>
          <a:xfrm>
            <a:off x="3452361" y="2458633"/>
            <a:ext cx="274320" cy="2743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2CD189-CE17-FA48-98E8-68ECD2BF9004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 flipV="1">
            <a:off x="1462527" y="2498806"/>
            <a:ext cx="2030007" cy="37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B3A861A-7CAB-BB4D-8A09-E311DD5A0344}"/>
              </a:ext>
            </a:extLst>
          </p:cNvPr>
          <p:cNvSpPr/>
          <p:nvPr/>
        </p:nvSpPr>
        <p:spPr>
          <a:xfrm>
            <a:off x="3863841" y="1845586"/>
            <a:ext cx="274320" cy="274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6C8E84-0EE0-944F-A0B7-AA7D5117C95E}"/>
              </a:ext>
            </a:extLst>
          </p:cNvPr>
          <p:cNvCxnSpPr/>
          <p:nvPr/>
        </p:nvCxnSpPr>
        <p:spPr>
          <a:xfrm>
            <a:off x="3686297" y="1982746"/>
            <a:ext cx="629405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0C0D8C-4B70-4D43-B4A6-61DC453E5EA2}"/>
              </a:ext>
            </a:extLst>
          </p:cNvPr>
          <p:cNvSpPr txBox="1"/>
          <p:nvPr/>
        </p:nvSpPr>
        <p:spPr>
          <a:xfrm>
            <a:off x="4359220" y="1778712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Strain B (etc.)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FBE98C-8E1A-6B4D-A6FA-206CBD33BA0C}"/>
              </a:ext>
            </a:extLst>
          </p:cNvPr>
          <p:cNvSpPr txBox="1"/>
          <p:nvPr/>
        </p:nvSpPr>
        <p:spPr>
          <a:xfrm>
            <a:off x="4359220" y="145774"/>
            <a:ext cx="24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Rhizobia (4 norms total)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6D4B37-8497-9245-B1C1-78608E3FAF66}"/>
              </a:ext>
            </a:extLst>
          </p:cNvPr>
          <p:cNvCxnSpPr/>
          <p:nvPr/>
        </p:nvCxnSpPr>
        <p:spPr>
          <a:xfrm>
            <a:off x="6668911" y="1470850"/>
            <a:ext cx="0" cy="36246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C1D14E-E7F8-C346-9C1A-05B25C3125ED}"/>
              </a:ext>
            </a:extLst>
          </p:cNvPr>
          <p:cNvCxnSpPr/>
          <p:nvPr/>
        </p:nvCxnSpPr>
        <p:spPr>
          <a:xfrm rot="16200000">
            <a:off x="8481236" y="3266697"/>
            <a:ext cx="0" cy="36246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7FB6CEF-CC0B-B446-90E2-C8250887F43B}"/>
              </a:ext>
            </a:extLst>
          </p:cNvPr>
          <p:cNvSpPr txBox="1"/>
          <p:nvPr/>
        </p:nvSpPr>
        <p:spPr>
          <a:xfrm>
            <a:off x="7813199" y="5423335"/>
            <a:ext cx="138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E220C-60BA-F94C-87FA-6C4003C287FA}"/>
              </a:ext>
            </a:extLst>
          </p:cNvPr>
          <p:cNvSpPr txBox="1"/>
          <p:nvPr/>
        </p:nvSpPr>
        <p:spPr>
          <a:xfrm>
            <a:off x="7098236" y="509549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CC93B9-BC75-7345-8A63-66E147C60C5D}"/>
              </a:ext>
            </a:extLst>
          </p:cNvPr>
          <p:cNvSpPr txBox="1"/>
          <p:nvPr/>
        </p:nvSpPr>
        <p:spPr>
          <a:xfrm>
            <a:off x="9187889" y="5081504"/>
            <a:ext cx="104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Fertilized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AA4662-F743-F64D-A105-B818AD6D3217}"/>
              </a:ext>
            </a:extLst>
          </p:cNvPr>
          <p:cNvSpPr txBox="1"/>
          <p:nvPr/>
        </p:nvSpPr>
        <p:spPr>
          <a:xfrm rot="16200000">
            <a:off x="4599393" y="3098509"/>
            <a:ext cx="357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Trait (1 of nod number or nod mass)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CC4E32D-96B2-284C-B26A-B017A9FD732D}"/>
              </a:ext>
            </a:extLst>
          </p:cNvPr>
          <p:cNvSpPr/>
          <p:nvPr/>
        </p:nvSpPr>
        <p:spPr>
          <a:xfrm>
            <a:off x="9845895" y="1332085"/>
            <a:ext cx="274320" cy="2743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0CF1CF-A736-CF45-B9CE-D27330C41795}"/>
              </a:ext>
            </a:extLst>
          </p:cNvPr>
          <p:cNvCxnSpPr/>
          <p:nvPr/>
        </p:nvCxnSpPr>
        <p:spPr>
          <a:xfrm>
            <a:off x="9668352" y="1469245"/>
            <a:ext cx="6294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35DEB6C-3B73-CD4D-81D0-8134399138D0}"/>
              </a:ext>
            </a:extLst>
          </p:cNvPr>
          <p:cNvSpPr txBox="1"/>
          <p:nvPr/>
        </p:nvSpPr>
        <p:spPr>
          <a:xfrm>
            <a:off x="10341274" y="1284579"/>
            <a:ext cx="91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Strain A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71CB653-F72A-FA46-AC8D-8A0776194F75}"/>
              </a:ext>
            </a:extLst>
          </p:cNvPr>
          <p:cNvSpPr/>
          <p:nvPr/>
        </p:nvSpPr>
        <p:spPr>
          <a:xfrm>
            <a:off x="9845895" y="1742200"/>
            <a:ext cx="274320" cy="274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F469EE-9A49-5C41-9F0D-45DF7F26DF10}"/>
              </a:ext>
            </a:extLst>
          </p:cNvPr>
          <p:cNvCxnSpPr/>
          <p:nvPr/>
        </p:nvCxnSpPr>
        <p:spPr>
          <a:xfrm>
            <a:off x="9668351" y="1879360"/>
            <a:ext cx="629405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A86F6FA-7761-4948-9A43-507BA23CD1D9}"/>
              </a:ext>
            </a:extLst>
          </p:cNvPr>
          <p:cNvSpPr txBox="1"/>
          <p:nvPr/>
        </p:nvSpPr>
        <p:spPr>
          <a:xfrm>
            <a:off x="10341274" y="1675326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Strain B (etc.)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228BA5F-ADCE-2D41-B29B-ED1923FEC4C7}"/>
              </a:ext>
            </a:extLst>
          </p:cNvPr>
          <p:cNvSpPr/>
          <p:nvPr/>
        </p:nvSpPr>
        <p:spPr>
          <a:xfrm>
            <a:off x="7203921" y="2543146"/>
            <a:ext cx="274320" cy="274320"/>
          </a:xfrm>
          <a:prstGeom prst="ellipse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58ECFBA-3757-4842-9241-1E03D3C1156B}"/>
              </a:ext>
            </a:extLst>
          </p:cNvPr>
          <p:cNvSpPr/>
          <p:nvPr/>
        </p:nvSpPr>
        <p:spPr>
          <a:xfrm>
            <a:off x="9616299" y="4496820"/>
            <a:ext cx="274320" cy="274320"/>
          </a:xfrm>
          <a:prstGeom prst="ellipse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5A9B9C-A8F8-2248-9911-0603FFFDADE2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7478241" y="2680306"/>
            <a:ext cx="2138058" cy="195367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0203FB8-D40E-2D4B-9057-6282DAB5896A}"/>
              </a:ext>
            </a:extLst>
          </p:cNvPr>
          <p:cNvSpPr/>
          <p:nvPr/>
        </p:nvSpPr>
        <p:spPr>
          <a:xfrm>
            <a:off x="7203921" y="1742200"/>
            <a:ext cx="274320" cy="2743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DC08CCF-83A9-6943-9E87-08265F7CE739}"/>
              </a:ext>
            </a:extLst>
          </p:cNvPr>
          <p:cNvSpPr/>
          <p:nvPr/>
        </p:nvSpPr>
        <p:spPr>
          <a:xfrm>
            <a:off x="9668351" y="3794188"/>
            <a:ext cx="274320" cy="2743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6255AB6-7514-AA41-A00F-82087ACE0BDE}"/>
              </a:ext>
            </a:extLst>
          </p:cNvPr>
          <p:cNvCxnSpPr>
            <a:cxnSpLocks/>
            <a:stCxn id="60" idx="6"/>
            <a:endCxn id="61" idx="1"/>
          </p:cNvCxnSpPr>
          <p:nvPr/>
        </p:nvCxnSpPr>
        <p:spPr>
          <a:xfrm>
            <a:off x="7478241" y="1879360"/>
            <a:ext cx="2230283" cy="19550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4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402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IGB</dc:creator>
  <cp:lastModifiedBy>Kosmopoulos, James Constantino</cp:lastModifiedBy>
  <cp:revision>21</cp:revision>
  <dcterms:created xsi:type="dcterms:W3CDTF">2020-11-18T18:07:45Z</dcterms:created>
  <dcterms:modified xsi:type="dcterms:W3CDTF">2020-11-19T21:47:01Z</dcterms:modified>
</cp:coreProperties>
</file>