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65" r:id="rId5"/>
    <p:sldId id="259" r:id="rId6"/>
    <p:sldId id="262" r:id="rId7"/>
    <p:sldId id="263" r:id="rId8"/>
    <p:sldId id="264" r:id="rId9"/>
    <p:sldId id="260" r:id="rId10"/>
    <p:sldId id="268" r:id="rId11"/>
    <p:sldId id="266" r:id="rId12"/>
    <p:sldId id="267" r:id="rId13"/>
    <p:sldId id="269" r:id="rId14"/>
    <p:sldId id="261" r:id="rId15"/>
    <p:sldId id="270" r:id="rId16"/>
    <p:sldId id="271" r:id="rId17"/>
    <p:sldId id="272" r:id="rId1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97" autoAdjust="0"/>
  </p:normalViewPr>
  <p:slideViewPr>
    <p:cSldViewPr snapToGrid="0">
      <p:cViewPr varScale="1">
        <p:scale>
          <a:sx n="68" d="100"/>
          <a:sy n="68" d="100"/>
        </p:scale>
        <p:origin x="168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1B44D45B-E1AD-42EC-AC73-CE8215CB3A93}" type="datetimeFigureOut">
              <a:rPr lang="en-US" smtClean="0"/>
              <a:t>11/8/2016</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87F8519-4A54-4F72-AACD-51BE3B796FF1}" type="slidenum">
              <a:rPr lang="en-US" smtClean="0"/>
              <a:t>‹#›</a:t>
            </a:fld>
            <a:endParaRPr lang="en-US"/>
          </a:p>
        </p:txBody>
      </p:sp>
    </p:spTree>
    <p:extLst>
      <p:ext uri="{BB962C8B-B14F-4D97-AF65-F5344CB8AC3E}">
        <p14:creationId xmlns:p14="http://schemas.microsoft.com/office/powerpoint/2010/main" val="233525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Version control is the idea behind </a:t>
            </a:r>
            <a:r>
              <a:rPr lang="en-US" dirty="0" err="1" smtClean="0"/>
              <a:t>Git</a:t>
            </a:r>
            <a:r>
              <a:rPr lang="en-US" dirty="0" smtClean="0"/>
              <a:t>.</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2</a:t>
            </a:fld>
            <a:endParaRPr lang="en-US"/>
          </a:p>
        </p:txBody>
      </p:sp>
    </p:spTree>
    <p:extLst>
      <p:ext uri="{BB962C8B-B14F-4D97-AF65-F5344CB8AC3E}">
        <p14:creationId xmlns:p14="http://schemas.microsoft.com/office/powerpoint/2010/main" val="168674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you’re done with your edits, you can make a pull request. A pull request notifies the repository owner</a:t>
            </a:r>
            <a:r>
              <a:rPr lang="en-US" baseline="0" dirty="0" smtClean="0"/>
              <a:t> that you have some proposed changes.</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15</a:t>
            </a:fld>
            <a:endParaRPr lang="en-US"/>
          </a:p>
        </p:txBody>
      </p:sp>
    </p:spTree>
    <p:extLst>
      <p:ext uri="{BB962C8B-B14F-4D97-AF65-F5344CB8AC3E}">
        <p14:creationId xmlns:p14="http://schemas.microsoft.com/office/powerpoint/2010/main" val="761096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the repo owner(s) decide what to do with the pull request, the branches can be deleted or left. Whatever you want.</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16</a:t>
            </a:fld>
            <a:endParaRPr lang="en-US"/>
          </a:p>
        </p:txBody>
      </p:sp>
    </p:spTree>
    <p:extLst>
      <p:ext uri="{BB962C8B-B14F-4D97-AF65-F5344CB8AC3E}">
        <p14:creationId xmlns:p14="http://schemas.microsoft.com/office/powerpoint/2010/main" val="3901135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17</a:t>
            </a:fld>
            <a:endParaRPr lang="en-US"/>
          </a:p>
        </p:txBody>
      </p:sp>
    </p:spTree>
    <p:extLst>
      <p:ext uri="{BB962C8B-B14F-4D97-AF65-F5344CB8AC3E}">
        <p14:creationId xmlns:p14="http://schemas.microsoft.com/office/powerpoint/2010/main" val="197212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that’s </a:t>
            </a:r>
            <a:r>
              <a:rPr lang="en-US" dirty="0" err="1" smtClean="0"/>
              <a:t>Git</a:t>
            </a:r>
            <a:r>
              <a:rPr lang="en-US" dirty="0" smtClean="0"/>
              <a:t>. What is GitHub?</a:t>
            </a:r>
          </a:p>
          <a:p>
            <a:r>
              <a:rPr lang="en-US" dirty="0" smtClean="0"/>
              <a:t>-------------------------------------</a:t>
            </a:r>
          </a:p>
          <a:p>
            <a:r>
              <a:rPr lang="en-US" dirty="0" smtClean="0"/>
              <a:t>It’s the</a:t>
            </a:r>
            <a:r>
              <a:rPr lang="en-US" baseline="0" dirty="0" smtClean="0"/>
              <a:t> most utilized public centralized source code location that amateur and professional software developers and companies use. Everyone from Facebook, Microsoft, R, the White House, the libraries of JavaScript that power nearly every web site you use are on GitHub.</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5</a:t>
            </a:fld>
            <a:endParaRPr lang="en-US"/>
          </a:p>
        </p:txBody>
      </p:sp>
    </p:spTree>
    <p:extLst>
      <p:ext uri="{BB962C8B-B14F-4D97-AF65-F5344CB8AC3E}">
        <p14:creationId xmlns:p14="http://schemas.microsoft.com/office/powerpoint/2010/main" val="141716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go over the different ways you can interact with GitHub.</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6</a:t>
            </a:fld>
            <a:endParaRPr lang="en-US"/>
          </a:p>
        </p:txBody>
      </p:sp>
    </p:spTree>
    <p:extLst>
      <p:ext uri="{BB962C8B-B14F-4D97-AF65-F5344CB8AC3E}">
        <p14:creationId xmlns:p14="http://schemas.microsoft.com/office/powerpoint/2010/main" val="4105192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really use this desktop application for GitHub too much.</a:t>
            </a:r>
            <a:r>
              <a:rPr lang="en-US" baseline="0" dirty="0" smtClean="0"/>
              <a:t> It helps visualize GitHub for you.</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7</a:t>
            </a:fld>
            <a:endParaRPr lang="en-US"/>
          </a:p>
        </p:txBody>
      </p:sp>
    </p:spTree>
    <p:extLst>
      <p:ext uri="{BB962C8B-B14F-4D97-AF65-F5344CB8AC3E}">
        <p14:creationId xmlns:p14="http://schemas.microsoft.com/office/powerpoint/2010/main" val="1461513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newer feature of GitHub is dragging and dropping files directly into GitHub. This screenshot is from the GitHub web page. Downside: as far as I can tell, it doesn’t really allow for connecting your</a:t>
            </a:r>
            <a:r>
              <a:rPr lang="en-US" baseline="0" dirty="0" smtClean="0"/>
              <a:t> local computer to the remote GitHub repository (I’ll explain what those words mean in a second.)</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8</a:t>
            </a:fld>
            <a:endParaRPr lang="en-US"/>
          </a:p>
        </p:txBody>
      </p:sp>
    </p:spTree>
    <p:extLst>
      <p:ext uri="{BB962C8B-B14F-4D97-AF65-F5344CB8AC3E}">
        <p14:creationId xmlns:p14="http://schemas.microsoft.com/office/powerpoint/2010/main" val="216048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here, I’m on my</a:t>
            </a:r>
            <a:r>
              <a:rPr lang="en-US" baseline="0" dirty="0" smtClean="0"/>
              <a:t> GitHub account page. I’m creating a repository.</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10</a:t>
            </a:fld>
            <a:endParaRPr lang="en-US"/>
          </a:p>
        </p:txBody>
      </p:sp>
    </p:spTree>
    <p:extLst>
      <p:ext uri="{BB962C8B-B14F-4D97-AF65-F5344CB8AC3E}">
        <p14:creationId xmlns:p14="http://schemas.microsoft.com/office/powerpoint/2010/main" val="2862366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screenshot, I cloned the repository</a:t>
            </a:r>
            <a:r>
              <a:rPr lang="en-US" baseline="0" dirty="0" smtClean="0"/>
              <a:t> I created on GitHub to my local computer.</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11</a:t>
            </a:fld>
            <a:endParaRPr lang="en-US"/>
          </a:p>
        </p:txBody>
      </p:sp>
    </p:spTree>
    <p:extLst>
      <p:ext uri="{BB962C8B-B14F-4D97-AF65-F5344CB8AC3E}">
        <p14:creationId xmlns:p14="http://schemas.microsoft.com/office/powerpoint/2010/main" val="2805114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project management tool GitHub has is tracking Issues. It</a:t>
            </a:r>
            <a:r>
              <a:rPr lang="en-US" baseline="0" dirty="0" smtClean="0"/>
              <a:t> can be future features you want to add, bugs, proposed changes. People can discuss the issue, and you can close the issue when it is solved. Solved can mean the changes have been made, or it has been discussed and decided not to act on the issue. </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13</a:t>
            </a:fld>
            <a:endParaRPr lang="en-US"/>
          </a:p>
        </p:txBody>
      </p:sp>
    </p:spTree>
    <p:extLst>
      <p:ext uri="{BB962C8B-B14F-4D97-AF65-F5344CB8AC3E}">
        <p14:creationId xmlns:p14="http://schemas.microsoft.com/office/powerpoint/2010/main" val="2102573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Branching is one of the more powerful aspects of version control. You</a:t>
            </a:r>
            <a:r>
              <a:rPr lang="en-US" baseline="0" dirty="0" smtClean="0"/>
              <a:t> can copy the repo and make separate branch(</a:t>
            </a:r>
            <a:r>
              <a:rPr lang="en-US" baseline="0" dirty="0" err="1" smtClean="0"/>
              <a:t>es</a:t>
            </a:r>
            <a:r>
              <a:rPr lang="en-US" baseline="0" dirty="0" smtClean="0"/>
              <a:t>) and edit to your heart’s content. You can branch off of branches.</a:t>
            </a:r>
            <a:endParaRPr lang="en-US" dirty="0"/>
          </a:p>
        </p:txBody>
      </p:sp>
      <p:sp>
        <p:nvSpPr>
          <p:cNvPr id="4" name="Slide Number Placeholder 3"/>
          <p:cNvSpPr>
            <a:spLocks noGrp="1"/>
          </p:cNvSpPr>
          <p:nvPr>
            <p:ph type="sldNum" sz="quarter" idx="10"/>
          </p:nvPr>
        </p:nvSpPr>
        <p:spPr/>
        <p:txBody>
          <a:bodyPr/>
          <a:lstStyle/>
          <a:p>
            <a:fld id="{587F8519-4A54-4F72-AACD-51BE3B796FF1}" type="slidenum">
              <a:rPr lang="en-US" smtClean="0"/>
              <a:t>14</a:t>
            </a:fld>
            <a:endParaRPr lang="en-US"/>
          </a:p>
        </p:txBody>
      </p:sp>
    </p:spTree>
    <p:extLst>
      <p:ext uri="{BB962C8B-B14F-4D97-AF65-F5344CB8AC3E}">
        <p14:creationId xmlns:p14="http://schemas.microsoft.com/office/powerpoint/2010/main" val="334226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291760" y="1768680"/>
            <a:ext cx="5495760" cy="4384440"/>
          </a:xfrm>
          <a:prstGeom prst="rect">
            <a:avLst/>
          </a:prstGeom>
          <a:ln>
            <a:noFill/>
          </a:ln>
        </p:spPr>
      </p:pic>
      <p:pic>
        <p:nvPicPr>
          <p:cNvPr id="38" name="Picture 37"/>
          <p:cNvPicPr/>
          <p:nvPr/>
        </p:nvPicPr>
        <p:blipFill>
          <a:blip r:embed="rId2"/>
          <a:stretch/>
        </p:blipFill>
        <p:spPr>
          <a:xfrm>
            <a:off x="2291760" y="1768680"/>
            <a:ext cx="549576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b="0" strike="noStrike" spc="-1">
                <a:solidFill>
                  <a:srgbClr val="000000"/>
                </a:solidFill>
                <a:uFill>
                  <a:solidFill>
                    <a:srgbClr val="FFFFFF"/>
                  </a:solidFill>
                </a:uFill>
                <a:latin typeface="Times New Roman"/>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305F999E-DDC1-4E4D-9442-44FCB0C4B9A4}"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tIns="0" rIns="0" bIns="0" anchor="ctr"/>
          <a:lstStyle/>
          <a:p>
            <a:pPr algn="ctr"/>
            <a:r>
              <a:rPr lang="en-US" sz="4400" b="1" strike="noStrike" spc="-1">
                <a:solidFill>
                  <a:srgbClr val="000000"/>
                </a:solidFill>
                <a:uFill>
                  <a:solidFill>
                    <a:srgbClr val="FFFFFF"/>
                  </a:solidFill>
                </a:uFill>
                <a:latin typeface="Arial"/>
              </a:rPr>
              <a:t>GitHub Demo
</a:t>
            </a:r>
            <a:r>
              <a:rPr lang="en-US" sz="2600" b="1" strike="noStrike" spc="-1">
                <a:solidFill>
                  <a:srgbClr val="000000"/>
                </a:solidFill>
                <a:uFill>
                  <a:solidFill>
                    <a:srgbClr val="FFFFFF"/>
                  </a:solidFill>
                </a:uFill>
                <a:latin typeface="Arial"/>
              </a:rPr>
              <a:t>11/8/2016</a:t>
            </a:r>
            <a:endParaRPr lang="en-US" sz="4400" b="1" strike="noStrike" spc="-1">
              <a:solidFill>
                <a:srgbClr val="000000"/>
              </a:solidFill>
              <a:uFill>
                <a:solidFill>
                  <a:srgbClr val="FFFFFF"/>
                </a:solidFill>
              </a:uFill>
              <a:latin typeface="Arial"/>
            </a:endParaRPr>
          </a:p>
        </p:txBody>
      </p:sp>
      <p:sp>
        <p:nvSpPr>
          <p:cNvPr id="40" name="TextShape 2"/>
          <p:cNvSpPr txBox="1"/>
          <p:nvPr/>
        </p:nvSpPr>
        <p:spPr>
          <a:xfrm>
            <a:off x="683110" y="1957576"/>
            <a:ext cx="9071640" cy="4384440"/>
          </a:xfrm>
          <a:prstGeom prst="rect">
            <a:avLst/>
          </a:prstGeom>
          <a:noFill/>
          <a:ln>
            <a:noFill/>
          </a:ln>
        </p:spPr>
        <p:txBody>
          <a:bodyPr lIns="0" tIns="0" rIns="0" bIns="0"/>
          <a:lstStyle/>
          <a:p>
            <a:pPr algn="ctr"/>
            <a:r>
              <a:rPr lang="en-US" sz="3600" b="0" strike="noStrike" spc="-1" dirty="0" smtClean="0">
                <a:solidFill>
                  <a:srgbClr val="000000"/>
                </a:solidFill>
                <a:uFill>
                  <a:solidFill>
                    <a:srgbClr val="FFFFFF"/>
                  </a:solidFill>
                </a:uFill>
                <a:latin typeface="Arial"/>
              </a:rPr>
              <a:t>Agenda</a:t>
            </a:r>
            <a:endParaRPr lang="en-US" sz="3600" b="0" strike="noStrike" spc="-1" dirty="0">
              <a:solidFill>
                <a:srgbClr val="000000"/>
              </a:solidFill>
              <a:uFill>
                <a:solidFill>
                  <a:srgbClr val="FFFFFF"/>
                </a:solidFill>
              </a:uFill>
              <a:latin typeface="Arial"/>
            </a:endParaRPr>
          </a:p>
          <a:p>
            <a:pPr marL="571500" indent="-571500">
              <a:buFont typeface="Arial" panose="020B0604020202020204" pitchFamily="34" charset="0"/>
              <a:buChar char="•"/>
            </a:pPr>
            <a:r>
              <a:rPr lang="en-US" sz="3600" b="0" strike="noStrike" spc="-1" dirty="0" smtClean="0">
                <a:solidFill>
                  <a:srgbClr val="000000"/>
                </a:solidFill>
                <a:uFill>
                  <a:solidFill>
                    <a:srgbClr val="FFFFFF"/>
                  </a:solidFill>
                </a:uFill>
                <a:latin typeface="Arial"/>
              </a:rPr>
              <a:t>What </a:t>
            </a:r>
            <a:r>
              <a:rPr lang="en-US" sz="3600" b="0" strike="noStrike" spc="-1" dirty="0">
                <a:solidFill>
                  <a:srgbClr val="000000"/>
                </a:solidFill>
                <a:uFill>
                  <a:solidFill>
                    <a:srgbClr val="FFFFFF"/>
                  </a:solidFill>
                </a:uFill>
                <a:latin typeface="Arial"/>
              </a:rPr>
              <a:t>is version control?</a:t>
            </a:r>
          </a:p>
          <a:p>
            <a:pPr marL="571500" indent="-571500">
              <a:buFont typeface="Arial" panose="020B0604020202020204" pitchFamily="34" charset="0"/>
              <a:buChar char="•"/>
            </a:pPr>
            <a:r>
              <a:rPr lang="en-US" sz="3600" b="0" strike="noStrike" spc="-1" dirty="0" smtClean="0">
                <a:solidFill>
                  <a:srgbClr val="000000"/>
                </a:solidFill>
                <a:uFill>
                  <a:solidFill>
                    <a:srgbClr val="FFFFFF"/>
                  </a:solidFill>
                </a:uFill>
                <a:latin typeface="Arial"/>
              </a:rPr>
              <a:t>What is </a:t>
            </a:r>
            <a:r>
              <a:rPr lang="en-US" sz="3600" b="0" strike="noStrike" spc="-1" dirty="0" err="1" smtClean="0">
                <a:solidFill>
                  <a:srgbClr val="000000"/>
                </a:solidFill>
                <a:uFill>
                  <a:solidFill>
                    <a:srgbClr val="FFFFFF"/>
                  </a:solidFill>
                </a:uFill>
                <a:latin typeface="Arial"/>
              </a:rPr>
              <a:t>Git</a:t>
            </a:r>
            <a:r>
              <a:rPr lang="en-US" sz="3600" b="0" strike="noStrike" spc="-1" dirty="0" smtClean="0">
                <a:solidFill>
                  <a:srgbClr val="000000"/>
                </a:solidFill>
                <a:uFill>
                  <a:solidFill>
                    <a:srgbClr val="FFFFFF"/>
                  </a:solidFill>
                </a:uFill>
                <a:latin typeface="Arial"/>
              </a:rPr>
              <a:t>? </a:t>
            </a:r>
            <a:endParaRPr lang="en-US" sz="3600" b="0" strike="noStrike" spc="-1" dirty="0">
              <a:solidFill>
                <a:srgbClr val="000000"/>
              </a:solidFill>
              <a:uFill>
                <a:solidFill>
                  <a:srgbClr val="FFFFFF"/>
                </a:solidFill>
              </a:uFill>
              <a:latin typeface="Arial"/>
            </a:endParaRPr>
          </a:p>
          <a:p>
            <a:pPr marL="571500" indent="-571500">
              <a:buFont typeface="Arial" panose="020B0604020202020204" pitchFamily="34" charset="0"/>
              <a:buChar char="•"/>
            </a:pPr>
            <a:r>
              <a:rPr lang="en-US" sz="3600" b="0" strike="noStrike" spc="-1" dirty="0" smtClean="0">
                <a:solidFill>
                  <a:srgbClr val="000000"/>
                </a:solidFill>
                <a:uFill>
                  <a:solidFill>
                    <a:srgbClr val="FFFFFF"/>
                  </a:solidFill>
                </a:uFill>
                <a:latin typeface="Arial"/>
              </a:rPr>
              <a:t>Interacting with GitHub</a:t>
            </a:r>
            <a:endParaRPr lang="en-US" sz="3600" b="0" strike="noStrike" spc="-1" dirty="0">
              <a:solidFill>
                <a:srgbClr val="000000"/>
              </a:solidFill>
              <a:uFill>
                <a:solidFill>
                  <a:srgbClr val="FFFFFF"/>
                </a:solidFill>
              </a:uFill>
              <a:latin typeface="Arial"/>
            </a:endParaRPr>
          </a:p>
          <a:p>
            <a:pPr marL="571500" indent="-571500">
              <a:buFont typeface="Arial" panose="020B0604020202020204" pitchFamily="34" charset="0"/>
              <a:buChar char="•"/>
            </a:pPr>
            <a:r>
              <a:rPr lang="en-US" sz="3600" spc="-1" dirty="0" smtClean="0">
                <a:solidFill>
                  <a:srgbClr val="000000"/>
                </a:solidFill>
                <a:uFill>
                  <a:solidFill>
                    <a:srgbClr val="FFFFFF"/>
                  </a:solidFill>
                </a:uFill>
                <a:latin typeface="Arial"/>
              </a:rPr>
              <a:t>Walk through a workflow example</a:t>
            </a:r>
          </a:p>
          <a:p>
            <a:pPr marL="571500" indent="-571500">
              <a:buFont typeface="Arial" panose="020B0604020202020204" pitchFamily="34" charset="0"/>
              <a:buChar char="•"/>
            </a:pPr>
            <a:r>
              <a:rPr lang="en-US" sz="3600" b="0" strike="noStrike" spc="-1" dirty="0" smtClean="0">
                <a:solidFill>
                  <a:srgbClr val="000000"/>
                </a:solidFill>
                <a:uFill>
                  <a:solidFill>
                    <a:srgbClr val="FFFFFF"/>
                  </a:solidFill>
                </a:uFill>
                <a:latin typeface="Arial"/>
              </a:rPr>
              <a:t>Take a look at the Coalition’s GitHub page</a:t>
            </a:r>
            <a:endParaRPr lang="en-US" sz="3600" b="0" strike="noStrike" spc="-1" dirty="0" smtClean="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GitHub Lingo: Repositories</a:t>
            </a:r>
            <a:endParaRPr lang="en-US" dirty="0"/>
          </a:p>
        </p:txBody>
      </p:sp>
      <p:sp>
        <p:nvSpPr>
          <p:cNvPr id="3" name="Text Placeholder 2"/>
          <p:cNvSpPr>
            <a:spLocks noGrp="1"/>
          </p:cNvSpPr>
          <p:nvPr>
            <p:ph type="body"/>
          </p:nvPr>
        </p:nvSpPr>
        <p:spPr/>
        <p:txBody>
          <a:bodyPr/>
          <a:lstStyle/>
          <a:p>
            <a:r>
              <a:rPr lang="en-US" sz="2400" spc="-1" dirty="0" smtClean="0">
                <a:solidFill>
                  <a:srgbClr val="000000"/>
                </a:solidFill>
                <a:uFill>
                  <a:solidFill>
                    <a:srgbClr val="FFFFFF"/>
                  </a:solidFill>
                </a:uFill>
              </a:rPr>
              <a:t>A </a:t>
            </a:r>
            <a:r>
              <a:rPr lang="en-US" sz="2400" b="1" spc="-1" dirty="0" smtClean="0">
                <a:solidFill>
                  <a:schemeClr val="accent2">
                    <a:lumMod val="75000"/>
                  </a:schemeClr>
                </a:solidFill>
                <a:uFill>
                  <a:solidFill>
                    <a:srgbClr val="FFFFFF"/>
                  </a:solidFill>
                </a:uFill>
              </a:rPr>
              <a:t>repository</a:t>
            </a:r>
            <a:r>
              <a:rPr lang="en-US" sz="2400" spc="-1" dirty="0" smtClean="0">
                <a:solidFill>
                  <a:schemeClr val="accent2">
                    <a:lumMod val="75000"/>
                  </a:schemeClr>
                </a:solidFill>
                <a:uFill>
                  <a:solidFill>
                    <a:srgbClr val="FFFFFF"/>
                  </a:solidFill>
                </a:uFill>
              </a:rPr>
              <a:t> (</a:t>
            </a:r>
            <a:r>
              <a:rPr lang="en-US" sz="2400" b="1" spc="-1" dirty="0" smtClean="0">
                <a:solidFill>
                  <a:schemeClr val="accent2">
                    <a:lumMod val="75000"/>
                  </a:schemeClr>
                </a:solidFill>
                <a:uFill>
                  <a:solidFill>
                    <a:srgbClr val="FFFFFF"/>
                  </a:solidFill>
                </a:uFill>
              </a:rPr>
              <a:t>“repo”</a:t>
            </a:r>
            <a:r>
              <a:rPr lang="en-US" sz="2400" spc="-1" dirty="0" smtClean="0">
                <a:solidFill>
                  <a:schemeClr val="accent2">
                    <a:lumMod val="75000"/>
                  </a:schemeClr>
                </a:solidFill>
                <a:uFill>
                  <a:solidFill>
                    <a:srgbClr val="FFFFFF"/>
                  </a:solidFill>
                </a:uFill>
              </a:rPr>
              <a:t>)</a:t>
            </a:r>
            <a:r>
              <a:rPr lang="en-US" sz="2400" b="1" spc="-1" dirty="0" smtClean="0">
                <a:solidFill>
                  <a:schemeClr val="accent2">
                    <a:lumMod val="75000"/>
                  </a:schemeClr>
                </a:solidFill>
                <a:uFill>
                  <a:solidFill>
                    <a:srgbClr val="FFFFFF"/>
                  </a:solidFill>
                </a:uFill>
              </a:rPr>
              <a:t> </a:t>
            </a:r>
            <a:r>
              <a:rPr lang="en-US" sz="2400" spc="-1" dirty="0" smtClean="0">
                <a:solidFill>
                  <a:srgbClr val="000000"/>
                </a:solidFill>
                <a:uFill>
                  <a:solidFill>
                    <a:srgbClr val="FFFFFF"/>
                  </a:solidFill>
                </a:uFill>
              </a:rPr>
              <a:t>is </a:t>
            </a:r>
            <a:r>
              <a:rPr lang="en-US" sz="2400" spc="-1" dirty="0">
                <a:solidFill>
                  <a:srgbClr val="000000"/>
                </a:solidFill>
                <a:uFill>
                  <a:solidFill>
                    <a:srgbClr val="FFFFFF"/>
                  </a:solidFill>
                </a:uFill>
              </a:rPr>
              <a:t>the name for the folder where the files you are tracking are </a:t>
            </a:r>
            <a:r>
              <a:rPr lang="en-US" sz="2400" spc="-1" dirty="0" smtClean="0">
                <a:solidFill>
                  <a:srgbClr val="000000"/>
                </a:solidFill>
                <a:uFill>
                  <a:solidFill>
                    <a:srgbClr val="FFFFFF"/>
                  </a:solidFill>
                </a:uFill>
              </a:rPr>
              <a:t>hosted, both saved on your computer </a:t>
            </a:r>
            <a:r>
              <a:rPr lang="en-US" sz="2400" spc="-1" dirty="0" smtClean="0">
                <a:solidFill>
                  <a:schemeClr val="accent2">
                    <a:lumMod val="75000"/>
                  </a:schemeClr>
                </a:solidFill>
                <a:uFill>
                  <a:solidFill>
                    <a:srgbClr val="FFFFFF"/>
                  </a:solidFill>
                </a:uFill>
              </a:rPr>
              <a:t>(</a:t>
            </a:r>
            <a:r>
              <a:rPr lang="en-US" sz="2400" b="1" spc="-1" dirty="0" smtClean="0">
                <a:solidFill>
                  <a:schemeClr val="accent2">
                    <a:lumMod val="75000"/>
                  </a:schemeClr>
                </a:solidFill>
                <a:uFill>
                  <a:solidFill>
                    <a:srgbClr val="FFFFFF"/>
                  </a:solidFill>
                </a:uFill>
              </a:rPr>
              <a:t>local</a:t>
            </a:r>
            <a:r>
              <a:rPr lang="en-US" sz="2400" spc="-1" dirty="0" smtClean="0">
                <a:solidFill>
                  <a:schemeClr val="accent2">
                    <a:lumMod val="75000"/>
                  </a:schemeClr>
                </a:solidFill>
                <a:uFill>
                  <a:solidFill>
                    <a:srgbClr val="FFFFFF"/>
                  </a:solidFill>
                </a:uFill>
              </a:rPr>
              <a:t>) </a:t>
            </a:r>
            <a:r>
              <a:rPr lang="en-US" sz="2400" spc="-1" dirty="0" smtClean="0">
                <a:solidFill>
                  <a:srgbClr val="000000"/>
                </a:solidFill>
                <a:uFill>
                  <a:solidFill>
                    <a:srgbClr val="FFFFFF"/>
                  </a:solidFill>
                </a:uFill>
              </a:rPr>
              <a:t>and remote repo </a:t>
            </a:r>
            <a:r>
              <a:rPr lang="en-US" sz="2400" spc="-1" dirty="0" smtClean="0">
                <a:solidFill>
                  <a:schemeClr val="accent1">
                    <a:lumMod val="75000"/>
                  </a:schemeClr>
                </a:solidFill>
                <a:uFill>
                  <a:solidFill>
                    <a:srgbClr val="FFFFFF"/>
                  </a:solidFill>
                </a:uFill>
              </a:rPr>
              <a:t>(</a:t>
            </a:r>
            <a:r>
              <a:rPr lang="en-US" sz="2400" b="1" spc="-1" dirty="0" smtClean="0">
                <a:solidFill>
                  <a:schemeClr val="accent1">
                    <a:lumMod val="75000"/>
                  </a:schemeClr>
                </a:solidFill>
                <a:uFill>
                  <a:solidFill>
                    <a:srgbClr val="FFFFFF"/>
                  </a:solidFill>
                </a:uFill>
              </a:rPr>
              <a:t>GitHub</a:t>
            </a:r>
            <a:r>
              <a:rPr lang="en-US" sz="2400" spc="-1" dirty="0" smtClean="0">
                <a:solidFill>
                  <a:schemeClr val="accent1">
                    <a:lumMod val="75000"/>
                  </a:schemeClr>
                </a:solidFill>
                <a:uFill>
                  <a:solidFill>
                    <a:srgbClr val="FFFFFF"/>
                  </a:solidFill>
                </a:uFill>
              </a:rPr>
              <a:t>)</a:t>
            </a:r>
          </a:p>
          <a:p>
            <a:endParaRPr lang="en-US" sz="4000" spc="-1" dirty="0" smtClean="0">
              <a:solidFill>
                <a:srgbClr val="000000"/>
              </a:solidFill>
              <a:uFill>
                <a:solidFill>
                  <a:srgbClr val="FFFFFF"/>
                </a:solidFill>
              </a:uFill>
            </a:endParaRPr>
          </a:p>
          <a:p>
            <a:endParaRPr lang="en-US" sz="4000" spc="-1" dirty="0">
              <a:solidFill>
                <a:srgbClr val="000000"/>
              </a:solidFill>
              <a:uFill>
                <a:solidFill>
                  <a:srgbClr val="FFFFFF"/>
                </a:solidFill>
              </a:uFill>
            </a:endParaRP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062" y="2944361"/>
            <a:ext cx="7823390" cy="4400657"/>
          </a:xfrm>
          <a:prstGeom prst="rect">
            <a:avLst/>
          </a:prstGeom>
        </p:spPr>
      </p:pic>
    </p:spTree>
    <p:extLst>
      <p:ext uri="{BB962C8B-B14F-4D97-AF65-F5344CB8AC3E}">
        <p14:creationId xmlns:p14="http://schemas.microsoft.com/office/powerpoint/2010/main" val="1791308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GitHub Lingo: Initializing/Cloning</a:t>
            </a:r>
            <a:endParaRPr lang="en-US" dirty="0"/>
          </a:p>
        </p:txBody>
      </p:sp>
      <p:sp>
        <p:nvSpPr>
          <p:cNvPr id="3" name="Text Placeholder 2"/>
          <p:cNvSpPr>
            <a:spLocks noGrp="1"/>
          </p:cNvSpPr>
          <p:nvPr>
            <p:ph type="body"/>
          </p:nvPr>
        </p:nvSpPr>
        <p:spPr/>
        <p:txBody>
          <a:bodyPr/>
          <a:lstStyle/>
          <a:p>
            <a:r>
              <a:rPr lang="en-US" dirty="0" smtClean="0"/>
              <a:t>To create a repo is to </a:t>
            </a:r>
            <a:r>
              <a:rPr lang="en-US" b="1" dirty="0" smtClean="0">
                <a:solidFill>
                  <a:schemeClr val="tx2">
                    <a:lumMod val="60000"/>
                    <a:lumOff val="40000"/>
                  </a:schemeClr>
                </a:solidFill>
              </a:rPr>
              <a:t>initialize it</a:t>
            </a:r>
          </a:p>
          <a:p>
            <a:r>
              <a:rPr lang="en-US" dirty="0" smtClean="0"/>
              <a:t>To link a created repository is to </a:t>
            </a:r>
            <a:r>
              <a:rPr lang="en-US" b="1" dirty="0" smtClean="0">
                <a:solidFill>
                  <a:schemeClr val="accent2">
                    <a:lumMod val="75000"/>
                  </a:schemeClr>
                </a:solidFill>
              </a:rPr>
              <a:t>clone it</a:t>
            </a:r>
            <a:endParaRPr lang="en-US" b="1" dirty="0">
              <a:solidFill>
                <a:schemeClr val="accent2">
                  <a:lumMod val="7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2981738"/>
            <a:ext cx="8997279" cy="3939045"/>
          </a:xfrm>
          <a:prstGeom prst="rect">
            <a:avLst/>
          </a:prstGeom>
        </p:spPr>
      </p:pic>
    </p:spTree>
    <p:extLst>
      <p:ext uri="{BB962C8B-B14F-4D97-AF65-F5344CB8AC3E}">
        <p14:creationId xmlns:p14="http://schemas.microsoft.com/office/powerpoint/2010/main" val="3488818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Lingo: Committing and Pushing Changes</a:t>
            </a:r>
            <a:endParaRPr lang="en-US" dirty="0"/>
          </a:p>
        </p:txBody>
      </p:sp>
      <p:sp>
        <p:nvSpPr>
          <p:cNvPr id="3" name="Text Placeholder 2"/>
          <p:cNvSpPr>
            <a:spLocks noGrp="1"/>
          </p:cNvSpPr>
          <p:nvPr>
            <p:ph type="body"/>
          </p:nvPr>
        </p:nvSpPr>
        <p:spPr/>
        <p:txBody>
          <a:bodyPr/>
          <a:lstStyle/>
          <a:p>
            <a:r>
              <a:rPr lang="en-US" dirty="0" smtClean="0"/>
              <a:t>After creating, adding, editing, or deleting files in local repo, you </a:t>
            </a:r>
            <a:r>
              <a:rPr lang="en-US" b="1" dirty="0" smtClean="0">
                <a:solidFill>
                  <a:schemeClr val="accent2">
                    <a:lumMod val="75000"/>
                  </a:schemeClr>
                </a:solidFill>
              </a:rPr>
              <a:t>commit</a:t>
            </a:r>
            <a:r>
              <a:rPr lang="en-US" dirty="0" smtClean="0"/>
              <a:t> the changes and </a:t>
            </a:r>
            <a:r>
              <a:rPr lang="en-US" b="1" dirty="0" smtClean="0">
                <a:solidFill>
                  <a:schemeClr val="accent1">
                    <a:lumMod val="75000"/>
                  </a:schemeClr>
                </a:solidFill>
              </a:rPr>
              <a:t>push</a:t>
            </a:r>
            <a:r>
              <a:rPr lang="en-US" dirty="0" smtClean="0"/>
              <a:t> them to GitHub.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006" y="2703443"/>
            <a:ext cx="7342634" cy="4130231"/>
          </a:xfrm>
          <a:prstGeom prst="rect">
            <a:avLst/>
          </a:prstGeom>
        </p:spPr>
      </p:pic>
    </p:spTree>
    <p:extLst>
      <p:ext uri="{BB962C8B-B14F-4D97-AF65-F5344CB8AC3E}">
        <p14:creationId xmlns:p14="http://schemas.microsoft.com/office/powerpoint/2010/main" val="134445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GitHub Lingo: Open and Close an Issue</a:t>
            </a:r>
            <a:endParaRPr lang="en-US" dirty="0"/>
          </a:p>
        </p:txBody>
      </p:sp>
      <p:sp>
        <p:nvSpPr>
          <p:cNvPr id="3" name="Text Placeholder 2"/>
          <p:cNvSpPr>
            <a:spLocks noGrp="1"/>
          </p:cNvSpPr>
          <p:nvPr>
            <p:ph type="body"/>
          </p:nvPr>
        </p:nvSpPr>
        <p:spPr>
          <a:xfrm>
            <a:off x="504000" y="1769039"/>
            <a:ext cx="9071640" cy="5238047"/>
          </a:xfrm>
        </p:spPr>
        <p:txBody>
          <a:bodyPr/>
          <a:lstStyle/>
          <a:p>
            <a:r>
              <a:rPr lang="en-US" dirty="0" smtClean="0"/>
              <a:t>Create (</a:t>
            </a:r>
            <a:r>
              <a:rPr lang="en-US" b="1" dirty="0" smtClean="0">
                <a:solidFill>
                  <a:schemeClr val="accent2">
                    <a:lumMod val="75000"/>
                  </a:schemeClr>
                </a:solidFill>
              </a:rPr>
              <a:t>Open</a:t>
            </a:r>
            <a:r>
              <a:rPr lang="en-US" dirty="0" smtClean="0"/>
              <a:t>) an </a:t>
            </a:r>
            <a:r>
              <a:rPr lang="en-US" b="1" dirty="0" smtClean="0"/>
              <a:t>issue</a:t>
            </a:r>
            <a:r>
              <a:rPr lang="en-US" dirty="0" smtClean="0"/>
              <a:t> </a:t>
            </a:r>
            <a:r>
              <a:rPr lang="en-US" dirty="0" smtClean="0"/>
              <a:t>and </a:t>
            </a:r>
            <a:r>
              <a:rPr lang="en-US" b="1" dirty="0" smtClean="0">
                <a:solidFill>
                  <a:schemeClr val="tx2">
                    <a:lumMod val="60000"/>
                    <a:lumOff val="40000"/>
                  </a:schemeClr>
                </a:solidFill>
              </a:rPr>
              <a:t>close</a:t>
            </a:r>
            <a:r>
              <a:rPr lang="en-US" dirty="0" smtClean="0"/>
              <a:t> it when it is solved. You can also chat about it.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2991679"/>
            <a:ext cx="8611346" cy="3530400"/>
          </a:xfrm>
          <a:prstGeom prst="rect">
            <a:avLst/>
          </a:prstGeom>
        </p:spPr>
      </p:pic>
    </p:spTree>
    <p:extLst>
      <p:ext uri="{BB962C8B-B14F-4D97-AF65-F5344CB8AC3E}">
        <p14:creationId xmlns:p14="http://schemas.microsoft.com/office/powerpoint/2010/main" val="13759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tIns="0" rIns="0" bIns="0" anchor="ctr"/>
          <a:lstStyle/>
          <a:p>
            <a:pPr algn="ctr"/>
            <a:r>
              <a:rPr lang="en-US" sz="4400" spc="-1" dirty="0" smtClean="0">
                <a:solidFill>
                  <a:srgbClr val="000000"/>
                </a:solidFill>
                <a:uFill>
                  <a:solidFill>
                    <a:srgbClr val="FFFFFF"/>
                  </a:solidFill>
                </a:uFill>
                <a:latin typeface="Arial"/>
              </a:rPr>
              <a:t>GitHub Lingo: Branching &amp; Pull Requests</a:t>
            </a:r>
            <a:endParaRPr lang="en-US" sz="4400" b="0" strike="noStrike" spc="-1" dirty="0">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200" b="0" strike="noStrike" spc="-1" dirty="0" smtClean="0">
                <a:solidFill>
                  <a:srgbClr val="000000"/>
                </a:solidFill>
                <a:uFill>
                  <a:solidFill>
                    <a:srgbClr val="FFFFFF"/>
                  </a:solidFill>
                </a:uFill>
                <a:latin typeface="Arial"/>
              </a:rPr>
              <a:t>You can separate your work from the </a:t>
            </a:r>
            <a:r>
              <a:rPr lang="en-US" sz="3200" b="1" strike="noStrike" spc="-1" dirty="0" smtClean="0">
                <a:solidFill>
                  <a:schemeClr val="accent3">
                    <a:lumMod val="75000"/>
                  </a:schemeClr>
                </a:solidFill>
                <a:uFill>
                  <a:solidFill>
                    <a:srgbClr val="FFFFFF"/>
                  </a:solidFill>
                </a:uFill>
                <a:latin typeface="Arial"/>
              </a:rPr>
              <a:t>master</a:t>
            </a:r>
            <a:r>
              <a:rPr lang="en-US" sz="3200" strike="noStrike" spc="-1" dirty="0" smtClean="0">
                <a:solidFill>
                  <a:schemeClr val="accent3">
                    <a:lumMod val="75000"/>
                  </a:schemeClr>
                </a:solidFill>
                <a:uFill>
                  <a:solidFill>
                    <a:srgbClr val="FFFFFF"/>
                  </a:solidFill>
                </a:uFill>
                <a:latin typeface="Arial"/>
              </a:rPr>
              <a:t> </a:t>
            </a:r>
            <a:r>
              <a:rPr lang="en-US" sz="3200" b="1" strike="noStrike" spc="-1" dirty="0" smtClean="0">
                <a:solidFill>
                  <a:schemeClr val="accent3">
                    <a:lumMod val="75000"/>
                  </a:schemeClr>
                </a:solidFill>
                <a:uFill>
                  <a:solidFill>
                    <a:srgbClr val="FFFFFF"/>
                  </a:solidFill>
                </a:uFill>
                <a:latin typeface="Arial"/>
              </a:rPr>
              <a:t>branch</a:t>
            </a:r>
            <a:r>
              <a:rPr lang="en-US" sz="3200" strike="noStrike" spc="-1" dirty="0" smtClean="0">
                <a:solidFill>
                  <a:srgbClr val="000000"/>
                </a:solidFill>
                <a:uFill>
                  <a:solidFill>
                    <a:srgbClr val="FFFFFF"/>
                  </a:solidFill>
                </a:uFill>
                <a:latin typeface="Arial"/>
              </a:rPr>
              <a:t> </a:t>
            </a:r>
            <a:r>
              <a:rPr lang="en-US" sz="3200" strike="noStrike" spc="-1" dirty="0" smtClean="0">
                <a:solidFill>
                  <a:srgbClr val="000000"/>
                </a:solidFill>
                <a:uFill>
                  <a:solidFill>
                    <a:srgbClr val="FFFFFF"/>
                  </a:solidFill>
                </a:uFill>
                <a:latin typeface="Arial"/>
              </a:rPr>
              <a:t>and save it to another </a:t>
            </a:r>
            <a:r>
              <a:rPr lang="en-US" sz="3200" b="1" strike="noStrike" spc="-1" dirty="0" smtClean="0">
                <a:solidFill>
                  <a:schemeClr val="accent2">
                    <a:lumMod val="75000"/>
                  </a:schemeClr>
                </a:solidFill>
                <a:uFill>
                  <a:solidFill>
                    <a:srgbClr val="FFFFFF"/>
                  </a:solidFill>
                </a:uFill>
                <a:latin typeface="Arial"/>
              </a:rPr>
              <a:t>branch</a:t>
            </a:r>
            <a:r>
              <a:rPr lang="en-US" sz="3200" strike="noStrike" spc="-1" dirty="0" smtClean="0">
                <a:solidFill>
                  <a:srgbClr val="000000"/>
                </a:solidFill>
                <a:uFill>
                  <a:solidFill>
                    <a:srgbClr val="FFFFFF"/>
                  </a:solidFill>
                </a:uFill>
                <a:latin typeface="Arial"/>
              </a:rPr>
              <a:t>.</a:t>
            </a:r>
          </a:p>
          <a:p>
            <a:pPr marL="432000" indent="-324000">
              <a:buClr>
                <a:srgbClr val="000000"/>
              </a:buClr>
              <a:buSzPct val="45000"/>
              <a:buFont typeface="Wingdings" charset="2"/>
              <a:buChar char=""/>
            </a:pPr>
            <a:endParaRPr lang="en-US" sz="3200" strike="noStrike" spc="-1" dirty="0" smtClean="0">
              <a:solidFill>
                <a:srgbClr val="000000"/>
              </a:solidFill>
              <a:uFill>
                <a:solidFill>
                  <a:srgbClr val="FFFFFF"/>
                </a:solidFill>
              </a:uFill>
              <a:latin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141" y="3086306"/>
            <a:ext cx="8269357" cy="327273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p:txBody>
          <a:bodyPr/>
          <a:lstStyle/>
          <a:p>
            <a:pPr marL="432000" indent="-324000">
              <a:buClr>
                <a:srgbClr val="000000"/>
              </a:buClr>
              <a:buSzPct val="45000"/>
              <a:buFont typeface="Wingdings" charset="2"/>
              <a:buChar char=""/>
            </a:pPr>
            <a:r>
              <a:rPr lang="en-US" spc="-1" dirty="0">
                <a:solidFill>
                  <a:srgbClr val="000000"/>
                </a:solidFill>
                <a:uFill>
                  <a:solidFill>
                    <a:srgbClr val="FFFFFF"/>
                  </a:solidFill>
                </a:uFill>
              </a:rPr>
              <a:t>Create a </a:t>
            </a:r>
            <a:r>
              <a:rPr lang="en-US" b="1" spc="-1" dirty="0">
                <a:solidFill>
                  <a:schemeClr val="accent2">
                    <a:lumMod val="75000"/>
                  </a:schemeClr>
                </a:solidFill>
                <a:uFill>
                  <a:solidFill>
                    <a:srgbClr val="FFFFFF"/>
                  </a:solidFill>
                </a:uFill>
              </a:rPr>
              <a:t>pull request</a:t>
            </a:r>
            <a:r>
              <a:rPr lang="en-US" spc="-1" dirty="0">
                <a:solidFill>
                  <a:srgbClr val="000000"/>
                </a:solidFill>
                <a:uFill>
                  <a:solidFill>
                    <a:srgbClr val="FFFFFF"/>
                  </a:solidFill>
                </a:uFill>
              </a:rPr>
              <a:t> to notify </a:t>
            </a:r>
            <a:r>
              <a:rPr lang="en-US" b="1" spc="-1" dirty="0">
                <a:solidFill>
                  <a:schemeClr val="accent3">
                    <a:lumMod val="75000"/>
                  </a:schemeClr>
                </a:solidFill>
                <a:uFill>
                  <a:solidFill>
                    <a:srgbClr val="FFFFFF"/>
                  </a:solidFill>
                </a:uFill>
              </a:rPr>
              <a:t>repo owner</a:t>
            </a:r>
            <a:r>
              <a:rPr lang="en-US" b="1" spc="-1" dirty="0">
                <a:solidFill>
                  <a:srgbClr val="000000"/>
                </a:solidFill>
                <a:uFill>
                  <a:solidFill>
                    <a:srgbClr val="FFFFFF"/>
                  </a:solidFill>
                </a:uFill>
              </a:rPr>
              <a:t> </a:t>
            </a:r>
            <a:r>
              <a:rPr lang="en-US" spc="-1" dirty="0">
                <a:solidFill>
                  <a:srgbClr val="000000"/>
                </a:solidFill>
                <a:uFill>
                  <a:solidFill>
                    <a:srgbClr val="FFFFFF"/>
                  </a:solidFill>
                </a:uFill>
              </a:rPr>
              <a:t>of change</a:t>
            </a:r>
            <a:r>
              <a:rPr lang="en-US" spc="-1" dirty="0" smtClean="0">
                <a:solidFill>
                  <a:srgbClr val="000000"/>
                </a:solidFill>
                <a:uFill>
                  <a:solidFill>
                    <a:srgbClr val="FFFFFF"/>
                  </a:solidFill>
                </a:uFill>
              </a:rPr>
              <a:t>.</a:t>
            </a:r>
          </a:p>
          <a:p>
            <a:pPr marL="432000" indent="-324000">
              <a:buClr>
                <a:srgbClr val="000000"/>
              </a:buClr>
              <a:buSzPct val="45000"/>
              <a:buFont typeface="Wingdings" charset="2"/>
              <a:buChar char=""/>
            </a:pPr>
            <a:endParaRPr lang="en-US" spc="-1" dirty="0" smtClean="0">
              <a:solidFill>
                <a:srgbClr val="000000"/>
              </a:solidFill>
              <a:uFill>
                <a:solidFill>
                  <a:srgbClr val="FFFFFF"/>
                </a:solidFill>
              </a:uFill>
            </a:endParaRPr>
          </a:p>
          <a:p>
            <a:pPr marL="432000" indent="-324000">
              <a:buClr>
                <a:srgbClr val="000000"/>
              </a:buClr>
              <a:buSzPct val="45000"/>
              <a:buFont typeface="Wingdings" charset="2"/>
              <a:buChar char=""/>
            </a:pPr>
            <a:endParaRPr lang="en-US" spc="-1" dirty="0">
              <a:solidFill>
                <a:srgbClr val="000000"/>
              </a:solidFill>
              <a:uFill>
                <a:solidFill>
                  <a:srgbClr val="FFFFFF"/>
                </a:solidFill>
              </a:uFill>
            </a:endParaRPr>
          </a:p>
          <a:p>
            <a:endParaRPr lang="en-US" dirty="0"/>
          </a:p>
        </p:txBody>
      </p:sp>
      <p:sp>
        <p:nvSpPr>
          <p:cNvPr id="2" name="Title 1"/>
          <p:cNvSpPr>
            <a:spLocks noGrp="1"/>
          </p:cNvSpPr>
          <p:nvPr>
            <p:ph type="title"/>
          </p:nvPr>
        </p:nvSpPr>
        <p:spPr/>
        <p:txBody>
          <a:bodyPr>
            <a:normAutofit fontScale="90000"/>
          </a:bodyPr>
          <a:lstStyle/>
          <a:p>
            <a:pPr algn="ctr"/>
            <a:r>
              <a:rPr lang="en-US" spc="-1" dirty="0" smtClean="0">
                <a:solidFill>
                  <a:srgbClr val="000000"/>
                </a:solidFill>
                <a:uFill>
                  <a:solidFill>
                    <a:srgbClr val="FFFFFF"/>
                  </a:solidFill>
                </a:uFill>
              </a:rPr>
              <a:t/>
            </a:r>
            <a:br>
              <a:rPr lang="en-US" spc="-1" dirty="0" smtClean="0">
                <a:solidFill>
                  <a:srgbClr val="000000"/>
                </a:solidFill>
                <a:uFill>
                  <a:solidFill>
                    <a:srgbClr val="FFFFFF"/>
                  </a:solidFill>
                </a:uFill>
              </a:rPr>
            </a:br>
            <a:r>
              <a:rPr lang="en-US" spc="-1" dirty="0" smtClean="0">
                <a:solidFill>
                  <a:srgbClr val="000000"/>
                </a:solidFill>
                <a:uFill>
                  <a:solidFill>
                    <a:srgbClr val="FFFFFF"/>
                  </a:solidFill>
                </a:uFill>
              </a:rPr>
              <a:t>GitHub </a:t>
            </a:r>
            <a:r>
              <a:rPr lang="en-US" spc="-1" dirty="0">
                <a:solidFill>
                  <a:srgbClr val="000000"/>
                </a:solidFill>
                <a:uFill>
                  <a:solidFill>
                    <a:srgbClr val="FFFFFF"/>
                  </a:solidFill>
                </a:uFill>
              </a:rPr>
              <a:t>Lingo: Branching &amp; Pull Requests</a:t>
            </a:r>
            <a:br>
              <a:rPr lang="en-US" spc="-1" dirty="0">
                <a:solidFill>
                  <a:srgbClr val="000000"/>
                </a:solidFill>
                <a:uFill>
                  <a:solidFill>
                    <a:srgbClr val="FFFFFF"/>
                  </a:solidFill>
                </a:uFill>
              </a:rPr>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24" y="2473624"/>
            <a:ext cx="7414591" cy="3885416"/>
          </a:xfrm>
          <a:prstGeom prst="rect">
            <a:avLst/>
          </a:prstGeom>
        </p:spPr>
      </p:pic>
    </p:spTree>
    <p:extLst>
      <p:ext uri="{BB962C8B-B14F-4D97-AF65-F5344CB8AC3E}">
        <p14:creationId xmlns:p14="http://schemas.microsoft.com/office/powerpoint/2010/main" val="3911011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p:txBody>
          <a:bodyPr/>
          <a:lstStyle/>
          <a:p>
            <a:r>
              <a:rPr lang="en-US" b="1" spc="-1" dirty="0">
                <a:solidFill>
                  <a:schemeClr val="accent4">
                    <a:lumMod val="75000"/>
                  </a:schemeClr>
                </a:solidFill>
                <a:uFill>
                  <a:solidFill>
                    <a:srgbClr val="FFFFFF"/>
                  </a:solidFill>
                </a:uFill>
              </a:rPr>
              <a:t>Repo owner</a:t>
            </a:r>
            <a:r>
              <a:rPr lang="en-US" b="1" spc="-1" dirty="0">
                <a:solidFill>
                  <a:srgbClr val="000000"/>
                </a:solidFill>
                <a:uFill>
                  <a:solidFill>
                    <a:srgbClr val="FFFFFF"/>
                  </a:solidFill>
                </a:uFill>
              </a:rPr>
              <a:t> </a:t>
            </a:r>
            <a:r>
              <a:rPr lang="en-US" spc="-1" dirty="0">
                <a:solidFill>
                  <a:srgbClr val="000000"/>
                </a:solidFill>
                <a:uFill>
                  <a:solidFill>
                    <a:srgbClr val="FFFFFF"/>
                  </a:solidFill>
                </a:uFill>
              </a:rPr>
              <a:t>can decide to </a:t>
            </a:r>
            <a:r>
              <a:rPr lang="en-US" b="1" spc="-1" dirty="0">
                <a:solidFill>
                  <a:schemeClr val="accent2">
                    <a:lumMod val="75000"/>
                  </a:schemeClr>
                </a:solidFill>
                <a:uFill>
                  <a:solidFill>
                    <a:srgbClr val="FFFFFF"/>
                  </a:solidFill>
                </a:uFill>
              </a:rPr>
              <a:t>pull</a:t>
            </a:r>
            <a:r>
              <a:rPr lang="en-US" spc="-1" dirty="0">
                <a:solidFill>
                  <a:srgbClr val="000000"/>
                </a:solidFill>
                <a:uFill>
                  <a:solidFill>
                    <a:srgbClr val="FFFFFF"/>
                  </a:solidFill>
                </a:uFill>
              </a:rPr>
              <a:t> the changes into </a:t>
            </a:r>
            <a:r>
              <a:rPr lang="en-US" b="1" spc="-1" dirty="0">
                <a:solidFill>
                  <a:schemeClr val="accent1">
                    <a:lumMod val="75000"/>
                  </a:schemeClr>
                </a:solidFill>
                <a:uFill>
                  <a:solidFill>
                    <a:srgbClr val="FFFFFF"/>
                  </a:solidFill>
                </a:uFill>
              </a:rPr>
              <a:t>master</a:t>
            </a:r>
            <a:r>
              <a:rPr lang="en-US" spc="-1" dirty="0">
                <a:solidFill>
                  <a:schemeClr val="accent1">
                    <a:lumMod val="75000"/>
                  </a:schemeClr>
                </a:solidFill>
                <a:uFill>
                  <a:solidFill>
                    <a:srgbClr val="FFFFFF"/>
                  </a:solidFill>
                </a:uFill>
              </a:rPr>
              <a:t> </a:t>
            </a:r>
            <a:r>
              <a:rPr lang="en-US" b="1" spc="-1" dirty="0">
                <a:solidFill>
                  <a:schemeClr val="accent1">
                    <a:lumMod val="75000"/>
                  </a:schemeClr>
                </a:solidFill>
                <a:uFill>
                  <a:solidFill>
                    <a:srgbClr val="FFFFFF"/>
                  </a:solidFill>
                </a:uFill>
              </a:rPr>
              <a:t>branch</a:t>
            </a:r>
            <a:r>
              <a:rPr lang="en-US" spc="-1" dirty="0">
                <a:solidFill>
                  <a:srgbClr val="000000"/>
                </a:solidFill>
                <a:uFill>
                  <a:solidFill>
                    <a:srgbClr val="FFFFFF"/>
                  </a:solidFill>
                </a:uFill>
              </a:rPr>
              <a:t>… or reject them.</a:t>
            </a:r>
          </a:p>
          <a:p>
            <a:endParaRPr lang="en-US" dirty="0"/>
          </a:p>
        </p:txBody>
      </p:sp>
      <p:sp>
        <p:nvSpPr>
          <p:cNvPr id="2" name="Title 1"/>
          <p:cNvSpPr>
            <a:spLocks noGrp="1"/>
          </p:cNvSpPr>
          <p:nvPr>
            <p:ph type="title"/>
          </p:nvPr>
        </p:nvSpPr>
        <p:spPr/>
        <p:txBody>
          <a:bodyPr>
            <a:normAutofit fontScale="90000"/>
          </a:bodyPr>
          <a:lstStyle/>
          <a:p>
            <a:pPr algn="ctr"/>
            <a:r>
              <a:rPr lang="en-US" spc="-1" dirty="0" smtClean="0">
                <a:solidFill>
                  <a:srgbClr val="000000"/>
                </a:solidFill>
                <a:uFill>
                  <a:solidFill>
                    <a:srgbClr val="FFFFFF"/>
                  </a:solidFill>
                </a:uFill>
              </a:rPr>
              <a:t/>
            </a:r>
            <a:br>
              <a:rPr lang="en-US" spc="-1" dirty="0" smtClean="0">
                <a:solidFill>
                  <a:srgbClr val="000000"/>
                </a:solidFill>
                <a:uFill>
                  <a:solidFill>
                    <a:srgbClr val="FFFFFF"/>
                  </a:solidFill>
                </a:uFill>
              </a:rPr>
            </a:br>
            <a:r>
              <a:rPr lang="en-US" spc="-1" dirty="0" smtClean="0">
                <a:solidFill>
                  <a:srgbClr val="000000"/>
                </a:solidFill>
                <a:uFill>
                  <a:solidFill>
                    <a:srgbClr val="FFFFFF"/>
                  </a:solidFill>
                </a:uFill>
              </a:rPr>
              <a:t>GitHub </a:t>
            </a:r>
            <a:r>
              <a:rPr lang="en-US" spc="-1" dirty="0">
                <a:solidFill>
                  <a:srgbClr val="000000"/>
                </a:solidFill>
                <a:uFill>
                  <a:solidFill>
                    <a:srgbClr val="FFFFFF"/>
                  </a:solidFill>
                </a:uFill>
              </a:rPr>
              <a:t>Lingo: Branching &amp; Pull Requests</a:t>
            </a:r>
            <a:br>
              <a:rPr lang="en-US" spc="-1" dirty="0">
                <a:solidFill>
                  <a:srgbClr val="000000"/>
                </a:solidFill>
                <a:uFill>
                  <a:solidFill>
                    <a:srgbClr val="FFFFFF"/>
                  </a:solidFill>
                </a:uFill>
              </a:rPr>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651" y="2691300"/>
            <a:ext cx="7188338" cy="3809078"/>
          </a:xfrm>
          <a:prstGeom prst="rect">
            <a:avLst/>
          </a:prstGeom>
        </p:spPr>
      </p:pic>
    </p:spTree>
    <p:extLst>
      <p:ext uri="{BB962C8B-B14F-4D97-AF65-F5344CB8AC3E}">
        <p14:creationId xmlns:p14="http://schemas.microsoft.com/office/powerpoint/2010/main" val="3717095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p:txBody>
          <a:bodyPr/>
          <a:lstStyle/>
          <a:p>
            <a:r>
              <a:rPr lang="en-US" dirty="0" smtClean="0"/>
              <a:t>Any questions? </a:t>
            </a:r>
          </a:p>
          <a:p>
            <a:r>
              <a:rPr lang="en-US" dirty="0" smtClean="0"/>
              <a:t>We’ll also take a quick look at the Camden Coalition’s </a:t>
            </a:r>
            <a:r>
              <a:rPr lang="en-US" dirty="0"/>
              <a:t>GitHub organization page: https://github.com/CamdenCoalitionOfHealthcareProviders</a:t>
            </a:r>
          </a:p>
        </p:txBody>
      </p:sp>
      <p:sp>
        <p:nvSpPr>
          <p:cNvPr id="2" name="Title 1"/>
          <p:cNvSpPr>
            <a:spLocks noGrp="1"/>
          </p:cNvSpPr>
          <p:nvPr>
            <p:ph type="title"/>
          </p:nvPr>
        </p:nvSpPr>
        <p:spPr/>
        <p:txBody>
          <a:bodyPr/>
          <a:lstStyle/>
          <a:p>
            <a:r>
              <a:rPr lang="en-US" dirty="0" smtClean="0"/>
              <a:t>That’s the basics of GitHub</a:t>
            </a:r>
            <a:endParaRPr lang="en-US" dirty="0"/>
          </a:p>
        </p:txBody>
      </p:sp>
    </p:spTree>
    <p:extLst>
      <p:ext uri="{BB962C8B-B14F-4D97-AF65-F5344CB8AC3E}">
        <p14:creationId xmlns:p14="http://schemas.microsoft.com/office/powerpoint/2010/main" val="2759490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What Is Version Control?</a:t>
            </a:r>
          </a:p>
        </p:txBody>
      </p:sp>
      <p:sp>
        <p:nvSpPr>
          <p:cNvPr id="42"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200" b="0" strike="noStrike" spc="-1" dirty="0" smtClean="0">
                <a:solidFill>
                  <a:schemeClr val="accent2">
                    <a:lumMod val="75000"/>
                  </a:schemeClr>
                </a:solidFill>
                <a:uFill>
                  <a:solidFill>
                    <a:srgbClr val="FFFFFF"/>
                  </a:solidFill>
                </a:uFill>
                <a:latin typeface="Arial"/>
              </a:rPr>
              <a:t>Version control </a:t>
            </a:r>
            <a:r>
              <a:rPr lang="en-US" sz="3200" b="0" strike="noStrike" spc="-1" dirty="0" smtClean="0">
                <a:solidFill>
                  <a:srgbClr val="000000"/>
                </a:solidFill>
                <a:uFill>
                  <a:solidFill>
                    <a:srgbClr val="FFFFFF"/>
                  </a:solidFill>
                </a:uFill>
                <a:latin typeface="Arial"/>
              </a:rPr>
              <a:t>is software that helps a team manage the changes to their code or any other documents. (It doesn’t have to be just code!)</a:t>
            </a:r>
          </a:p>
          <a:p>
            <a:pPr marL="432000" indent="-324000">
              <a:buClr>
                <a:srgbClr val="000000"/>
              </a:buClr>
              <a:buSzPct val="45000"/>
              <a:buFont typeface="Wingdings" charset="2"/>
              <a:buChar char=""/>
            </a:pPr>
            <a:r>
              <a:rPr lang="en-US" sz="3200" spc="-1" dirty="0" smtClean="0">
                <a:solidFill>
                  <a:srgbClr val="000000"/>
                </a:solidFill>
                <a:uFill>
                  <a:solidFill>
                    <a:srgbClr val="FFFFFF"/>
                  </a:solidFill>
                </a:uFill>
                <a:latin typeface="Arial"/>
              </a:rPr>
              <a:t>Benefits</a:t>
            </a:r>
          </a:p>
          <a:p>
            <a:pPr marL="889200" lvl="1" indent="-324000">
              <a:buClr>
                <a:srgbClr val="000000"/>
              </a:buClr>
              <a:buSzPct val="45000"/>
              <a:buFont typeface="Wingdings" charset="2"/>
              <a:buChar char=""/>
            </a:pPr>
            <a:r>
              <a:rPr lang="en-US" sz="3200" spc="-1" dirty="0" smtClean="0">
                <a:solidFill>
                  <a:srgbClr val="000000"/>
                </a:solidFill>
                <a:uFill>
                  <a:solidFill>
                    <a:srgbClr val="FFFFFF"/>
                  </a:solidFill>
                </a:uFill>
              </a:rPr>
              <a:t>Centralized</a:t>
            </a:r>
          </a:p>
          <a:p>
            <a:pPr marL="889200" lvl="1" indent="-324000">
              <a:buClr>
                <a:srgbClr val="000000"/>
              </a:buClr>
              <a:buSzPct val="45000"/>
              <a:buFont typeface="Wingdings" charset="2"/>
              <a:buChar char=""/>
            </a:pPr>
            <a:r>
              <a:rPr lang="en-US" sz="3200" spc="-1" dirty="0" smtClean="0">
                <a:solidFill>
                  <a:srgbClr val="000000"/>
                </a:solidFill>
                <a:uFill>
                  <a:solidFill>
                    <a:srgbClr val="FFFFFF"/>
                  </a:solidFill>
                </a:uFill>
              </a:rPr>
              <a:t>A </a:t>
            </a:r>
            <a:r>
              <a:rPr lang="en-US" sz="3200" spc="-1" dirty="0">
                <a:solidFill>
                  <a:srgbClr val="000000"/>
                </a:solidFill>
                <a:uFill>
                  <a:solidFill>
                    <a:srgbClr val="FFFFFF"/>
                  </a:solidFill>
                </a:uFill>
              </a:rPr>
              <a:t>complete long-term change history of every </a:t>
            </a:r>
            <a:r>
              <a:rPr lang="en-US" sz="3200" spc="-1" dirty="0" smtClean="0">
                <a:solidFill>
                  <a:srgbClr val="000000"/>
                </a:solidFill>
                <a:uFill>
                  <a:solidFill>
                    <a:srgbClr val="FFFFFF"/>
                  </a:solidFill>
                </a:uFill>
              </a:rPr>
              <a:t>file</a:t>
            </a:r>
          </a:p>
          <a:p>
            <a:pPr marL="889200" lvl="1" indent="-324000">
              <a:buClr>
                <a:srgbClr val="000000"/>
              </a:buClr>
              <a:buSzPct val="45000"/>
              <a:buFont typeface="Wingdings" charset="2"/>
              <a:buChar char=""/>
            </a:pPr>
            <a:r>
              <a:rPr lang="en-US" sz="3200" spc="-1" dirty="0">
                <a:solidFill>
                  <a:srgbClr val="000000"/>
                </a:solidFill>
                <a:uFill>
                  <a:solidFill>
                    <a:srgbClr val="FFFFFF"/>
                  </a:solidFill>
                </a:uFill>
              </a:rPr>
              <a:t>Branching and </a:t>
            </a:r>
            <a:r>
              <a:rPr lang="en-US" sz="3200" spc="-1" dirty="0" smtClean="0">
                <a:solidFill>
                  <a:srgbClr val="000000"/>
                </a:solidFill>
                <a:uFill>
                  <a:solidFill>
                    <a:srgbClr val="FFFFFF"/>
                  </a:solidFill>
                </a:uFill>
              </a:rPr>
              <a:t>merging</a:t>
            </a:r>
          </a:p>
          <a:p>
            <a:pPr marL="889200" lvl="1" indent="-324000">
              <a:buClr>
                <a:srgbClr val="000000"/>
              </a:buClr>
              <a:buSzPct val="45000"/>
              <a:buFont typeface="Wingdings" charset="2"/>
              <a:buChar char=""/>
            </a:pPr>
            <a:r>
              <a:rPr lang="en-US" sz="3200" spc="-1" dirty="0" smtClean="0">
                <a:solidFill>
                  <a:srgbClr val="000000"/>
                </a:solidFill>
                <a:uFill>
                  <a:solidFill>
                    <a:srgbClr val="FFFFFF"/>
                  </a:solidFill>
                </a:uFill>
              </a:rPr>
              <a:t>Traceability</a:t>
            </a:r>
          </a:p>
          <a:p>
            <a:pPr marL="889200" lvl="1" indent="-324000">
              <a:buClr>
                <a:srgbClr val="000000"/>
              </a:buClr>
              <a:buSzPct val="45000"/>
              <a:buFont typeface="Wingdings" charset="2"/>
              <a:buChar char=""/>
            </a:pPr>
            <a:endParaRPr lang="en-US" sz="3200" b="0" strike="noStrike" spc="-1" dirty="0">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lang="en-US"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2"/>
          <p:cNvSpPr txBox="1"/>
          <p:nvPr/>
        </p:nvSpPr>
        <p:spPr>
          <a:xfrm>
            <a:off x="504000" y="1769039"/>
            <a:ext cx="9071640" cy="5118777"/>
          </a:xfrm>
          <a:prstGeom prst="rect">
            <a:avLst/>
          </a:prstGeom>
          <a:noFill/>
          <a:ln>
            <a:noFill/>
          </a:ln>
        </p:spPr>
        <p:txBody>
          <a:bodyPr lIns="0" tIns="0" rIns="0" bIns="0"/>
          <a:lstStyle/>
          <a:p>
            <a:pPr marL="432000" indent="-324000">
              <a:buClr>
                <a:srgbClr val="000000"/>
              </a:buClr>
              <a:buSzPct val="45000"/>
              <a:buFont typeface="Wingdings" charset="2"/>
              <a:buChar char=""/>
            </a:pPr>
            <a:r>
              <a:rPr lang="en-US" sz="3200" b="0" strike="noStrike" spc="-1" dirty="0">
                <a:solidFill>
                  <a:srgbClr val="000000"/>
                </a:solidFill>
                <a:uFill>
                  <a:solidFill>
                    <a:srgbClr val="FFFFFF"/>
                  </a:solidFill>
                </a:uFill>
                <a:latin typeface="Arial"/>
              </a:rPr>
              <a:t>What is </a:t>
            </a:r>
            <a:r>
              <a:rPr lang="en-US" sz="3200" b="0" strike="noStrike" spc="-1" dirty="0" err="1">
                <a:solidFill>
                  <a:schemeClr val="accent2">
                    <a:lumMod val="75000"/>
                  </a:schemeClr>
                </a:solidFill>
                <a:uFill>
                  <a:solidFill>
                    <a:srgbClr val="FFFFFF"/>
                  </a:solidFill>
                </a:uFill>
                <a:latin typeface="Arial"/>
              </a:rPr>
              <a:t>Git</a:t>
            </a:r>
            <a:r>
              <a:rPr lang="en-US" sz="3200" b="0" strike="noStrike" spc="-1" dirty="0">
                <a:solidFill>
                  <a:srgbClr val="000000"/>
                </a:solidFill>
                <a:uFill>
                  <a:solidFill>
                    <a:srgbClr val="FFFFFF"/>
                  </a:solidFill>
                </a:uFill>
                <a:latin typeface="Arial"/>
              </a:rPr>
              <a:t>?</a:t>
            </a:r>
          </a:p>
          <a:p>
            <a:pPr marL="864000" lvl="1" indent="-324000">
              <a:buClr>
                <a:srgbClr val="000000"/>
              </a:buClr>
              <a:buSzPct val="75000"/>
              <a:buFont typeface="Symbol" charset="2"/>
              <a:buChar char=""/>
            </a:pPr>
            <a:r>
              <a:rPr lang="en-US" sz="2800" b="0" strike="noStrike" spc="-1" dirty="0">
                <a:solidFill>
                  <a:srgbClr val="000000"/>
                </a:solidFill>
                <a:uFill>
                  <a:solidFill>
                    <a:srgbClr val="FFFFFF"/>
                  </a:solidFill>
                </a:uFill>
                <a:latin typeface="Arial"/>
              </a:rPr>
              <a:t>A free and open source distributed </a:t>
            </a:r>
            <a:r>
              <a:rPr lang="en-US" sz="2800" b="0" strike="noStrike" spc="-1" dirty="0">
                <a:solidFill>
                  <a:schemeClr val="accent2">
                    <a:lumMod val="75000"/>
                  </a:schemeClr>
                </a:solidFill>
                <a:uFill>
                  <a:solidFill>
                    <a:srgbClr val="FFFFFF"/>
                  </a:solidFill>
                </a:uFill>
                <a:latin typeface="Arial"/>
              </a:rPr>
              <a:t>version control system</a:t>
            </a:r>
          </a:p>
          <a:p>
            <a:pPr marL="432000" indent="-324000">
              <a:buClr>
                <a:srgbClr val="000000"/>
              </a:buClr>
              <a:buSzPct val="45000"/>
              <a:buFont typeface="Wingdings" charset="2"/>
              <a:buChar char=""/>
            </a:pPr>
            <a:r>
              <a:rPr lang="en-US" sz="3200" b="0" strike="noStrike" spc="-1" dirty="0">
                <a:solidFill>
                  <a:srgbClr val="000000"/>
                </a:solidFill>
                <a:uFill>
                  <a:solidFill>
                    <a:srgbClr val="FFFFFF"/>
                  </a:solidFill>
                </a:uFill>
                <a:latin typeface="Arial"/>
              </a:rPr>
              <a:t>Origins of </a:t>
            </a:r>
            <a:r>
              <a:rPr lang="en-US" sz="3200" b="0" strike="noStrike" spc="-1" dirty="0" err="1">
                <a:solidFill>
                  <a:schemeClr val="accent2">
                    <a:lumMod val="75000"/>
                  </a:schemeClr>
                </a:solidFill>
                <a:uFill>
                  <a:solidFill>
                    <a:srgbClr val="FFFFFF"/>
                  </a:solidFill>
                </a:uFill>
                <a:latin typeface="Arial"/>
              </a:rPr>
              <a:t>Git</a:t>
            </a:r>
            <a:endParaRPr lang="en-US" sz="3200" b="0" strike="noStrike" spc="-1" dirty="0">
              <a:solidFill>
                <a:schemeClr val="accent2">
                  <a:lumMod val="75000"/>
                </a:schemeClr>
              </a:solidFill>
              <a:uFill>
                <a:solidFill>
                  <a:srgbClr val="FFFFFF"/>
                </a:solidFill>
              </a:uFill>
              <a:latin typeface="Arial"/>
            </a:endParaRPr>
          </a:p>
          <a:p>
            <a:pPr marL="864000" lvl="1" indent="-324000">
              <a:buClr>
                <a:srgbClr val="000000"/>
              </a:buClr>
              <a:buSzPct val="75000"/>
              <a:buFont typeface="Symbol" charset="2"/>
              <a:buChar char=""/>
            </a:pPr>
            <a:r>
              <a:rPr lang="en-US" sz="2800" b="0" strike="noStrike" spc="-1" dirty="0" err="1">
                <a:solidFill>
                  <a:schemeClr val="accent2">
                    <a:lumMod val="75000"/>
                  </a:schemeClr>
                </a:solidFill>
                <a:uFill>
                  <a:solidFill>
                    <a:srgbClr val="FFFFFF"/>
                  </a:solidFill>
                </a:uFill>
                <a:latin typeface="Arial"/>
              </a:rPr>
              <a:t>Git</a:t>
            </a:r>
            <a:r>
              <a:rPr lang="en-US" sz="2800" b="0" strike="noStrike" spc="-1" dirty="0">
                <a:solidFill>
                  <a:srgbClr val="000000"/>
                </a:solidFill>
                <a:uFill>
                  <a:solidFill>
                    <a:srgbClr val="FFFFFF"/>
                  </a:solidFill>
                </a:uFill>
                <a:latin typeface="Arial"/>
              </a:rPr>
              <a:t> was originally developed in 2005 by Linus Torvalds after some fight about the use of a software license for another version control system </a:t>
            </a:r>
          </a:p>
          <a:p>
            <a:pPr marL="864000" lvl="1" indent="-324000">
              <a:buClr>
                <a:srgbClr val="000000"/>
              </a:buClr>
              <a:buSzPct val="75000"/>
              <a:buFont typeface="Symbol" charset="2"/>
              <a:buChar char=""/>
            </a:pPr>
            <a:r>
              <a:rPr lang="en-US" sz="2800" b="0" strike="noStrike" spc="-1" dirty="0">
                <a:solidFill>
                  <a:srgbClr val="000000"/>
                </a:solidFill>
                <a:uFill>
                  <a:solidFill>
                    <a:srgbClr val="FFFFFF"/>
                  </a:solidFill>
                </a:uFill>
                <a:latin typeface="Arial"/>
              </a:rPr>
              <a:t>Linus Torvalds also created Linux, an open source operating system in the early 1990s that’s actively developed </a:t>
            </a:r>
            <a:r>
              <a:rPr lang="en-US" sz="2800" b="0" strike="noStrike" spc="-1" dirty="0" smtClean="0">
                <a:solidFill>
                  <a:srgbClr val="000000"/>
                </a:solidFill>
                <a:uFill>
                  <a:solidFill>
                    <a:srgbClr val="FFFFFF"/>
                  </a:solidFill>
                </a:uFill>
                <a:latin typeface="Arial"/>
              </a:rPr>
              <a:t>today and </a:t>
            </a:r>
            <a:r>
              <a:rPr lang="en-US" sz="2800" b="0" strike="noStrike" spc="-1" dirty="0">
                <a:solidFill>
                  <a:srgbClr val="000000"/>
                </a:solidFill>
                <a:uFill>
                  <a:solidFill>
                    <a:srgbClr val="FFFFFF"/>
                  </a:solidFill>
                </a:uFill>
                <a:latin typeface="Arial"/>
              </a:rPr>
              <a:t>used in Android devices and other computer hardware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962" y="494250"/>
            <a:ext cx="2095500" cy="8763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Git</a:t>
            </a:r>
            <a:r>
              <a:rPr lang="en-US" dirty="0" smtClean="0"/>
              <a:t>: Cons (And Pros)</a:t>
            </a:r>
            <a:endParaRPr lang="en-US" dirty="0"/>
          </a:p>
        </p:txBody>
      </p:sp>
      <p:sp>
        <p:nvSpPr>
          <p:cNvPr id="3" name="Text Placeholder 2"/>
          <p:cNvSpPr>
            <a:spLocks noGrp="1"/>
          </p:cNvSpPr>
          <p:nvPr>
            <p:ph type="body"/>
          </p:nvPr>
        </p:nvSpPr>
        <p:spPr/>
        <p:txBody>
          <a:bodyPr/>
          <a:lstStyle/>
          <a:p>
            <a:r>
              <a:rPr lang="en-US" dirty="0" smtClean="0"/>
              <a:t>Cons (and Pros)</a:t>
            </a:r>
          </a:p>
          <a:p>
            <a:pPr lvl="1"/>
            <a:r>
              <a:rPr lang="en-US" dirty="0" smtClean="0"/>
              <a:t>One more thing to learn</a:t>
            </a:r>
          </a:p>
          <a:p>
            <a:pPr lvl="2"/>
            <a:r>
              <a:rPr lang="en-US" dirty="0" err="1" smtClean="0"/>
              <a:t>Git</a:t>
            </a:r>
            <a:r>
              <a:rPr lang="en-US" dirty="0" smtClean="0"/>
              <a:t> is a separate programming language from the programming language in which you might want to track changes</a:t>
            </a:r>
          </a:p>
          <a:p>
            <a:pPr lvl="1"/>
            <a:r>
              <a:rPr lang="en-US" dirty="0" err="1" smtClean="0"/>
              <a:t>Git</a:t>
            </a:r>
            <a:r>
              <a:rPr lang="en-US" dirty="0" smtClean="0"/>
              <a:t> is very particular</a:t>
            </a:r>
          </a:p>
          <a:p>
            <a:pPr lvl="2"/>
            <a:r>
              <a:rPr lang="en-US" dirty="0" smtClean="0"/>
              <a:t>You have to go through the correct steps in the right order to get it to work.</a:t>
            </a:r>
          </a:p>
          <a:p>
            <a:pPr lvl="2"/>
            <a:r>
              <a:rPr lang="en-US" dirty="0" smtClean="0"/>
              <a:t>Learning the </a:t>
            </a:r>
            <a:r>
              <a:rPr lang="en-US" dirty="0" err="1" smtClean="0"/>
              <a:t>Git</a:t>
            </a:r>
            <a:r>
              <a:rPr lang="en-US" dirty="0" smtClean="0"/>
              <a:t> workflow can help you think about your own workflow.</a:t>
            </a:r>
          </a:p>
          <a:p>
            <a:pPr lvl="1"/>
            <a:r>
              <a:rPr lang="en-US" dirty="0" smtClean="0"/>
              <a:t>That said, there are a lot of ways to do the same thing</a:t>
            </a:r>
          </a:p>
          <a:p>
            <a:pPr lvl="2"/>
            <a:r>
              <a:rPr lang="en-US" dirty="0" smtClean="0"/>
              <a:t>This depends on how you interact with GitHub</a:t>
            </a:r>
          </a:p>
          <a:p>
            <a:pPr lvl="2"/>
            <a:endParaRPr lang="en-US" sz="1800" dirty="0" smtClean="0"/>
          </a:p>
          <a:p>
            <a:pPr lvl="2"/>
            <a:endParaRPr lang="en-US" dirty="0" smtClean="0"/>
          </a:p>
          <a:p>
            <a:pPr lvl="1"/>
            <a:endParaRPr lang="en-US" dirty="0" smtClean="0"/>
          </a:p>
        </p:txBody>
      </p:sp>
    </p:spTree>
    <p:extLst>
      <p:ext uri="{BB962C8B-B14F-4D97-AF65-F5344CB8AC3E}">
        <p14:creationId xmlns:p14="http://schemas.microsoft.com/office/powerpoint/2010/main" val="2848442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dirty="0" smtClean="0">
                <a:solidFill>
                  <a:srgbClr val="000000"/>
                </a:solidFill>
                <a:uFill>
                  <a:solidFill>
                    <a:srgbClr val="FFFFFF"/>
                  </a:solidFill>
                </a:uFill>
                <a:latin typeface="Arial"/>
              </a:rPr>
              <a:t>vs</a:t>
            </a:r>
            <a:endParaRPr lang="en-US" sz="4400" b="0" strike="noStrike" spc="-1" dirty="0">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tIns="0" rIns="0" bIns="0"/>
          <a:lstStyle/>
          <a:p>
            <a:pPr marL="457200" indent="-457200">
              <a:buFont typeface="Arial" panose="020B0604020202020204" pitchFamily="34" charset="0"/>
              <a:buChar char="•"/>
            </a:pPr>
            <a:endParaRPr lang="en-US" sz="3200" spc="-1" dirty="0" smtClean="0">
              <a:solidFill>
                <a:srgbClr val="000000"/>
              </a:solidFill>
              <a:uFill>
                <a:solidFill>
                  <a:srgbClr val="FFFFFF"/>
                </a:solidFill>
              </a:uFill>
              <a:latin typeface="Arial"/>
            </a:endParaRPr>
          </a:p>
          <a:p>
            <a:pPr marL="457200" indent="-457200">
              <a:buFont typeface="Arial" panose="020B0604020202020204" pitchFamily="34" charset="0"/>
              <a:buChar char="•"/>
            </a:pPr>
            <a:endParaRPr lang="en-US" sz="3200" spc="-1" dirty="0" smtClean="0">
              <a:solidFill>
                <a:srgbClr val="000000"/>
              </a:solidFill>
              <a:uFill>
                <a:solidFill>
                  <a:srgbClr val="FFFFFF"/>
                </a:solidFill>
              </a:uFill>
              <a:latin typeface="Arial"/>
            </a:endParaRPr>
          </a:p>
          <a:p>
            <a:pPr marL="457200" indent="-457200">
              <a:buFont typeface="Arial" panose="020B0604020202020204" pitchFamily="34" charset="0"/>
              <a:buChar char="•"/>
            </a:pPr>
            <a:endParaRPr lang="en-US" sz="3200" spc="-1" dirty="0" smtClean="0">
              <a:solidFill>
                <a:srgbClr val="000000"/>
              </a:solidFill>
              <a:uFill>
                <a:solidFill>
                  <a:srgbClr val="FFFFFF"/>
                </a:solidFill>
              </a:uFill>
              <a:latin typeface="Arial"/>
            </a:endParaRPr>
          </a:p>
          <a:p>
            <a:pPr marL="457200" indent="-457200">
              <a:buFont typeface="Arial" panose="020B0604020202020204" pitchFamily="34" charset="0"/>
              <a:buChar char="•"/>
            </a:pPr>
            <a:endParaRPr lang="en-US" sz="3200" spc="-1" dirty="0">
              <a:solidFill>
                <a:srgbClr val="000000"/>
              </a:solidFill>
              <a:uFill>
                <a:solidFill>
                  <a:srgbClr val="FFFFFF"/>
                </a:solidFill>
              </a:uFill>
              <a:latin typeface="Arial"/>
            </a:endParaRPr>
          </a:p>
          <a:p>
            <a:pPr marL="457200" indent="-457200">
              <a:buFont typeface="Arial" panose="020B0604020202020204" pitchFamily="34" charset="0"/>
              <a:buChar char="•"/>
            </a:pPr>
            <a:endParaRPr lang="en-US" sz="3200" spc="-1" dirty="0" smtClean="0">
              <a:solidFill>
                <a:srgbClr val="000000"/>
              </a:solidFill>
              <a:uFill>
                <a:solidFill>
                  <a:srgbClr val="FFFFFF"/>
                </a:solidFill>
              </a:uFill>
              <a:latin typeface="Arial"/>
            </a:endParaRPr>
          </a:p>
          <a:p>
            <a:pPr marL="457200" indent="-457200">
              <a:buFont typeface="Arial" panose="020B0604020202020204" pitchFamily="34" charset="0"/>
              <a:buChar char="•"/>
            </a:pPr>
            <a:endParaRPr lang="en-US" sz="3200" spc="-1" dirty="0">
              <a:solidFill>
                <a:srgbClr val="000000"/>
              </a:solidFill>
              <a:uFill>
                <a:solidFill>
                  <a:srgbClr val="FFFFFF"/>
                </a:solidFill>
              </a:uFill>
              <a:latin typeface="Arial"/>
            </a:endParaRPr>
          </a:p>
          <a:p>
            <a:pPr marL="457200" indent="-457200">
              <a:buFont typeface="Arial" panose="020B0604020202020204" pitchFamily="34" charset="0"/>
              <a:buChar char="•"/>
            </a:pPr>
            <a:endParaRPr lang="en-US" sz="3200" spc="-1" dirty="0" smtClean="0">
              <a:solidFill>
                <a:srgbClr val="000000"/>
              </a:solidFill>
              <a:uFill>
                <a:solidFill>
                  <a:srgbClr val="FFFFFF"/>
                </a:solidFill>
              </a:uFill>
              <a:latin typeface="Arial"/>
            </a:endParaRPr>
          </a:p>
          <a:p>
            <a:pPr marL="457200" indent="-457200">
              <a:buFont typeface="Arial" panose="020B0604020202020204" pitchFamily="34" charset="0"/>
              <a:buChar char="•"/>
            </a:pPr>
            <a:r>
              <a:rPr lang="en-US" sz="3200" spc="-1" dirty="0" smtClean="0">
                <a:solidFill>
                  <a:srgbClr val="000000"/>
                </a:solidFill>
                <a:uFill>
                  <a:solidFill>
                    <a:srgbClr val="FFFFFF"/>
                  </a:solidFill>
                </a:uFill>
                <a:latin typeface="Arial"/>
              </a:rPr>
              <a:t>GitHub is just a web-based platform for </a:t>
            </a:r>
            <a:r>
              <a:rPr lang="en-US" sz="3200" spc="-1" dirty="0" err="1" smtClean="0">
                <a:solidFill>
                  <a:srgbClr val="000000"/>
                </a:solidFill>
                <a:uFill>
                  <a:solidFill>
                    <a:srgbClr val="FFFFFF"/>
                  </a:solidFill>
                </a:uFill>
                <a:latin typeface="Arial"/>
              </a:rPr>
              <a:t>Git</a:t>
            </a:r>
            <a:r>
              <a:rPr lang="en-US" sz="3200" spc="-1" dirty="0" smtClean="0">
                <a:solidFill>
                  <a:srgbClr val="000000"/>
                </a:solidFill>
                <a:uFill>
                  <a:solidFill>
                    <a:srgbClr val="FFFFFF"/>
                  </a:solidFill>
                </a:uFill>
                <a:latin typeface="Arial"/>
              </a:rPr>
              <a:t>.</a:t>
            </a:r>
          </a:p>
          <a:p>
            <a:pPr marL="457200" indent="-457200">
              <a:buFont typeface="Arial" panose="020B0604020202020204" pitchFamily="34" charset="0"/>
              <a:buChar char="•"/>
            </a:pPr>
            <a:r>
              <a:rPr lang="en-US" sz="3200" b="0" strike="noStrike" spc="-1" dirty="0" smtClean="0">
                <a:solidFill>
                  <a:srgbClr val="000000"/>
                </a:solidFill>
                <a:uFill>
                  <a:solidFill>
                    <a:srgbClr val="FFFFFF"/>
                  </a:solidFill>
                </a:uFill>
                <a:latin typeface="Arial"/>
              </a:rPr>
              <a:t>It takes all the abilities of version control in </a:t>
            </a:r>
            <a:r>
              <a:rPr lang="en-US" sz="3200" b="0" strike="noStrike" spc="-1" dirty="0" err="1" smtClean="0">
                <a:solidFill>
                  <a:srgbClr val="000000"/>
                </a:solidFill>
                <a:uFill>
                  <a:solidFill>
                    <a:srgbClr val="FFFFFF"/>
                  </a:solidFill>
                </a:uFill>
                <a:latin typeface="Arial"/>
              </a:rPr>
              <a:t>Git</a:t>
            </a:r>
            <a:r>
              <a:rPr lang="en-US" sz="3200" b="0" strike="noStrike" spc="-1" dirty="0" smtClean="0">
                <a:solidFill>
                  <a:srgbClr val="000000"/>
                </a:solidFill>
                <a:uFill>
                  <a:solidFill>
                    <a:srgbClr val="FFFFFF"/>
                  </a:solidFill>
                </a:uFill>
                <a:latin typeface="Arial"/>
              </a:rPr>
              <a:t> and adds user friendly collaboration and project management features.</a:t>
            </a:r>
          </a:p>
          <a:p>
            <a:pPr marL="457200" indent="-457200">
              <a:buFont typeface="Arial" panose="020B0604020202020204" pitchFamily="34" charset="0"/>
              <a:buChar char="•"/>
            </a:pPr>
            <a:endParaRPr lang="en-US" sz="3200" b="0" strike="noStrike" spc="-1" dirty="0">
              <a:solidFill>
                <a:srgbClr val="000000"/>
              </a:solidFill>
              <a:uFill>
                <a:solidFill>
                  <a:srgbClr val="FFFFFF"/>
                </a:solidFill>
              </a:uFill>
              <a:latin typeface="Aria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167" y="671608"/>
            <a:ext cx="1446488" cy="60489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1432" y="384632"/>
            <a:ext cx="2875238" cy="117884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5634" y="1482063"/>
            <a:ext cx="6380922" cy="358926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dirty="0" smtClean="0">
                <a:solidFill>
                  <a:srgbClr val="000000"/>
                </a:solidFill>
                <a:uFill>
                  <a:solidFill>
                    <a:srgbClr val="FFFFFF"/>
                  </a:solidFill>
                </a:uFill>
                <a:latin typeface="Arial"/>
              </a:rPr>
              <a:t>Ways to Interact With GitHub: Command Line</a:t>
            </a:r>
            <a:endParaRPr lang="en-US" sz="4400" b="0" strike="noStrike" spc="-1" dirty="0">
              <a:solidFill>
                <a:srgbClr val="000000"/>
              </a:solidFill>
              <a:uFill>
                <a:solidFill>
                  <a:srgbClr val="FFFFFF"/>
                </a:solidFill>
              </a:uFill>
              <a:latin typeface="Arial"/>
            </a:endParaRPr>
          </a:p>
        </p:txBody>
      </p:sp>
      <p:sp>
        <p:nvSpPr>
          <p:cNvPr id="52" name="TextShape 2"/>
          <p:cNvSpPr txBox="1"/>
          <p:nvPr/>
        </p:nvSpPr>
        <p:spPr>
          <a:xfrm>
            <a:off x="504000" y="1563480"/>
            <a:ext cx="9071640" cy="4590000"/>
          </a:xfrm>
          <a:prstGeom prst="rect">
            <a:avLst/>
          </a:prstGeom>
          <a:noFill/>
          <a:ln>
            <a:noFill/>
          </a:ln>
        </p:spPr>
        <p:txBody>
          <a:bodyPr lIns="0" tIns="0" rIns="0" bIns="0"/>
          <a:lstStyle/>
          <a:p>
            <a:pPr marL="457200" indent="-457200">
              <a:buFont typeface="Arial" panose="020B0604020202020204" pitchFamily="34" charset="0"/>
              <a:buChar char="•"/>
            </a:pPr>
            <a:r>
              <a:rPr lang="en-US" sz="3200" spc="-1" dirty="0" smtClean="0">
                <a:solidFill>
                  <a:srgbClr val="000000"/>
                </a:solidFill>
                <a:uFill>
                  <a:solidFill>
                    <a:srgbClr val="FFFFFF"/>
                  </a:solidFill>
                </a:uFill>
                <a:latin typeface="Arial"/>
              </a:rPr>
              <a:t>You can create, delete, and edit folders and files through text. You can also interact with </a:t>
            </a:r>
            <a:r>
              <a:rPr lang="en-US" sz="3200" spc="-1" dirty="0" err="1" smtClean="0">
                <a:solidFill>
                  <a:srgbClr val="000000"/>
                </a:solidFill>
                <a:uFill>
                  <a:solidFill>
                    <a:srgbClr val="FFFFFF"/>
                  </a:solidFill>
                </a:uFill>
                <a:latin typeface="Arial"/>
              </a:rPr>
              <a:t>Git</a:t>
            </a:r>
            <a:r>
              <a:rPr lang="en-US" sz="3200" spc="-1" dirty="0" smtClean="0">
                <a:solidFill>
                  <a:srgbClr val="000000"/>
                </a:solidFill>
                <a:uFill>
                  <a:solidFill>
                    <a:srgbClr val="FFFFFF"/>
                  </a:solidFill>
                </a:uFill>
                <a:latin typeface="Arial"/>
              </a:rPr>
              <a:t> and your GitHub account.</a:t>
            </a:r>
          </a:p>
          <a:p>
            <a:pPr marL="457200" indent="-457200">
              <a:buFont typeface="Arial" panose="020B0604020202020204" pitchFamily="34" charset="0"/>
              <a:buChar char="•"/>
            </a:pPr>
            <a:r>
              <a:rPr lang="en-US" sz="3200" u="sng" spc="-1" dirty="0" smtClean="0">
                <a:solidFill>
                  <a:srgbClr val="000000"/>
                </a:solidFill>
                <a:uFill>
                  <a:solidFill>
                    <a:srgbClr val="FFFFFF"/>
                  </a:solidFill>
                </a:uFill>
                <a:latin typeface="Arial"/>
              </a:rPr>
              <a:t>Benefits: you can use all of </a:t>
            </a:r>
            <a:r>
              <a:rPr lang="en-US" sz="3200" u="sng" spc="-1" dirty="0" err="1" smtClean="0">
                <a:solidFill>
                  <a:srgbClr val="000000"/>
                </a:solidFill>
                <a:uFill>
                  <a:solidFill>
                    <a:srgbClr val="FFFFFF"/>
                  </a:solidFill>
                </a:uFill>
                <a:latin typeface="Arial"/>
              </a:rPr>
              <a:t>Git’s</a:t>
            </a:r>
            <a:r>
              <a:rPr lang="en-US" sz="3200" u="sng" spc="-1" dirty="0" smtClean="0">
                <a:solidFill>
                  <a:srgbClr val="000000"/>
                </a:solidFill>
                <a:uFill>
                  <a:solidFill>
                    <a:srgbClr val="FFFFFF"/>
                  </a:solidFill>
                </a:uFill>
                <a:latin typeface="Arial"/>
              </a:rPr>
              <a:t> features through the command line.</a:t>
            </a:r>
          </a:p>
          <a:p>
            <a:pPr marL="457200" indent="-457200">
              <a:buFont typeface="Arial" panose="020B0604020202020204" pitchFamily="34" charset="0"/>
              <a:buChar char="•"/>
            </a:pPr>
            <a:endParaRPr lang="en-US" sz="3200" u="sng" spc="-1" dirty="0" smtClean="0">
              <a:solidFill>
                <a:srgbClr val="000000"/>
              </a:solidFill>
              <a:uFill>
                <a:solidFill>
                  <a:srgbClr val="FFFFFF"/>
                </a:solidFill>
              </a:uFill>
              <a:latin typeface="Arial"/>
            </a:endParaRPr>
          </a:p>
          <a:p>
            <a:pPr algn="ctr"/>
            <a:endParaRPr lang="en-US" sz="3200" u="sng" spc="-1" dirty="0" smtClean="0">
              <a:solidFill>
                <a:srgbClr val="000000"/>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475" y="4173208"/>
            <a:ext cx="8018690" cy="270665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301319"/>
            <a:ext cx="9071640" cy="1348371"/>
          </a:xfrm>
          <a:prstGeom prst="rect">
            <a:avLst/>
          </a:prstGeom>
          <a:noFill/>
          <a:ln>
            <a:noFill/>
          </a:ln>
        </p:spPr>
        <p:txBody>
          <a:bodyPr lIns="0" tIns="0" rIns="0" bIns="0" anchor="t"/>
          <a:lstStyle/>
          <a:p>
            <a:pPr algn="ctr"/>
            <a:r>
              <a:rPr lang="en-US" sz="4000" b="0" strike="noStrike" spc="-1" dirty="0" smtClean="0">
                <a:solidFill>
                  <a:srgbClr val="000000"/>
                </a:solidFill>
                <a:uFill>
                  <a:solidFill>
                    <a:srgbClr val="FFFFFF"/>
                  </a:solidFill>
                </a:uFill>
                <a:latin typeface="Arial"/>
              </a:rPr>
              <a:t>Ways to Interact With GitHub: </a:t>
            </a:r>
            <a:r>
              <a:rPr lang="en-US" sz="4000" u="sng" spc="-1" dirty="0">
                <a:solidFill>
                  <a:srgbClr val="000000"/>
                </a:solidFill>
                <a:uFill>
                  <a:solidFill>
                    <a:srgbClr val="FFFFFF"/>
                  </a:solidFill>
                </a:uFill>
              </a:rPr>
              <a:t>GitHub Desktop Application (GUIs)</a:t>
            </a:r>
          </a:p>
          <a:p>
            <a:pPr algn="ctr"/>
            <a:endParaRPr lang="en-US" sz="4400" b="0" strike="noStrike" spc="-1" dirty="0">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tIns="0" rIns="0" bIns="0"/>
          <a:lstStyle/>
          <a:p>
            <a:pPr marL="457200" indent="-457200">
              <a:buFont typeface="Arial" panose="020B0604020202020204" pitchFamily="34" charset="0"/>
              <a:buChar char="•"/>
            </a:pPr>
            <a:endParaRPr lang="en-US" sz="3200" b="0" strike="noStrike" spc="-1" dirty="0" smtClean="0">
              <a:solidFill>
                <a:srgbClr val="000000"/>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29" y="1915545"/>
            <a:ext cx="8276734" cy="4567569"/>
          </a:xfrm>
          <a:prstGeom prst="rect">
            <a:avLst/>
          </a:prstGeom>
        </p:spPr>
      </p:pic>
    </p:spTree>
    <p:extLst>
      <p:ext uri="{BB962C8B-B14F-4D97-AF65-F5344CB8AC3E}">
        <p14:creationId xmlns:p14="http://schemas.microsoft.com/office/powerpoint/2010/main" val="37417088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dirty="0" smtClean="0">
                <a:solidFill>
                  <a:srgbClr val="000000"/>
                </a:solidFill>
                <a:uFill>
                  <a:solidFill>
                    <a:srgbClr val="FFFFFF"/>
                  </a:solidFill>
                </a:uFill>
                <a:latin typeface="Arial"/>
              </a:rPr>
              <a:t>Ways to Interact With GitHub: Drag and Drop</a:t>
            </a:r>
            <a:endParaRPr lang="en-US" sz="4400" b="0" strike="noStrike" spc="-1" dirty="0">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tIns="0" rIns="0" bIns="0"/>
          <a:lstStyle/>
          <a:p>
            <a:pPr algn="ctr"/>
            <a:endParaRPr lang="en-US" sz="3200" spc="-1" dirty="0" smtClean="0">
              <a:solidFill>
                <a:srgbClr val="000000"/>
              </a:solidFill>
              <a:uFill>
                <a:solidFill>
                  <a:srgbClr val="FFFFFF"/>
                </a:solidFill>
              </a:uFill>
              <a:latin typeface="Arial"/>
            </a:endParaRPr>
          </a:p>
          <a:p>
            <a:pPr marL="457200" indent="-457200">
              <a:buFont typeface="Arial" panose="020B0604020202020204" pitchFamily="34" charset="0"/>
              <a:buChar char="•"/>
            </a:pPr>
            <a:endParaRPr lang="en-US" sz="3200" b="0" strike="noStrike" spc="-1" dirty="0">
              <a:solidFill>
                <a:srgbClr val="000000"/>
              </a:solidFill>
              <a:uFill>
                <a:solidFill>
                  <a:srgbClr val="FFFFFF"/>
                </a:solidFill>
              </a:uFill>
              <a:latin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643" y="1663915"/>
            <a:ext cx="8732319" cy="4816398"/>
          </a:xfrm>
          <a:prstGeom prst="rect">
            <a:avLst/>
          </a:prstGeom>
        </p:spPr>
      </p:pic>
    </p:spTree>
    <p:extLst>
      <p:ext uri="{BB962C8B-B14F-4D97-AF65-F5344CB8AC3E}">
        <p14:creationId xmlns:p14="http://schemas.microsoft.com/office/powerpoint/2010/main" val="30321364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dirty="0" smtClean="0">
                <a:solidFill>
                  <a:srgbClr val="000000"/>
                </a:solidFill>
                <a:uFill>
                  <a:solidFill>
                    <a:srgbClr val="FFFFFF"/>
                  </a:solidFill>
                </a:uFill>
                <a:latin typeface="Arial"/>
              </a:rPr>
              <a:t>GitHub Features and Lingo</a:t>
            </a:r>
            <a:endParaRPr lang="en-US" sz="4400" b="0" strike="noStrike" spc="-1" dirty="0">
              <a:solidFill>
                <a:srgbClr val="000000"/>
              </a:solidFill>
              <a:uFill>
                <a:solidFill>
                  <a:srgbClr val="FFFFFF"/>
                </a:solidFill>
              </a:uFill>
              <a:latin typeface="Arial"/>
            </a:endParaRPr>
          </a:p>
        </p:txBody>
      </p:sp>
      <p:sp>
        <p:nvSpPr>
          <p:cNvPr id="48" name="TextShape 2"/>
          <p:cNvSpPr txBox="1"/>
          <p:nvPr/>
        </p:nvSpPr>
        <p:spPr>
          <a:xfrm>
            <a:off x="504000" y="1769039"/>
            <a:ext cx="9071640" cy="5218169"/>
          </a:xfrm>
          <a:prstGeom prst="rect">
            <a:avLst/>
          </a:prstGeom>
          <a:noFill/>
          <a:ln>
            <a:noFill/>
          </a:ln>
        </p:spPr>
        <p:txBody>
          <a:bodyPr lIns="0" tIns="0" rIns="0" bIns="0"/>
          <a:lstStyle/>
          <a:p>
            <a:pPr marL="864000" lvl="1" indent="-324000">
              <a:buClr>
                <a:srgbClr val="000000"/>
              </a:buClr>
              <a:buSzPct val="75000"/>
              <a:buFont typeface="Symbol" charset="2"/>
              <a:buChar char=""/>
            </a:pPr>
            <a:r>
              <a:rPr lang="en-US" sz="2800" b="0" strike="noStrike" spc="-1" dirty="0" err="1" smtClean="0">
                <a:solidFill>
                  <a:srgbClr val="000000"/>
                </a:solidFill>
                <a:uFill>
                  <a:solidFill>
                    <a:srgbClr val="FFFFFF"/>
                  </a:solidFill>
                </a:uFill>
                <a:latin typeface="Arial"/>
              </a:rPr>
              <a:t>Git</a:t>
            </a:r>
            <a:r>
              <a:rPr lang="en-US" sz="2800" b="0" strike="noStrike" spc="-1" dirty="0" smtClean="0">
                <a:solidFill>
                  <a:srgbClr val="000000"/>
                </a:solidFill>
                <a:uFill>
                  <a:solidFill>
                    <a:srgbClr val="FFFFFF"/>
                  </a:solidFill>
                </a:uFill>
                <a:latin typeface="Arial"/>
              </a:rPr>
              <a:t> and GitHub use a lot of version control terminology that’s only used in version control.</a:t>
            </a:r>
          </a:p>
          <a:p>
            <a:pPr marL="864000" lvl="1" indent="-324000">
              <a:buClr>
                <a:srgbClr val="000000"/>
              </a:buClr>
              <a:buSzPct val="75000"/>
              <a:buFont typeface="Symbol" charset="2"/>
              <a:buChar char=""/>
            </a:pPr>
            <a:endParaRPr lang="en-US" sz="2800" b="0" strike="noStrike" spc="-1" dirty="0" smtClean="0">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800" spc="-1" dirty="0" smtClean="0">
                <a:solidFill>
                  <a:srgbClr val="000000"/>
                </a:solidFill>
                <a:uFill>
                  <a:solidFill>
                    <a:srgbClr val="FFFFFF"/>
                  </a:solidFill>
                </a:uFill>
                <a:latin typeface="Arial"/>
              </a:rPr>
              <a:t>Meaning = Lots of very specific words with very specific meanings.</a:t>
            </a:r>
          </a:p>
          <a:p>
            <a:pPr marL="864000" lvl="1" indent="-324000">
              <a:buClr>
                <a:srgbClr val="000000"/>
              </a:buClr>
              <a:buSzPct val="75000"/>
              <a:buFont typeface="Symbol" charset="2"/>
              <a:buChar char=""/>
            </a:pPr>
            <a:endParaRPr lang="en-US" sz="2800" b="0" strike="noStrike" spc="-1" dirty="0" smtClean="0">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800" b="0" strike="noStrike" spc="-1" dirty="0" smtClean="0">
                <a:solidFill>
                  <a:srgbClr val="000000"/>
                </a:solidFill>
                <a:uFill>
                  <a:solidFill>
                    <a:srgbClr val="FFFFFF"/>
                  </a:solidFill>
                </a:uFill>
                <a:latin typeface="Arial"/>
              </a:rPr>
              <a:t>The following </a:t>
            </a:r>
            <a:r>
              <a:rPr lang="en-US" sz="2800" b="0" strike="noStrike" spc="-1" dirty="0" smtClean="0">
                <a:solidFill>
                  <a:srgbClr val="000000"/>
                </a:solidFill>
                <a:uFill>
                  <a:solidFill>
                    <a:srgbClr val="FFFFFF"/>
                  </a:solidFill>
                </a:uFill>
                <a:latin typeface="Arial"/>
              </a:rPr>
              <a:t>slides </a:t>
            </a:r>
            <a:r>
              <a:rPr lang="en-US" sz="2800" b="0" strike="noStrike" spc="-1" dirty="0" smtClean="0">
                <a:solidFill>
                  <a:srgbClr val="000000"/>
                </a:solidFill>
                <a:uFill>
                  <a:solidFill>
                    <a:srgbClr val="FFFFFF"/>
                  </a:solidFill>
                </a:uFill>
                <a:latin typeface="Arial"/>
              </a:rPr>
              <a:t>show one way in which you can use GitHub </a:t>
            </a:r>
            <a:endParaRPr lang="en-US" sz="2800" b="0" strike="noStrike" spc="-1" dirty="0" smtClean="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1149</TotalTime>
  <Words>924</Words>
  <Application>Microsoft Office PowerPoint</Application>
  <PresentationFormat>Custom</PresentationFormat>
  <Paragraphs>95</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DejaVu Sans</vt:lpstr>
      <vt:lpstr>Symbol</vt:lpstr>
      <vt:lpstr>Times New Roman</vt:lpstr>
      <vt:lpstr>Wingdings</vt:lpstr>
      <vt:lpstr>Office Theme</vt:lpstr>
      <vt:lpstr>PowerPoint Presentation</vt:lpstr>
      <vt:lpstr>PowerPoint Presentation</vt:lpstr>
      <vt:lpstr>PowerPoint Presentation</vt:lpstr>
      <vt:lpstr>Git: Cons (And Pros)</vt:lpstr>
      <vt:lpstr>PowerPoint Presentation</vt:lpstr>
      <vt:lpstr>PowerPoint Presentation</vt:lpstr>
      <vt:lpstr>PowerPoint Presentation</vt:lpstr>
      <vt:lpstr>PowerPoint Presentation</vt:lpstr>
      <vt:lpstr>PowerPoint Presentation</vt:lpstr>
      <vt:lpstr>GitHub Lingo: Repositories</vt:lpstr>
      <vt:lpstr>GitHub Lingo: Initializing/Cloning</vt:lpstr>
      <vt:lpstr>GitHub Lingo: Committing and Pushing Changes</vt:lpstr>
      <vt:lpstr>GitHub Lingo: Open and Close an Issue</vt:lpstr>
      <vt:lpstr>PowerPoint Presentation</vt:lpstr>
      <vt:lpstr> GitHub Lingo: Branching &amp; Pull Requests </vt:lpstr>
      <vt:lpstr> GitHub Lingo: Branching &amp; Pull Requests </vt:lpstr>
      <vt:lpstr>That’s the basics of GitHub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James Fisher</cp:lastModifiedBy>
  <cp:revision>38</cp:revision>
  <dcterms:created xsi:type="dcterms:W3CDTF">2016-11-06T18:29:01Z</dcterms:created>
  <dcterms:modified xsi:type="dcterms:W3CDTF">2016-11-08T15:10:28Z</dcterms:modified>
  <dc:language>en-US</dc:language>
</cp:coreProperties>
</file>