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5" r:id="rId3"/>
    <p:sldId id="261" r:id="rId4"/>
    <p:sldId id="258"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5" autoAdjust="0"/>
    <p:restoredTop sz="94660"/>
  </p:normalViewPr>
  <p:slideViewPr>
    <p:cSldViewPr snapToGrid="0">
      <p:cViewPr varScale="1">
        <p:scale>
          <a:sx n="52" d="100"/>
          <a:sy n="52" d="100"/>
        </p:scale>
        <p:origin x="84"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Current Price</c:v>
                </c:pt>
              </c:strCache>
            </c:strRef>
          </c:tx>
          <c:spPr>
            <a:solidFill>
              <a:schemeClr val="accent1"/>
            </a:solidFill>
            <a:ln>
              <a:noFill/>
            </a:ln>
            <a:effectLst/>
          </c:spPr>
          <c:invertIfNegative val="0"/>
          <c:cat>
            <c:strRef>
              <c:f>Sheet1!$A$2:$A$4</c:f>
              <c:strCache>
                <c:ptCount val="2"/>
                <c:pt idx="0">
                  <c:v>Ticket</c:v>
                </c:pt>
                <c:pt idx="1">
                  <c:v>Seasonal Revenue (millions)</c:v>
                </c:pt>
              </c:strCache>
            </c:strRef>
          </c:cat>
          <c:val>
            <c:numRef>
              <c:f>Sheet1!$B$2:$B$4</c:f>
              <c:numCache>
                <c:formatCode>_(* #,##0.00_);_(* \(#,##0.00\);_(* "-"??_);_(@_)</c:formatCode>
                <c:ptCount val="2"/>
                <c:pt idx="0">
                  <c:v>81</c:v>
                </c:pt>
                <c:pt idx="1">
                  <c:v>141.75</c:v>
                </c:pt>
              </c:numCache>
            </c:numRef>
          </c:val>
          <c:extLst>
            <c:ext xmlns:c16="http://schemas.microsoft.com/office/drawing/2014/chart" uri="{C3380CC4-5D6E-409C-BE32-E72D297353CC}">
              <c16:uniqueId val="{00000000-4D13-43EA-8F08-122CCB5419D1}"/>
            </c:ext>
          </c:extLst>
        </c:ser>
        <c:ser>
          <c:idx val="1"/>
          <c:order val="1"/>
          <c:tx>
            <c:strRef>
              <c:f>Sheet1!$C$1</c:f>
              <c:strCache>
                <c:ptCount val="1"/>
                <c:pt idx="0">
                  <c:v>Recommended Price</c:v>
                </c:pt>
              </c:strCache>
            </c:strRef>
          </c:tx>
          <c:spPr>
            <a:solidFill>
              <a:schemeClr val="accent2"/>
            </a:solidFill>
            <a:ln>
              <a:noFill/>
            </a:ln>
            <a:effectLst/>
          </c:spPr>
          <c:invertIfNegative val="0"/>
          <c:cat>
            <c:strRef>
              <c:f>Sheet1!$A$2:$A$4</c:f>
              <c:strCache>
                <c:ptCount val="2"/>
                <c:pt idx="0">
                  <c:v>Ticket</c:v>
                </c:pt>
                <c:pt idx="1">
                  <c:v>Seasonal Revenue (millions)</c:v>
                </c:pt>
              </c:strCache>
            </c:strRef>
          </c:cat>
          <c:val>
            <c:numRef>
              <c:f>Sheet1!$C$2:$C$4</c:f>
              <c:numCache>
                <c:formatCode>_(* #,##0.00_);_(* \(#,##0.00\);_(* "-"??_);_(@_)</c:formatCode>
                <c:ptCount val="2"/>
                <c:pt idx="0">
                  <c:v>96</c:v>
                </c:pt>
                <c:pt idx="1">
                  <c:v>168</c:v>
                </c:pt>
              </c:numCache>
            </c:numRef>
          </c:val>
          <c:extLst>
            <c:ext xmlns:c16="http://schemas.microsoft.com/office/drawing/2014/chart" uri="{C3380CC4-5D6E-409C-BE32-E72D297353CC}">
              <c16:uniqueId val="{00000001-4D13-43EA-8F08-122CCB5419D1}"/>
            </c:ext>
          </c:extLst>
        </c:ser>
        <c:dLbls>
          <c:showLegendKey val="0"/>
          <c:showVal val="0"/>
          <c:showCatName val="0"/>
          <c:showSerName val="0"/>
          <c:showPercent val="0"/>
          <c:showBubbleSize val="0"/>
        </c:dLbls>
        <c:gapWidth val="219"/>
        <c:overlap val="-27"/>
        <c:axId val="1714751823"/>
        <c:axId val="1714750575"/>
      </c:barChart>
      <c:catAx>
        <c:axId val="1714751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4750575"/>
        <c:crosses val="autoZero"/>
        <c:auto val="1"/>
        <c:lblAlgn val="ctr"/>
        <c:lblOffset val="100"/>
        <c:noMultiLvlLbl val="0"/>
      </c:catAx>
      <c:valAx>
        <c:axId val="1714750575"/>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47518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220CB-6FAD-4389-9717-F8897128EA72}"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05FFE-4DE0-475E-A2FB-3E6E50245D52}" type="slidenum">
              <a:rPr lang="en-US" smtClean="0"/>
              <a:t>‹#›</a:t>
            </a:fld>
            <a:endParaRPr lang="en-US"/>
          </a:p>
        </p:txBody>
      </p:sp>
    </p:spTree>
    <p:extLst>
      <p:ext uri="{BB962C8B-B14F-4D97-AF65-F5344CB8AC3E}">
        <p14:creationId xmlns:p14="http://schemas.microsoft.com/office/powerpoint/2010/main" val="4223940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4186238" y="1265238"/>
            <a:ext cx="149352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20F1-E61D-4EF2-AC80-9056E296C2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0693EF-157B-4A29-9E32-BFD4A21FA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C85DF6-3AE9-4673-BDDD-CD890D052B32}"/>
              </a:ext>
            </a:extLst>
          </p:cNvPr>
          <p:cNvSpPr>
            <a:spLocks noGrp="1"/>
          </p:cNvSpPr>
          <p:nvPr>
            <p:ph type="dt" sz="half" idx="10"/>
          </p:nvPr>
        </p:nvSpPr>
        <p:spPr/>
        <p:txBody>
          <a:bodyPr/>
          <a:lstStyle/>
          <a:p>
            <a:fld id="{BA5E7251-C6D5-4D4D-9567-DDAE667352A8}" type="datetimeFigureOut">
              <a:rPr lang="en-US" smtClean="0"/>
              <a:t>3/30/2021</a:t>
            </a:fld>
            <a:endParaRPr lang="en-US"/>
          </a:p>
        </p:txBody>
      </p:sp>
      <p:sp>
        <p:nvSpPr>
          <p:cNvPr id="5" name="Footer Placeholder 4">
            <a:extLst>
              <a:ext uri="{FF2B5EF4-FFF2-40B4-BE49-F238E27FC236}">
                <a16:creationId xmlns:a16="http://schemas.microsoft.com/office/drawing/2014/main" id="{B88577DB-BDA0-4E1B-895A-E0BE3D1B5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46F0D-D289-4CC8-B741-47B1A547D238}"/>
              </a:ext>
            </a:extLst>
          </p:cNvPr>
          <p:cNvSpPr>
            <a:spLocks noGrp="1"/>
          </p:cNvSpPr>
          <p:nvPr>
            <p:ph type="sldNum" sz="quarter" idx="12"/>
          </p:nvPr>
        </p:nvSpPr>
        <p:spPr/>
        <p:txBody>
          <a:bodyPr/>
          <a:lstStyle/>
          <a:p>
            <a:fld id="{3F0BFD40-F5DC-4275-8521-5F90043C62BD}" type="slidenum">
              <a:rPr lang="en-US" smtClean="0"/>
              <a:t>‹#›</a:t>
            </a:fld>
            <a:endParaRPr lang="en-US"/>
          </a:p>
        </p:txBody>
      </p:sp>
    </p:spTree>
    <p:extLst>
      <p:ext uri="{BB962C8B-B14F-4D97-AF65-F5344CB8AC3E}">
        <p14:creationId xmlns:p14="http://schemas.microsoft.com/office/powerpoint/2010/main" val="2612205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FB59-81DA-4205-B0EA-9582D0271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3C79C9-66F7-417A-B72B-CB1D5E448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CDF73-FFF6-4998-A111-29C7B7BF46F6}"/>
              </a:ext>
            </a:extLst>
          </p:cNvPr>
          <p:cNvSpPr>
            <a:spLocks noGrp="1"/>
          </p:cNvSpPr>
          <p:nvPr>
            <p:ph type="dt" sz="half" idx="10"/>
          </p:nvPr>
        </p:nvSpPr>
        <p:spPr/>
        <p:txBody>
          <a:bodyPr/>
          <a:lstStyle/>
          <a:p>
            <a:fld id="{BA5E7251-C6D5-4D4D-9567-DDAE667352A8}" type="datetimeFigureOut">
              <a:rPr lang="en-US" smtClean="0"/>
              <a:t>3/30/2021</a:t>
            </a:fld>
            <a:endParaRPr lang="en-US"/>
          </a:p>
        </p:txBody>
      </p:sp>
      <p:sp>
        <p:nvSpPr>
          <p:cNvPr id="5" name="Footer Placeholder 4">
            <a:extLst>
              <a:ext uri="{FF2B5EF4-FFF2-40B4-BE49-F238E27FC236}">
                <a16:creationId xmlns:a16="http://schemas.microsoft.com/office/drawing/2014/main" id="{F0175817-9274-4536-A6D8-DD636776A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9B587-5635-4D4A-8E45-DE492C0DC2CA}"/>
              </a:ext>
            </a:extLst>
          </p:cNvPr>
          <p:cNvSpPr>
            <a:spLocks noGrp="1"/>
          </p:cNvSpPr>
          <p:nvPr>
            <p:ph type="sldNum" sz="quarter" idx="12"/>
          </p:nvPr>
        </p:nvSpPr>
        <p:spPr/>
        <p:txBody>
          <a:bodyPr/>
          <a:lstStyle/>
          <a:p>
            <a:fld id="{3F0BFD40-F5DC-4275-8521-5F90043C62BD}" type="slidenum">
              <a:rPr lang="en-US" smtClean="0"/>
              <a:t>‹#›</a:t>
            </a:fld>
            <a:endParaRPr lang="en-US"/>
          </a:p>
        </p:txBody>
      </p:sp>
    </p:spTree>
    <p:extLst>
      <p:ext uri="{BB962C8B-B14F-4D97-AF65-F5344CB8AC3E}">
        <p14:creationId xmlns:p14="http://schemas.microsoft.com/office/powerpoint/2010/main" val="144712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A1F74-1EE8-4B0E-8417-B8F69BBAB4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6EA148-5E1F-44F9-9006-FF493BA864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66C76-9124-48DE-8919-6613C1A76EAB}"/>
              </a:ext>
            </a:extLst>
          </p:cNvPr>
          <p:cNvSpPr>
            <a:spLocks noGrp="1"/>
          </p:cNvSpPr>
          <p:nvPr>
            <p:ph type="dt" sz="half" idx="10"/>
          </p:nvPr>
        </p:nvSpPr>
        <p:spPr/>
        <p:txBody>
          <a:bodyPr/>
          <a:lstStyle/>
          <a:p>
            <a:fld id="{BA5E7251-C6D5-4D4D-9567-DDAE667352A8}" type="datetimeFigureOut">
              <a:rPr lang="en-US" smtClean="0"/>
              <a:t>3/30/2021</a:t>
            </a:fld>
            <a:endParaRPr lang="en-US"/>
          </a:p>
        </p:txBody>
      </p:sp>
      <p:sp>
        <p:nvSpPr>
          <p:cNvPr id="5" name="Footer Placeholder 4">
            <a:extLst>
              <a:ext uri="{FF2B5EF4-FFF2-40B4-BE49-F238E27FC236}">
                <a16:creationId xmlns:a16="http://schemas.microsoft.com/office/drawing/2014/main" id="{957408DD-C798-464F-9D47-0AC106BA5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FE1F4-F3EC-44EC-BD19-D1B502BB7FD4}"/>
              </a:ext>
            </a:extLst>
          </p:cNvPr>
          <p:cNvSpPr>
            <a:spLocks noGrp="1"/>
          </p:cNvSpPr>
          <p:nvPr>
            <p:ph type="sldNum" sz="quarter" idx="12"/>
          </p:nvPr>
        </p:nvSpPr>
        <p:spPr/>
        <p:txBody>
          <a:bodyPr/>
          <a:lstStyle/>
          <a:p>
            <a:fld id="{3F0BFD40-F5DC-4275-8521-5F90043C62BD}" type="slidenum">
              <a:rPr lang="en-US" smtClean="0"/>
              <a:t>‹#›</a:t>
            </a:fld>
            <a:endParaRPr lang="en-US"/>
          </a:p>
        </p:txBody>
      </p:sp>
    </p:spTree>
    <p:extLst>
      <p:ext uri="{BB962C8B-B14F-4D97-AF65-F5344CB8AC3E}">
        <p14:creationId xmlns:p14="http://schemas.microsoft.com/office/powerpoint/2010/main" val="3304951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21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BED6-E723-4F40-8DF3-9E8249284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6AF67-39A0-4A47-A866-EF1DB4491D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13D5B-24DF-4B03-84A2-C0ADD8B0CAA0}"/>
              </a:ext>
            </a:extLst>
          </p:cNvPr>
          <p:cNvSpPr>
            <a:spLocks noGrp="1"/>
          </p:cNvSpPr>
          <p:nvPr>
            <p:ph type="dt" sz="half" idx="10"/>
          </p:nvPr>
        </p:nvSpPr>
        <p:spPr/>
        <p:txBody>
          <a:bodyPr/>
          <a:lstStyle/>
          <a:p>
            <a:fld id="{BA5E7251-C6D5-4D4D-9567-DDAE667352A8}" type="datetimeFigureOut">
              <a:rPr lang="en-US" smtClean="0"/>
              <a:t>3/30/2021</a:t>
            </a:fld>
            <a:endParaRPr lang="en-US"/>
          </a:p>
        </p:txBody>
      </p:sp>
      <p:sp>
        <p:nvSpPr>
          <p:cNvPr id="5" name="Footer Placeholder 4">
            <a:extLst>
              <a:ext uri="{FF2B5EF4-FFF2-40B4-BE49-F238E27FC236}">
                <a16:creationId xmlns:a16="http://schemas.microsoft.com/office/drawing/2014/main" id="{6EBA4037-4656-4CEA-ACBC-307C0A812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FFA30-A090-40B8-B751-AAF5FC464044}"/>
              </a:ext>
            </a:extLst>
          </p:cNvPr>
          <p:cNvSpPr>
            <a:spLocks noGrp="1"/>
          </p:cNvSpPr>
          <p:nvPr>
            <p:ph type="sldNum" sz="quarter" idx="12"/>
          </p:nvPr>
        </p:nvSpPr>
        <p:spPr/>
        <p:txBody>
          <a:bodyPr/>
          <a:lstStyle/>
          <a:p>
            <a:fld id="{3F0BFD40-F5DC-4275-8521-5F90043C62BD}" type="slidenum">
              <a:rPr lang="en-US" smtClean="0"/>
              <a:t>‹#›</a:t>
            </a:fld>
            <a:endParaRPr lang="en-US"/>
          </a:p>
        </p:txBody>
      </p:sp>
    </p:spTree>
    <p:extLst>
      <p:ext uri="{BB962C8B-B14F-4D97-AF65-F5344CB8AC3E}">
        <p14:creationId xmlns:p14="http://schemas.microsoft.com/office/powerpoint/2010/main" val="40910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59CE-6A5A-478A-8769-FFF654CE8B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41F788-FD1D-4509-A71E-2649E4B293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57BF43-131C-49E4-935C-03BEAD6FDB8C}"/>
              </a:ext>
            </a:extLst>
          </p:cNvPr>
          <p:cNvSpPr>
            <a:spLocks noGrp="1"/>
          </p:cNvSpPr>
          <p:nvPr>
            <p:ph type="dt" sz="half" idx="10"/>
          </p:nvPr>
        </p:nvSpPr>
        <p:spPr/>
        <p:txBody>
          <a:bodyPr/>
          <a:lstStyle/>
          <a:p>
            <a:fld id="{BA5E7251-C6D5-4D4D-9567-DDAE667352A8}" type="datetimeFigureOut">
              <a:rPr lang="en-US" smtClean="0"/>
              <a:t>3/30/2021</a:t>
            </a:fld>
            <a:endParaRPr lang="en-US"/>
          </a:p>
        </p:txBody>
      </p:sp>
      <p:sp>
        <p:nvSpPr>
          <p:cNvPr id="5" name="Footer Placeholder 4">
            <a:extLst>
              <a:ext uri="{FF2B5EF4-FFF2-40B4-BE49-F238E27FC236}">
                <a16:creationId xmlns:a16="http://schemas.microsoft.com/office/drawing/2014/main" id="{B7A54955-4DB9-47F8-A7EE-DDE105D1A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8760F-1C9C-4FE6-AF26-DC3292EB9D8F}"/>
              </a:ext>
            </a:extLst>
          </p:cNvPr>
          <p:cNvSpPr>
            <a:spLocks noGrp="1"/>
          </p:cNvSpPr>
          <p:nvPr>
            <p:ph type="sldNum" sz="quarter" idx="12"/>
          </p:nvPr>
        </p:nvSpPr>
        <p:spPr/>
        <p:txBody>
          <a:bodyPr/>
          <a:lstStyle/>
          <a:p>
            <a:fld id="{3F0BFD40-F5DC-4275-8521-5F90043C62BD}" type="slidenum">
              <a:rPr lang="en-US" smtClean="0"/>
              <a:t>‹#›</a:t>
            </a:fld>
            <a:endParaRPr lang="en-US"/>
          </a:p>
        </p:txBody>
      </p:sp>
    </p:spTree>
    <p:extLst>
      <p:ext uri="{BB962C8B-B14F-4D97-AF65-F5344CB8AC3E}">
        <p14:creationId xmlns:p14="http://schemas.microsoft.com/office/powerpoint/2010/main" val="2466165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C1EB-A474-41B2-A2C4-681A40CC93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227FE-DF2C-4ED5-BCE8-77342A01F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6852D-6597-415B-9B07-AE63A1E709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7F0D6D-8EA7-438C-9939-06E097F3CF48}"/>
              </a:ext>
            </a:extLst>
          </p:cNvPr>
          <p:cNvSpPr>
            <a:spLocks noGrp="1"/>
          </p:cNvSpPr>
          <p:nvPr>
            <p:ph type="dt" sz="half" idx="10"/>
          </p:nvPr>
        </p:nvSpPr>
        <p:spPr/>
        <p:txBody>
          <a:bodyPr/>
          <a:lstStyle/>
          <a:p>
            <a:fld id="{BA5E7251-C6D5-4D4D-9567-DDAE667352A8}" type="datetimeFigureOut">
              <a:rPr lang="en-US" smtClean="0"/>
              <a:t>3/30/2021</a:t>
            </a:fld>
            <a:endParaRPr lang="en-US"/>
          </a:p>
        </p:txBody>
      </p:sp>
      <p:sp>
        <p:nvSpPr>
          <p:cNvPr id="6" name="Footer Placeholder 5">
            <a:extLst>
              <a:ext uri="{FF2B5EF4-FFF2-40B4-BE49-F238E27FC236}">
                <a16:creationId xmlns:a16="http://schemas.microsoft.com/office/drawing/2014/main" id="{86761E3D-4AEF-4332-8C11-259B709D6C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9D9EF-BC61-4D1E-B830-6F58EAF5F9B4}"/>
              </a:ext>
            </a:extLst>
          </p:cNvPr>
          <p:cNvSpPr>
            <a:spLocks noGrp="1"/>
          </p:cNvSpPr>
          <p:nvPr>
            <p:ph type="sldNum" sz="quarter" idx="12"/>
          </p:nvPr>
        </p:nvSpPr>
        <p:spPr/>
        <p:txBody>
          <a:bodyPr/>
          <a:lstStyle/>
          <a:p>
            <a:fld id="{3F0BFD40-F5DC-4275-8521-5F90043C62BD}" type="slidenum">
              <a:rPr lang="en-US" smtClean="0"/>
              <a:t>‹#›</a:t>
            </a:fld>
            <a:endParaRPr lang="en-US"/>
          </a:p>
        </p:txBody>
      </p:sp>
    </p:spTree>
    <p:extLst>
      <p:ext uri="{BB962C8B-B14F-4D97-AF65-F5344CB8AC3E}">
        <p14:creationId xmlns:p14="http://schemas.microsoft.com/office/powerpoint/2010/main" val="30243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F8E9-4D63-4B57-8602-9114FBFF5D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34EDF4-1FA2-4BAF-948F-E6F758C9E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0CE17C-4120-4C15-AB7D-F18BD97C22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D1B14B-7227-40C9-BDC1-D96B3E66D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265A34-0F3A-44A8-BCE1-6977584A98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F6776-A5B0-4435-8632-02EA6513926E}"/>
              </a:ext>
            </a:extLst>
          </p:cNvPr>
          <p:cNvSpPr>
            <a:spLocks noGrp="1"/>
          </p:cNvSpPr>
          <p:nvPr>
            <p:ph type="dt" sz="half" idx="10"/>
          </p:nvPr>
        </p:nvSpPr>
        <p:spPr/>
        <p:txBody>
          <a:bodyPr/>
          <a:lstStyle/>
          <a:p>
            <a:fld id="{BA5E7251-C6D5-4D4D-9567-DDAE667352A8}" type="datetimeFigureOut">
              <a:rPr lang="en-US" smtClean="0"/>
              <a:t>3/30/2021</a:t>
            </a:fld>
            <a:endParaRPr lang="en-US"/>
          </a:p>
        </p:txBody>
      </p:sp>
      <p:sp>
        <p:nvSpPr>
          <p:cNvPr id="8" name="Footer Placeholder 7">
            <a:extLst>
              <a:ext uri="{FF2B5EF4-FFF2-40B4-BE49-F238E27FC236}">
                <a16:creationId xmlns:a16="http://schemas.microsoft.com/office/drawing/2014/main" id="{DCFB5E1A-7698-477C-8C1A-AAFE3F5205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D81D85-3B6E-4C6D-BAEA-3E25CA01A29C}"/>
              </a:ext>
            </a:extLst>
          </p:cNvPr>
          <p:cNvSpPr>
            <a:spLocks noGrp="1"/>
          </p:cNvSpPr>
          <p:nvPr>
            <p:ph type="sldNum" sz="quarter" idx="12"/>
          </p:nvPr>
        </p:nvSpPr>
        <p:spPr/>
        <p:txBody>
          <a:bodyPr/>
          <a:lstStyle/>
          <a:p>
            <a:fld id="{3F0BFD40-F5DC-4275-8521-5F90043C62BD}" type="slidenum">
              <a:rPr lang="en-US" smtClean="0"/>
              <a:t>‹#›</a:t>
            </a:fld>
            <a:endParaRPr lang="en-US"/>
          </a:p>
        </p:txBody>
      </p:sp>
    </p:spTree>
    <p:extLst>
      <p:ext uri="{BB962C8B-B14F-4D97-AF65-F5344CB8AC3E}">
        <p14:creationId xmlns:p14="http://schemas.microsoft.com/office/powerpoint/2010/main" val="101311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1C91-872A-4850-924B-9C3D55C492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513300-748C-4F66-9FBD-5D089EE92BAB}"/>
              </a:ext>
            </a:extLst>
          </p:cNvPr>
          <p:cNvSpPr>
            <a:spLocks noGrp="1"/>
          </p:cNvSpPr>
          <p:nvPr>
            <p:ph type="dt" sz="half" idx="10"/>
          </p:nvPr>
        </p:nvSpPr>
        <p:spPr/>
        <p:txBody>
          <a:bodyPr/>
          <a:lstStyle/>
          <a:p>
            <a:fld id="{BA5E7251-C6D5-4D4D-9567-DDAE667352A8}" type="datetimeFigureOut">
              <a:rPr lang="en-US" smtClean="0"/>
              <a:t>3/30/2021</a:t>
            </a:fld>
            <a:endParaRPr lang="en-US"/>
          </a:p>
        </p:txBody>
      </p:sp>
      <p:sp>
        <p:nvSpPr>
          <p:cNvPr id="4" name="Footer Placeholder 3">
            <a:extLst>
              <a:ext uri="{FF2B5EF4-FFF2-40B4-BE49-F238E27FC236}">
                <a16:creationId xmlns:a16="http://schemas.microsoft.com/office/drawing/2014/main" id="{94D7786E-6F39-4DF0-BBEE-C4745EC35B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53B116-5BE1-4478-8594-C7C2A4B5BF12}"/>
              </a:ext>
            </a:extLst>
          </p:cNvPr>
          <p:cNvSpPr>
            <a:spLocks noGrp="1"/>
          </p:cNvSpPr>
          <p:nvPr>
            <p:ph type="sldNum" sz="quarter" idx="12"/>
          </p:nvPr>
        </p:nvSpPr>
        <p:spPr/>
        <p:txBody>
          <a:bodyPr/>
          <a:lstStyle/>
          <a:p>
            <a:fld id="{3F0BFD40-F5DC-4275-8521-5F90043C62BD}" type="slidenum">
              <a:rPr lang="en-US" smtClean="0"/>
              <a:t>‹#›</a:t>
            </a:fld>
            <a:endParaRPr lang="en-US"/>
          </a:p>
        </p:txBody>
      </p:sp>
    </p:spTree>
    <p:extLst>
      <p:ext uri="{BB962C8B-B14F-4D97-AF65-F5344CB8AC3E}">
        <p14:creationId xmlns:p14="http://schemas.microsoft.com/office/powerpoint/2010/main" val="147688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BE31E4-2F8E-45D2-8D2F-330549DB6570}"/>
              </a:ext>
            </a:extLst>
          </p:cNvPr>
          <p:cNvSpPr>
            <a:spLocks noGrp="1"/>
          </p:cNvSpPr>
          <p:nvPr>
            <p:ph type="dt" sz="half" idx="10"/>
          </p:nvPr>
        </p:nvSpPr>
        <p:spPr/>
        <p:txBody>
          <a:bodyPr/>
          <a:lstStyle/>
          <a:p>
            <a:fld id="{BA5E7251-C6D5-4D4D-9567-DDAE667352A8}" type="datetimeFigureOut">
              <a:rPr lang="en-US" smtClean="0"/>
              <a:t>3/30/2021</a:t>
            </a:fld>
            <a:endParaRPr lang="en-US"/>
          </a:p>
        </p:txBody>
      </p:sp>
      <p:sp>
        <p:nvSpPr>
          <p:cNvPr id="3" name="Footer Placeholder 2">
            <a:extLst>
              <a:ext uri="{FF2B5EF4-FFF2-40B4-BE49-F238E27FC236}">
                <a16:creationId xmlns:a16="http://schemas.microsoft.com/office/drawing/2014/main" id="{ADFA95B7-FF70-4B9F-8966-9212C0D7D4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429A89-AEFC-4CFC-989C-25281C1985B9}"/>
              </a:ext>
            </a:extLst>
          </p:cNvPr>
          <p:cNvSpPr>
            <a:spLocks noGrp="1"/>
          </p:cNvSpPr>
          <p:nvPr>
            <p:ph type="sldNum" sz="quarter" idx="12"/>
          </p:nvPr>
        </p:nvSpPr>
        <p:spPr/>
        <p:txBody>
          <a:bodyPr/>
          <a:lstStyle/>
          <a:p>
            <a:fld id="{3F0BFD40-F5DC-4275-8521-5F90043C62BD}" type="slidenum">
              <a:rPr lang="en-US" smtClean="0"/>
              <a:t>‹#›</a:t>
            </a:fld>
            <a:endParaRPr lang="en-US"/>
          </a:p>
        </p:txBody>
      </p:sp>
    </p:spTree>
    <p:extLst>
      <p:ext uri="{BB962C8B-B14F-4D97-AF65-F5344CB8AC3E}">
        <p14:creationId xmlns:p14="http://schemas.microsoft.com/office/powerpoint/2010/main" val="131531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9B06-F464-40B3-BD77-5F3DDD584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9D473D-E295-48C7-8AD5-867C59C276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041DA6-6175-4DDE-90A7-2D05036AA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2BB1F-5BBB-42CA-9A3E-AE7E1DB2E9BF}"/>
              </a:ext>
            </a:extLst>
          </p:cNvPr>
          <p:cNvSpPr>
            <a:spLocks noGrp="1"/>
          </p:cNvSpPr>
          <p:nvPr>
            <p:ph type="dt" sz="half" idx="10"/>
          </p:nvPr>
        </p:nvSpPr>
        <p:spPr/>
        <p:txBody>
          <a:bodyPr/>
          <a:lstStyle/>
          <a:p>
            <a:fld id="{BA5E7251-C6D5-4D4D-9567-DDAE667352A8}" type="datetimeFigureOut">
              <a:rPr lang="en-US" smtClean="0"/>
              <a:t>3/30/2021</a:t>
            </a:fld>
            <a:endParaRPr lang="en-US"/>
          </a:p>
        </p:txBody>
      </p:sp>
      <p:sp>
        <p:nvSpPr>
          <p:cNvPr id="6" name="Footer Placeholder 5">
            <a:extLst>
              <a:ext uri="{FF2B5EF4-FFF2-40B4-BE49-F238E27FC236}">
                <a16:creationId xmlns:a16="http://schemas.microsoft.com/office/drawing/2014/main" id="{CA6B83B4-79A9-4E4E-BB93-187F7B693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1B99F-E2CC-4C53-A020-2B30DEA67EFC}"/>
              </a:ext>
            </a:extLst>
          </p:cNvPr>
          <p:cNvSpPr>
            <a:spLocks noGrp="1"/>
          </p:cNvSpPr>
          <p:nvPr>
            <p:ph type="sldNum" sz="quarter" idx="12"/>
          </p:nvPr>
        </p:nvSpPr>
        <p:spPr/>
        <p:txBody>
          <a:bodyPr/>
          <a:lstStyle/>
          <a:p>
            <a:fld id="{3F0BFD40-F5DC-4275-8521-5F90043C62BD}" type="slidenum">
              <a:rPr lang="en-US" smtClean="0"/>
              <a:t>‹#›</a:t>
            </a:fld>
            <a:endParaRPr lang="en-US"/>
          </a:p>
        </p:txBody>
      </p:sp>
    </p:spTree>
    <p:extLst>
      <p:ext uri="{BB962C8B-B14F-4D97-AF65-F5344CB8AC3E}">
        <p14:creationId xmlns:p14="http://schemas.microsoft.com/office/powerpoint/2010/main" val="402000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F4AE-181C-441A-83FB-311CB00E5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9AA2B2-2B8D-4F1C-BBC2-0E0070CC1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88A367-8BDD-46B6-A0E0-3C694FFE5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4563A-E649-4918-8175-9261B220C427}"/>
              </a:ext>
            </a:extLst>
          </p:cNvPr>
          <p:cNvSpPr>
            <a:spLocks noGrp="1"/>
          </p:cNvSpPr>
          <p:nvPr>
            <p:ph type="dt" sz="half" idx="10"/>
          </p:nvPr>
        </p:nvSpPr>
        <p:spPr/>
        <p:txBody>
          <a:bodyPr/>
          <a:lstStyle/>
          <a:p>
            <a:fld id="{BA5E7251-C6D5-4D4D-9567-DDAE667352A8}" type="datetimeFigureOut">
              <a:rPr lang="en-US" smtClean="0"/>
              <a:t>3/30/2021</a:t>
            </a:fld>
            <a:endParaRPr lang="en-US"/>
          </a:p>
        </p:txBody>
      </p:sp>
      <p:sp>
        <p:nvSpPr>
          <p:cNvPr id="6" name="Footer Placeholder 5">
            <a:extLst>
              <a:ext uri="{FF2B5EF4-FFF2-40B4-BE49-F238E27FC236}">
                <a16:creationId xmlns:a16="http://schemas.microsoft.com/office/drawing/2014/main" id="{9982C782-EF23-4493-9D78-C1367492D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4478B-CE76-445D-97C7-87F3EA119BD3}"/>
              </a:ext>
            </a:extLst>
          </p:cNvPr>
          <p:cNvSpPr>
            <a:spLocks noGrp="1"/>
          </p:cNvSpPr>
          <p:nvPr>
            <p:ph type="sldNum" sz="quarter" idx="12"/>
          </p:nvPr>
        </p:nvSpPr>
        <p:spPr/>
        <p:txBody>
          <a:bodyPr/>
          <a:lstStyle/>
          <a:p>
            <a:fld id="{3F0BFD40-F5DC-4275-8521-5F90043C62BD}" type="slidenum">
              <a:rPr lang="en-US" smtClean="0"/>
              <a:t>‹#›</a:t>
            </a:fld>
            <a:endParaRPr lang="en-US"/>
          </a:p>
        </p:txBody>
      </p:sp>
    </p:spTree>
    <p:extLst>
      <p:ext uri="{BB962C8B-B14F-4D97-AF65-F5344CB8AC3E}">
        <p14:creationId xmlns:p14="http://schemas.microsoft.com/office/powerpoint/2010/main" val="295640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FD738D-3EC7-43DF-B4AB-DD6A46999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EC52CF-2D41-4D98-9AA8-B8A78AB0B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BA3FD-7433-450D-81E8-7753C27860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E7251-C6D5-4D4D-9567-DDAE667352A8}" type="datetimeFigureOut">
              <a:rPr lang="en-US" smtClean="0"/>
              <a:t>3/30/2021</a:t>
            </a:fld>
            <a:endParaRPr lang="en-US"/>
          </a:p>
        </p:txBody>
      </p:sp>
      <p:sp>
        <p:nvSpPr>
          <p:cNvPr id="5" name="Footer Placeholder 4">
            <a:extLst>
              <a:ext uri="{FF2B5EF4-FFF2-40B4-BE49-F238E27FC236}">
                <a16:creationId xmlns:a16="http://schemas.microsoft.com/office/drawing/2014/main" id="{5AA99090-4ADB-4D71-9CFB-C0CE814AC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40BD-C18C-4AA0-9F28-40FB9AA5E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BFD40-F5DC-4275-8521-5F90043C62BD}" type="slidenum">
              <a:rPr lang="en-US" smtClean="0"/>
              <a:t>‹#›</a:t>
            </a:fld>
            <a:endParaRPr lang="en-US"/>
          </a:p>
        </p:txBody>
      </p:sp>
    </p:spTree>
    <p:extLst>
      <p:ext uri="{BB962C8B-B14F-4D97-AF65-F5344CB8AC3E}">
        <p14:creationId xmlns:p14="http://schemas.microsoft.com/office/powerpoint/2010/main" val="3694145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BDE2-677B-4906-9987-A83A3C89E95C}"/>
              </a:ext>
            </a:extLst>
          </p:cNvPr>
          <p:cNvSpPr>
            <a:spLocks noGrp="1"/>
          </p:cNvSpPr>
          <p:nvPr>
            <p:ph type="ctrTitle"/>
          </p:nvPr>
        </p:nvSpPr>
        <p:spPr/>
        <p:txBody>
          <a:bodyPr/>
          <a:lstStyle/>
          <a:p>
            <a:r>
              <a:rPr lang="en-US" dirty="0"/>
              <a:t>James Clay Guide Capstone</a:t>
            </a:r>
          </a:p>
        </p:txBody>
      </p:sp>
      <p:sp>
        <p:nvSpPr>
          <p:cNvPr id="3" name="Subtitle 2">
            <a:extLst>
              <a:ext uri="{FF2B5EF4-FFF2-40B4-BE49-F238E27FC236}">
                <a16:creationId xmlns:a16="http://schemas.microsoft.com/office/drawing/2014/main" id="{094BC5A5-8C1F-44FB-80AB-67B17B17B199}"/>
              </a:ext>
            </a:extLst>
          </p:cNvPr>
          <p:cNvSpPr>
            <a:spLocks noGrp="1"/>
          </p:cNvSpPr>
          <p:nvPr>
            <p:ph type="subTitle" idx="1"/>
          </p:nvPr>
        </p:nvSpPr>
        <p:spPr/>
        <p:txBody>
          <a:bodyPr/>
          <a:lstStyle/>
          <a:p>
            <a:r>
              <a:rPr lang="en-US" dirty="0"/>
              <a:t>Big Mountain Resort ticket price analysis</a:t>
            </a:r>
          </a:p>
        </p:txBody>
      </p:sp>
    </p:spTree>
    <p:extLst>
      <p:ext uri="{BB962C8B-B14F-4D97-AF65-F5344CB8AC3E}">
        <p14:creationId xmlns:p14="http://schemas.microsoft.com/office/powerpoint/2010/main" val="249973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661949" y="1576014"/>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1" name="Google Shape;21;p1"/>
          <p:cNvSpPr/>
          <p:nvPr/>
        </p:nvSpPr>
        <p:spPr>
          <a:xfrm>
            <a:off x="6111388" y="1576014"/>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2" name="Google Shape;22;p1"/>
          <p:cNvSpPr/>
          <p:nvPr/>
        </p:nvSpPr>
        <p:spPr>
          <a:xfrm>
            <a:off x="1742937"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1</a:t>
            </a:r>
            <a:endParaRPr sz="1428">
              <a:solidFill>
                <a:schemeClr val="lt1"/>
              </a:solidFill>
              <a:latin typeface="Arial"/>
              <a:ea typeface="Arial"/>
              <a:cs typeface="Arial"/>
              <a:sym typeface="Arial"/>
            </a:endParaRPr>
          </a:p>
        </p:txBody>
      </p:sp>
      <p:sp>
        <p:nvSpPr>
          <p:cNvPr id="23" name="Google Shape;23;p1"/>
          <p:cNvSpPr/>
          <p:nvPr/>
        </p:nvSpPr>
        <p:spPr>
          <a:xfrm>
            <a:off x="6192376"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4</a:t>
            </a:r>
            <a:endParaRPr sz="1400">
              <a:solidFill>
                <a:srgbClr val="000000"/>
              </a:solidFill>
              <a:latin typeface="Arial"/>
              <a:ea typeface="Arial"/>
              <a:cs typeface="Arial"/>
              <a:sym typeface="Arial"/>
            </a:endParaRPr>
          </a:p>
        </p:txBody>
      </p:sp>
      <p:sp>
        <p:nvSpPr>
          <p:cNvPr id="24" name="Google Shape;24;p1"/>
          <p:cNvSpPr/>
          <p:nvPr/>
        </p:nvSpPr>
        <p:spPr>
          <a:xfrm>
            <a:off x="2125195"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Context</a:t>
            </a:r>
            <a:endParaRPr sz="1400">
              <a:solidFill>
                <a:srgbClr val="000000"/>
              </a:solidFill>
              <a:latin typeface="Arial"/>
              <a:ea typeface="Arial"/>
              <a:cs typeface="Arial"/>
              <a:sym typeface="Arial"/>
            </a:endParaRPr>
          </a:p>
        </p:txBody>
      </p:sp>
      <p:sp>
        <p:nvSpPr>
          <p:cNvPr id="25" name="Google Shape;25;p1"/>
          <p:cNvSpPr/>
          <p:nvPr/>
        </p:nvSpPr>
        <p:spPr>
          <a:xfrm>
            <a:off x="6574634"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Constraints within solution space</a:t>
            </a:r>
            <a:endParaRPr sz="1400">
              <a:solidFill>
                <a:srgbClr val="000000"/>
              </a:solidFill>
              <a:latin typeface="Arial"/>
              <a:ea typeface="Arial"/>
              <a:cs typeface="Arial"/>
              <a:sym typeface="Arial"/>
            </a:endParaRPr>
          </a:p>
        </p:txBody>
      </p:sp>
      <p:sp>
        <p:nvSpPr>
          <p:cNvPr id="26" name="Google Shape;26;p1"/>
          <p:cNvSpPr/>
          <p:nvPr/>
        </p:nvSpPr>
        <p:spPr>
          <a:xfrm>
            <a:off x="6192376" y="3207097"/>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5</a:t>
            </a:r>
            <a:endParaRPr sz="1400">
              <a:solidFill>
                <a:srgbClr val="000000"/>
              </a:solidFill>
              <a:latin typeface="Arial"/>
              <a:ea typeface="Arial"/>
              <a:cs typeface="Arial"/>
              <a:sym typeface="Arial"/>
            </a:endParaRPr>
          </a:p>
        </p:txBody>
      </p:sp>
      <p:sp>
        <p:nvSpPr>
          <p:cNvPr id="27" name="Google Shape;27;p1"/>
          <p:cNvSpPr/>
          <p:nvPr/>
        </p:nvSpPr>
        <p:spPr>
          <a:xfrm>
            <a:off x="1742937" y="3207097"/>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2</a:t>
            </a:r>
            <a:endParaRPr sz="1400">
              <a:solidFill>
                <a:srgbClr val="000000"/>
              </a:solidFill>
              <a:latin typeface="Arial"/>
              <a:ea typeface="Arial"/>
              <a:cs typeface="Arial"/>
              <a:sym typeface="Arial"/>
            </a:endParaRPr>
          </a:p>
        </p:txBody>
      </p:sp>
      <p:sp>
        <p:nvSpPr>
          <p:cNvPr id="28" name="Google Shape;28;p1"/>
          <p:cNvSpPr/>
          <p:nvPr/>
        </p:nvSpPr>
        <p:spPr>
          <a:xfrm>
            <a:off x="2125195" y="3239153"/>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Criteria for success</a:t>
            </a:r>
            <a:endParaRPr sz="1400">
              <a:solidFill>
                <a:srgbClr val="000000"/>
              </a:solidFill>
              <a:latin typeface="Arial"/>
              <a:ea typeface="Arial"/>
              <a:cs typeface="Arial"/>
              <a:sym typeface="Arial"/>
            </a:endParaRPr>
          </a:p>
        </p:txBody>
      </p:sp>
      <p:sp>
        <p:nvSpPr>
          <p:cNvPr id="29" name="Google Shape;29;p1"/>
          <p:cNvSpPr/>
          <p:nvPr/>
        </p:nvSpPr>
        <p:spPr>
          <a:xfrm>
            <a:off x="6574634" y="3239153"/>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Stakeholders to provide key insight</a:t>
            </a:r>
            <a:endParaRPr sz="1400">
              <a:solidFill>
                <a:srgbClr val="000000"/>
              </a:solidFill>
              <a:latin typeface="Arial"/>
              <a:ea typeface="Arial"/>
              <a:cs typeface="Arial"/>
              <a:sym typeface="Arial"/>
            </a:endParaRPr>
          </a:p>
        </p:txBody>
      </p:sp>
      <p:sp>
        <p:nvSpPr>
          <p:cNvPr id="30" name="Google Shape;30;p1"/>
          <p:cNvSpPr/>
          <p:nvPr/>
        </p:nvSpPr>
        <p:spPr>
          <a:xfrm>
            <a:off x="1742937" y="4797686"/>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3</a:t>
            </a:r>
            <a:endParaRPr sz="1400">
              <a:solidFill>
                <a:srgbClr val="000000"/>
              </a:solidFill>
              <a:latin typeface="Arial"/>
              <a:ea typeface="Arial"/>
              <a:cs typeface="Arial"/>
              <a:sym typeface="Arial"/>
            </a:endParaRPr>
          </a:p>
        </p:txBody>
      </p:sp>
      <p:sp>
        <p:nvSpPr>
          <p:cNvPr id="31" name="Google Shape;31;p1"/>
          <p:cNvSpPr/>
          <p:nvPr/>
        </p:nvSpPr>
        <p:spPr>
          <a:xfrm>
            <a:off x="6192376" y="4797686"/>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6</a:t>
            </a:r>
            <a:endParaRPr sz="1400">
              <a:solidFill>
                <a:srgbClr val="000000"/>
              </a:solidFill>
              <a:latin typeface="Arial"/>
              <a:ea typeface="Arial"/>
              <a:cs typeface="Arial"/>
              <a:sym typeface="Arial"/>
            </a:endParaRPr>
          </a:p>
        </p:txBody>
      </p:sp>
      <p:sp>
        <p:nvSpPr>
          <p:cNvPr id="32" name="Google Shape;32;p1"/>
          <p:cNvSpPr/>
          <p:nvPr/>
        </p:nvSpPr>
        <p:spPr>
          <a:xfrm>
            <a:off x="2125195" y="4831972"/>
            <a:ext cx="3597454" cy="219740"/>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Scope of solution space </a:t>
            </a:r>
            <a:endParaRPr sz="1400">
              <a:solidFill>
                <a:srgbClr val="000000"/>
              </a:solidFill>
              <a:latin typeface="Arial"/>
              <a:ea typeface="Arial"/>
              <a:cs typeface="Arial"/>
              <a:sym typeface="Arial"/>
            </a:endParaRPr>
          </a:p>
        </p:txBody>
      </p:sp>
      <p:sp>
        <p:nvSpPr>
          <p:cNvPr id="33" name="Google Shape;33;p1"/>
          <p:cNvSpPr/>
          <p:nvPr/>
        </p:nvSpPr>
        <p:spPr>
          <a:xfrm>
            <a:off x="6574634" y="482974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rPr>
              <a:t>Key</a:t>
            </a:r>
            <a:r>
              <a:rPr lang="en-AU" sz="1428">
                <a:solidFill>
                  <a:schemeClr val="dk1"/>
                </a:solidFill>
                <a:latin typeface="Arial"/>
                <a:ea typeface="Arial"/>
                <a:cs typeface="Arial"/>
                <a:sym typeface="Arial"/>
              </a:rPr>
              <a:t> data sources </a:t>
            </a:r>
            <a:endParaRPr sz="1400">
              <a:solidFill>
                <a:srgbClr val="000000"/>
              </a:solidFill>
              <a:latin typeface="Arial"/>
              <a:ea typeface="Arial"/>
              <a:cs typeface="Arial"/>
              <a:sym typeface="Arial"/>
            </a:endParaRPr>
          </a:p>
        </p:txBody>
      </p:sp>
      <p:sp>
        <p:nvSpPr>
          <p:cNvPr id="34" name="Google Shape;34;p1"/>
          <p:cNvSpPr txBox="1"/>
          <p:nvPr/>
        </p:nvSpPr>
        <p:spPr>
          <a:xfrm>
            <a:off x="1667108" y="1964976"/>
            <a:ext cx="4324418" cy="1245854"/>
          </a:xfrm>
          <a:prstGeom prst="rect">
            <a:avLst/>
          </a:prstGeom>
          <a:noFill/>
          <a:ln>
            <a:noFill/>
          </a:ln>
        </p:spPr>
        <p:txBody>
          <a:bodyPr spcFirstLastPara="1" wrap="square" lIns="91425" tIns="45700" rIns="91425" bIns="45700" anchor="t" anchorCtr="0">
            <a:noAutofit/>
          </a:bodyPr>
          <a:lstStyle/>
          <a:p>
            <a:r>
              <a:rPr lang="en-AU" sz="1070" b="1" dirty="0">
                <a:solidFill>
                  <a:srgbClr val="000000"/>
                </a:solidFill>
                <a:latin typeface="Arial" panose="020B0604020202020204" pitchFamily="34" charset="0"/>
                <a:ea typeface="Arial"/>
                <a:cs typeface="Arial" panose="020B0604020202020204" pitchFamily="34" charset="0"/>
                <a:sym typeface="Arial"/>
              </a:rPr>
              <a:t>The BM Resort is seeking to increase revenue by re-evaluating their ticket pricing. After a large ~1.5mil increase in operating costs, appealing to more customers and utilizing more of the available acreage </a:t>
            </a:r>
            <a:r>
              <a:rPr lang="en-AU" sz="1070" b="1" dirty="0">
                <a:latin typeface="Arial" panose="020B0604020202020204" pitchFamily="34" charset="0"/>
                <a:cs typeface="Arial" panose="020B0604020202020204" pitchFamily="34" charset="0"/>
              </a:rPr>
              <a:t>is key.</a:t>
            </a:r>
            <a:endParaRPr dirty="0">
              <a:latin typeface="Arial" panose="020B0604020202020204" pitchFamily="34" charset="0"/>
              <a:cs typeface="Arial" panose="020B0604020202020204" pitchFamily="34" charset="0"/>
            </a:endParaRPr>
          </a:p>
        </p:txBody>
      </p:sp>
      <p:sp>
        <p:nvSpPr>
          <p:cNvPr id="35" name="Google Shape;35;p1"/>
          <p:cNvSpPr txBox="1"/>
          <p:nvPr/>
        </p:nvSpPr>
        <p:spPr>
          <a:xfrm>
            <a:off x="1667108" y="3538875"/>
            <a:ext cx="4324418" cy="1410643"/>
          </a:xfrm>
          <a:prstGeom prst="rect">
            <a:avLst/>
          </a:prstGeom>
          <a:noFill/>
          <a:ln>
            <a:noFill/>
          </a:ln>
        </p:spPr>
        <p:txBody>
          <a:bodyPr spcFirstLastPara="1" wrap="square" lIns="91425" tIns="45700" rIns="91425" bIns="45700" anchor="t" anchorCtr="0">
            <a:noAutofit/>
          </a:bodyPr>
          <a:lstStyle/>
          <a:p>
            <a:r>
              <a:rPr lang="en-AU" sz="1071" b="1" dirty="0">
                <a:latin typeface="Arial" panose="020B0604020202020204" pitchFamily="34" charset="0"/>
                <a:cs typeface="Arial" panose="020B0604020202020204" pitchFamily="34" charset="0"/>
              </a:rPr>
              <a:t>A ticket pricing model that recoups the ~1.5mil increased operations costs within 1 year. </a:t>
            </a:r>
          </a:p>
          <a:p>
            <a:endParaRPr lang="en-AU" sz="1071" b="1" dirty="0">
              <a:solidFill>
                <a:srgbClr val="000000"/>
              </a:solidFill>
              <a:latin typeface="Arial" panose="020B0604020202020204" pitchFamily="34" charset="0"/>
              <a:ea typeface="Arial"/>
              <a:cs typeface="Arial" panose="020B0604020202020204" pitchFamily="34" charset="0"/>
              <a:sym typeface="Arial"/>
            </a:endParaRPr>
          </a:p>
          <a:p>
            <a:r>
              <a:rPr lang="en-AU" sz="1071" b="1" dirty="0">
                <a:latin typeface="Arial" panose="020B0604020202020204" pitchFamily="34" charset="0"/>
                <a:cs typeface="Arial" panose="020B0604020202020204" pitchFamily="34" charset="0"/>
              </a:rPr>
              <a:t>Determination of most used and essential facilities on the resort.</a:t>
            </a:r>
            <a:endParaRPr sz="1071" b="1" dirty="0">
              <a:solidFill>
                <a:srgbClr val="000000"/>
              </a:solidFill>
              <a:latin typeface="Arial" panose="020B0604020202020204" pitchFamily="34" charset="0"/>
              <a:ea typeface="Arial"/>
              <a:cs typeface="Arial" panose="020B0604020202020204" pitchFamily="34" charset="0"/>
              <a:sym typeface="Arial"/>
            </a:endParaRPr>
          </a:p>
        </p:txBody>
      </p:sp>
      <p:sp>
        <p:nvSpPr>
          <p:cNvPr id="36" name="Google Shape;36;p1"/>
          <p:cNvSpPr txBox="1"/>
          <p:nvPr/>
        </p:nvSpPr>
        <p:spPr>
          <a:xfrm>
            <a:off x="1710842" y="5184805"/>
            <a:ext cx="4324418" cy="751488"/>
          </a:xfrm>
          <a:prstGeom prst="rect">
            <a:avLst/>
          </a:prstGeom>
          <a:noFill/>
          <a:ln>
            <a:noFill/>
          </a:ln>
        </p:spPr>
        <p:txBody>
          <a:bodyPr spcFirstLastPara="1" wrap="square" lIns="91425" tIns="45700" rIns="91425" bIns="45700" anchor="t" anchorCtr="0">
            <a:noAutofit/>
          </a:bodyPr>
          <a:lstStyle/>
          <a:p>
            <a:r>
              <a:rPr lang="en-AU" sz="1070" b="1" dirty="0">
                <a:solidFill>
                  <a:srgbClr val="000000"/>
                </a:solidFill>
                <a:latin typeface="Arial"/>
                <a:cs typeface="Arial"/>
                <a:sym typeface="Arial"/>
              </a:rPr>
              <a:t>Number of visitor data is not available</a:t>
            </a:r>
            <a:r>
              <a:rPr lang="en-AU" sz="1070" dirty="0">
                <a:solidFill>
                  <a:srgbClr val="000000"/>
                </a:solidFill>
                <a:latin typeface="Arial"/>
                <a:ea typeface="Arial"/>
                <a:cs typeface="Arial"/>
                <a:sym typeface="Arial"/>
              </a:rPr>
              <a:t>.</a:t>
            </a:r>
            <a:endParaRPr sz="1070" dirty="0">
              <a:solidFill>
                <a:srgbClr val="000000"/>
              </a:solidFill>
              <a:latin typeface="Arial"/>
              <a:ea typeface="Arial"/>
              <a:cs typeface="Arial"/>
              <a:sym typeface="Arial"/>
            </a:endParaRPr>
          </a:p>
        </p:txBody>
      </p:sp>
      <p:sp>
        <p:nvSpPr>
          <p:cNvPr id="37" name="Google Shape;37;p1"/>
          <p:cNvSpPr txBox="1"/>
          <p:nvPr/>
        </p:nvSpPr>
        <p:spPr>
          <a:xfrm>
            <a:off x="6082232" y="1963920"/>
            <a:ext cx="4324418" cy="1081065"/>
          </a:xfrm>
          <a:prstGeom prst="rect">
            <a:avLst/>
          </a:prstGeom>
          <a:noFill/>
          <a:ln>
            <a:noFill/>
          </a:ln>
        </p:spPr>
        <p:txBody>
          <a:bodyPr spcFirstLastPara="1" wrap="square" lIns="91425" tIns="45700" rIns="91425" bIns="45700" anchor="t" anchorCtr="0">
            <a:noAutofit/>
          </a:bodyPr>
          <a:lstStyle/>
          <a:p>
            <a:r>
              <a:rPr lang="en-AU" sz="1070" b="1" dirty="0">
                <a:solidFill>
                  <a:srgbClr val="000000"/>
                </a:solidFill>
                <a:latin typeface="Arial"/>
                <a:ea typeface="Arial"/>
                <a:cs typeface="Arial"/>
                <a:sym typeface="Arial"/>
              </a:rPr>
              <a:t>Access to data pertaining to number of rides taken, maintenance data, and total visitors.</a:t>
            </a:r>
            <a:endParaRPr sz="1070" b="1" dirty="0">
              <a:solidFill>
                <a:srgbClr val="000000"/>
              </a:solidFill>
              <a:latin typeface="Arial"/>
              <a:ea typeface="Arial"/>
              <a:cs typeface="Arial"/>
              <a:sym typeface="Arial"/>
            </a:endParaRPr>
          </a:p>
        </p:txBody>
      </p:sp>
      <p:sp>
        <p:nvSpPr>
          <p:cNvPr id="38" name="Google Shape;38;p1"/>
          <p:cNvSpPr txBox="1"/>
          <p:nvPr/>
        </p:nvSpPr>
        <p:spPr>
          <a:xfrm>
            <a:off x="6114928" y="5085175"/>
            <a:ext cx="4324418" cy="1081065"/>
          </a:xfrm>
          <a:prstGeom prst="rect">
            <a:avLst/>
          </a:prstGeom>
          <a:noFill/>
          <a:ln>
            <a:noFill/>
          </a:ln>
        </p:spPr>
        <p:txBody>
          <a:bodyPr spcFirstLastPara="1" wrap="square" lIns="91425" tIns="45700" rIns="91425" bIns="45700" anchor="t" anchorCtr="0">
            <a:noAutofit/>
          </a:bodyPr>
          <a:lstStyle/>
          <a:p>
            <a:r>
              <a:rPr lang="en-AU" sz="1070" b="1" dirty="0">
                <a:latin typeface="Arial" panose="020B0604020202020204" pitchFamily="34" charset="0"/>
                <a:cs typeface="Arial" panose="020B0604020202020204" pitchFamily="34" charset="0"/>
              </a:rPr>
              <a:t>Database manager has 1 csv file.</a:t>
            </a:r>
            <a:endParaRPr sz="1070" b="1" dirty="0">
              <a:solidFill>
                <a:srgbClr val="000000"/>
              </a:solidFill>
              <a:latin typeface="Arial" panose="020B0604020202020204" pitchFamily="34" charset="0"/>
              <a:ea typeface="Arial"/>
              <a:cs typeface="Arial" panose="020B0604020202020204" pitchFamily="34" charset="0"/>
              <a:sym typeface="Arial"/>
            </a:endParaRPr>
          </a:p>
        </p:txBody>
      </p:sp>
      <p:sp>
        <p:nvSpPr>
          <p:cNvPr id="39" name="Google Shape;39;p1"/>
          <p:cNvSpPr/>
          <p:nvPr/>
        </p:nvSpPr>
        <p:spPr>
          <a:xfrm>
            <a:off x="8157337" y="652441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0" name="Google Shape;40;p1"/>
          <p:cNvSpPr/>
          <p:nvPr/>
        </p:nvSpPr>
        <p:spPr>
          <a:xfrm>
            <a:off x="8552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D</a:t>
            </a:r>
            <a:endParaRPr sz="1400">
              <a:solidFill>
                <a:srgbClr val="000000"/>
              </a:solidFill>
              <a:latin typeface="Arial"/>
              <a:ea typeface="Arial"/>
              <a:cs typeface="Arial"/>
              <a:sym typeface="Arial"/>
            </a:endParaRPr>
          </a:p>
        </p:txBody>
      </p:sp>
      <p:sp>
        <p:nvSpPr>
          <p:cNvPr id="41" name="Google Shape;41;p1"/>
          <p:cNvSpPr/>
          <p:nvPr/>
        </p:nvSpPr>
        <p:spPr>
          <a:xfrm>
            <a:off x="8976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E</a:t>
            </a:r>
            <a:endParaRPr sz="1400">
              <a:solidFill>
                <a:srgbClr val="000000"/>
              </a:solidFill>
              <a:latin typeface="Arial"/>
              <a:ea typeface="Arial"/>
              <a:cs typeface="Arial"/>
              <a:sym typeface="Arial"/>
            </a:endParaRPr>
          </a:p>
        </p:txBody>
      </p:sp>
      <p:sp>
        <p:nvSpPr>
          <p:cNvPr id="42" name="Google Shape;42;p1"/>
          <p:cNvSpPr/>
          <p:nvPr/>
        </p:nvSpPr>
        <p:spPr>
          <a:xfrm>
            <a:off x="9370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I</a:t>
            </a:r>
            <a:endParaRPr sz="1400">
              <a:solidFill>
                <a:srgbClr val="000000"/>
              </a:solidFill>
              <a:latin typeface="Arial"/>
              <a:ea typeface="Arial"/>
              <a:cs typeface="Arial"/>
              <a:sym typeface="Arial"/>
            </a:endParaRPr>
          </a:p>
        </p:txBody>
      </p:sp>
      <p:sp>
        <p:nvSpPr>
          <p:cNvPr id="43" name="Google Shape;43;p1"/>
          <p:cNvSpPr/>
          <p:nvPr/>
        </p:nvSpPr>
        <p:spPr>
          <a:xfrm>
            <a:off x="9769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P</a:t>
            </a:r>
            <a:endParaRPr sz="1400">
              <a:solidFill>
                <a:srgbClr val="000000"/>
              </a:solidFill>
              <a:latin typeface="Arial"/>
              <a:ea typeface="Arial"/>
              <a:cs typeface="Arial"/>
              <a:sym typeface="Arial"/>
            </a:endParaRPr>
          </a:p>
        </p:txBody>
      </p:sp>
      <p:sp>
        <p:nvSpPr>
          <p:cNvPr id="44" name="Google Shape;44;p1"/>
          <p:cNvSpPr/>
          <p:nvPr/>
        </p:nvSpPr>
        <p:spPr>
          <a:xfrm>
            <a:off x="9623130" y="70712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5" name="Google Shape;45;p1"/>
          <p:cNvSpPr/>
          <p:nvPr/>
        </p:nvSpPr>
        <p:spPr>
          <a:xfrm>
            <a:off x="1645750" y="116632"/>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a:buClr>
                <a:srgbClr val="000000"/>
              </a:buClr>
              <a:buSzPts val="1800"/>
            </a:pPr>
            <a:r>
              <a:rPr lang="en-US" sz="1600" b="1" dirty="0">
                <a:solidFill>
                  <a:srgbClr val="000000"/>
                </a:solidFill>
                <a:ea typeface="Arial"/>
                <a:cs typeface="Arial"/>
                <a:sym typeface="Arial"/>
              </a:rPr>
              <a:t>The Big </a:t>
            </a:r>
            <a:r>
              <a:rPr lang="en-US" sz="1600" b="1" dirty="0"/>
              <a:t>Mountain Resort needs to select a better value for their ticket price, and overall increase revenue. It is hypothesized ticket price will be majorly based on the number of fast quad chairlifts and runs, the total snow making acreage, and total vertical drop.</a:t>
            </a:r>
          </a:p>
        </p:txBody>
      </p:sp>
      <p:sp>
        <p:nvSpPr>
          <p:cNvPr id="47" name="Google Shape;47;p1"/>
          <p:cNvSpPr txBox="1"/>
          <p:nvPr/>
        </p:nvSpPr>
        <p:spPr>
          <a:xfrm>
            <a:off x="6131126" y="3547601"/>
            <a:ext cx="4324418" cy="1081065"/>
          </a:xfrm>
          <a:prstGeom prst="rect">
            <a:avLst/>
          </a:prstGeom>
          <a:noFill/>
          <a:ln>
            <a:noFill/>
          </a:ln>
        </p:spPr>
        <p:txBody>
          <a:bodyPr spcFirstLastPara="1" wrap="square" lIns="91425" tIns="45700" rIns="91425" bIns="45700" anchor="t" anchorCtr="0">
            <a:noAutofit/>
          </a:bodyPr>
          <a:lstStyle/>
          <a:p>
            <a:pPr lvl="0"/>
            <a:r>
              <a:rPr lang="en-US" sz="1070" b="1" dirty="0">
                <a:solidFill>
                  <a:srgbClr val="000000"/>
                </a:solidFill>
                <a:latin typeface="Arial"/>
                <a:cs typeface="Arial"/>
              </a:rPr>
              <a:t>Director of Operations, Jimmy Blackburn</a:t>
            </a:r>
          </a:p>
          <a:p>
            <a:pPr lvl="0"/>
            <a:r>
              <a:rPr lang="en-US" sz="1070" b="1" dirty="0">
                <a:solidFill>
                  <a:srgbClr val="000000"/>
                </a:solidFill>
                <a:latin typeface="Arial"/>
                <a:cs typeface="Arial"/>
              </a:rPr>
              <a:t>Database Manager, Alesha Eisen</a:t>
            </a:r>
            <a:endParaRPr sz="1070" b="1" dirty="0">
              <a:solidFill>
                <a:srgbClr val="000000"/>
              </a:solidFill>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D80A-75C2-4898-87A4-14009EC2D72B}"/>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10133349-23AC-4464-98C6-34A4C5EF755A}"/>
              </a:ext>
            </a:extLst>
          </p:cNvPr>
          <p:cNvSpPr>
            <a:spLocks noGrp="1"/>
          </p:cNvSpPr>
          <p:nvPr>
            <p:ph idx="1"/>
          </p:nvPr>
        </p:nvSpPr>
        <p:spPr/>
        <p:txBody>
          <a:bodyPr/>
          <a:lstStyle/>
          <a:p>
            <a:pPr>
              <a:buFont typeface="+mj-lt"/>
              <a:buAutoNum type="arabicPeriod"/>
            </a:pPr>
            <a:r>
              <a:rPr lang="en-US" dirty="0"/>
              <a:t>Permanently closure of up to 10 of the least used runs. </a:t>
            </a:r>
          </a:p>
          <a:p>
            <a:pPr>
              <a:buFont typeface="+mj-lt"/>
              <a:buAutoNum type="arabicPeriod"/>
            </a:pPr>
            <a:r>
              <a:rPr lang="en-US" dirty="0"/>
              <a:t>Increase the vertical drop by adding a run to a point 150 feet lower down but requiring the installation of an additional chair lift to bring skiers back up, without additional snow making coverage.</a:t>
            </a:r>
          </a:p>
          <a:p>
            <a:pPr>
              <a:buFont typeface="+mj-lt"/>
              <a:buAutoNum type="arabicPeriod"/>
            </a:pPr>
            <a:r>
              <a:rPr lang="en-US" dirty="0"/>
              <a:t>Same as number 2 but adding 2 acres of snow making coverage.</a:t>
            </a:r>
          </a:p>
          <a:p>
            <a:pPr>
              <a:buFont typeface="+mj-lt"/>
              <a:buAutoNum type="arabicPeriod"/>
            </a:pPr>
            <a:r>
              <a:rPr lang="en-US" dirty="0"/>
              <a:t>Increase the longest run by 0.2 mile to boast 3.5 miles length, requiring an additional snow making coverage of 4 acres.</a:t>
            </a:r>
          </a:p>
        </p:txBody>
      </p:sp>
    </p:spTree>
    <p:extLst>
      <p:ext uri="{BB962C8B-B14F-4D97-AF65-F5344CB8AC3E}">
        <p14:creationId xmlns:p14="http://schemas.microsoft.com/office/powerpoint/2010/main" val="137138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C706-1CF7-49A9-BB5E-65FD4B696C23}"/>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FC49A16C-86F9-4C8E-B3F4-4AC7C66F4BA1}"/>
              </a:ext>
            </a:extLst>
          </p:cNvPr>
          <p:cNvSpPr>
            <a:spLocks noGrp="1"/>
          </p:cNvSpPr>
          <p:nvPr>
            <p:ph sz="half"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ticket price increase of approximately 9 dollars, for a new total price of 90 dollars, would be recommended.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Increase total vertical drop of resort by 150 feet.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 one additional run and chairlift on the new vertical drop.</a:t>
            </a:r>
          </a:p>
          <a:p>
            <a:endParaRPr lang="en-US" dirty="0"/>
          </a:p>
        </p:txBody>
      </p:sp>
      <p:graphicFrame>
        <p:nvGraphicFramePr>
          <p:cNvPr id="8" name="Content Placeholder 7">
            <a:extLst>
              <a:ext uri="{FF2B5EF4-FFF2-40B4-BE49-F238E27FC236}">
                <a16:creationId xmlns:a16="http://schemas.microsoft.com/office/drawing/2014/main" id="{EED52F94-3B98-4938-8BA6-F7E840E12966}"/>
              </a:ext>
            </a:extLst>
          </p:cNvPr>
          <p:cNvGraphicFramePr>
            <a:graphicFrameLocks noGrp="1"/>
          </p:cNvGraphicFramePr>
          <p:nvPr>
            <p:ph sz="half" idx="2"/>
            <p:extLst>
              <p:ext uri="{D42A27DB-BD31-4B8C-83A1-F6EECF244321}">
                <p14:modId xmlns:p14="http://schemas.microsoft.com/office/powerpoint/2010/main" val="4002360221"/>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569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C847-05F7-4FE7-A71A-9D824D2F0E3E}"/>
              </a:ext>
            </a:extLst>
          </p:cNvPr>
          <p:cNvSpPr>
            <a:spLocks noGrp="1"/>
          </p:cNvSpPr>
          <p:nvPr>
            <p:ph type="title"/>
          </p:nvPr>
        </p:nvSpPr>
        <p:spPr/>
        <p:txBody>
          <a:bodyPr/>
          <a:lstStyle/>
          <a:p>
            <a:r>
              <a:rPr lang="en-US" dirty="0"/>
              <a:t>Feature Modeling</a:t>
            </a:r>
          </a:p>
        </p:txBody>
      </p:sp>
      <p:sp>
        <p:nvSpPr>
          <p:cNvPr id="6" name="Text Placeholder 5">
            <a:extLst>
              <a:ext uri="{FF2B5EF4-FFF2-40B4-BE49-F238E27FC236}">
                <a16:creationId xmlns:a16="http://schemas.microsoft.com/office/drawing/2014/main" id="{45B32803-5046-48FC-A04A-FBA53909C86C}"/>
              </a:ext>
            </a:extLst>
          </p:cNvPr>
          <p:cNvSpPr>
            <a:spLocks noGrp="1"/>
          </p:cNvSpPr>
          <p:nvPr>
            <p:ph type="body" idx="1"/>
          </p:nvPr>
        </p:nvSpPr>
        <p:spPr/>
        <p:txBody>
          <a:bodyPr/>
          <a:lstStyle/>
          <a:p>
            <a:r>
              <a:rPr lang="en-US" dirty="0"/>
              <a:t>Linear Regression Model</a:t>
            </a:r>
          </a:p>
        </p:txBody>
      </p:sp>
      <p:sp>
        <p:nvSpPr>
          <p:cNvPr id="7" name="Text Placeholder 6">
            <a:extLst>
              <a:ext uri="{FF2B5EF4-FFF2-40B4-BE49-F238E27FC236}">
                <a16:creationId xmlns:a16="http://schemas.microsoft.com/office/drawing/2014/main" id="{391639FC-C32E-4603-8123-823480CCB18E}"/>
              </a:ext>
            </a:extLst>
          </p:cNvPr>
          <p:cNvSpPr>
            <a:spLocks noGrp="1"/>
          </p:cNvSpPr>
          <p:nvPr>
            <p:ph type="body" sz="quarter" idx="3"/>
          </p:nvPr>
        </p:nvSpPr>
        <p:spPr/>
        <p:txBody>
          <a:bodyPr/>
          <a:lstStyle/>
          <a:p>
            <a:r>
              <a:rPr lang="en-US" dirty="0"/>
              <a:t>Random Forest regressor</a:t>
            </a:r>
          </a:p>
        </p:txBody>
      </p:sp>
      <p:pic>
        <p:nvPicPr>
          <p:cNvPr id="1028" name="Picture 4">
            <a:extLst>
              <a:ext uri="{FF2B5EF4-FFF2-40B4-BE49-F238E27FC236}">
                <a16:creationId xmlns:a16="http://schemas.microsoft.com/office/drawing/2014/main" id="{EF472696-C2B2-408B-BABE-46A445ACFA54}"/>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470250" y="2505075"/>
            <a:ext cx="4587088" cy="3684588"/>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12">
            <a:extLst>
              <a:ext uri="{FF2B5EF4-FFF2-40B4-BE49-F238E27FC236}">
                <a16:creationId xmlns:a16="http://schemas.microsoft.com/office/drawing/2014/main" id="{D53E562B-0775-485E-9335-1794F2759AF1}"/>
              </a:ext>
            </a:extLst>
          </p:cNvPr>
          <p:cNvPicPr>
            <a:picLocks noGrp="1" noChangeAspect="1"/>
          </p:cNvPicPr>
          <p:nvPr>
            <p:ph sz="half" idx="2"/>
          </p:nvPr>
        </p:nvPicPr>
        <p:blipFill>
          <a:blip r:embed="rId3"/>
          <a:stretch>
            <a:fillRect/>
          </a:stretch>
        </p:blipFill>
        <p:spPr>
          <a:xfrm>
            <a:off x="1134662" y="2675646"/>
            <a:ext cx="4322230" cy="2290934"/>
          </a:xfrm>
        </p:spPr>
      </p:pic>
    </p:spTree>
    <p:extLst>
      <p:ext uri="{BB962C8B-B14F-4D97-AF65-F5344CB8AC3E}">
        <p14:creationId xmlns:p14="http://schemas.microsoft.com/office/powerpoint/2010/main" val="322687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C4FE-4651-4045-B0C9-4A6190D7DA9A}"/>
              </a:ext>
            </a:extLst>
          </p:cNvPr>
          <p:cNvSpPr>
            <a:spLocks noGrp="1"/>
          </p:cNvSpPr>
          <p:nvPr>
            <p:ph type="title"/>
          </p:nvPr>
        </p:nvSpPr>
        <p:spPr/>
        <p:txBody>
          <a:bodyPr/>
          <a:lstStyle/>
          <a:p>
            <a:r>
              <a:rPr lang="en-US" dirty="0"/>
              <a:t>Analysis of ride closure on ticket price</a:t>
            </a:r>
          </a:p>
        </p:txBody>
      </p:sp>
      <p:pic>
        <p:nvPicPr>
          <p:cNvPr id="3076" name="Picture 4">
            <a:extLst>
              <a:ext uri="{FF2B5EF4-FFF2-40B4-BE49-F238E27FC236}">
                <a16:creationId xmlns:a16="http://schemas.microsoft.com/office/drawing/2014/main" id="{5D56C74E-B52C-491E-BFB4-E7E4CCC1CD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4095" y="1887008"/>
            <a:ext cx="7923809" cy="422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27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4-5F9D-403B-8E8C-A6E623576414}"/>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43BA0C41-C8DA-4427-8787-10F6F2CD82AD}"/>
              </a:ext>
            </a:extLst>
          </p:cNvPr>
          <p:cNvSpPr>
            <a:spLocks noGrp="1"/>
          </p:cNvSpPr>
          <p:nvPr>
            <p:ph idx="1"/>
          </p:nvPr>
        </p:nvSpPr>
        <p:spPr/>
        <p:txBody>
          <a:bodyPr/>
          <a:lstStyle/>
          <a:p>
            <a:pPr>
              <a:buFont typeface="+mj-lt"/>
              <a:buAutoNum type="arabicPeriod"/>
            </a:pPr>
            <a:r>
              <a:rPr lang="en-US" dirty="0"/>
              <a:t>Closing 1 run may not affect recommended ticket price, but any more than that would decrease the value of the ticket. Closure of 1-5 have a slight decrease, but any more would be a sharp decrease.</a:t>
            </a:r>
          </a:p>
          <a:p>
            <a:pPr>
              <a:buFont typeface="+mj-lt"/>
              <a:buAutoNum type="arabicPeriod"/>
            </a:pPr>
            <a:r>
              <a:rPr lang="en-US" dirty="0"/>
              <a:t>Increasing the vertical drop by adding a run to a point 150 feet lower down and requiring the installation of an additional chair lift to bring skiers back up, without additional snow making coverage, is recommended. </a:t>
            </a:r>
          </a:p>
          <a:p>
            <a:pPr>
              <a:buFont typeface="+mj-lt"/>
              <a:buAutoNum type="arabicPeriod"/>
            </a:pPr>
            <a:r>
              <a:rPr lang="en-US" dirty="0"/>
              <a:t>Increasing the longest run by 0.2 mile to boast 3.5 miles length, and subsequently requiring an additional snow making coverage of 4 acres did not affect the recommended ticket price.</a:t>
            </a:r>
          </a:p>
          <a:p>
            <a:endParaRPr lang="en-US" dirty="0"/>
          </a:p>
        </p:txBody>
      </p:sp>
    </p:spTree>
    <p:extLst>
      <p:ext uri="{BB962C8B-B14F-4D97-AF65-F5344CB8AC3E}">
        <p14:creationId xmlns:p14="http://schemas.microsoft.com/office/powerpoint/2010/main" val="4136953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760</Words>
  <Application>Microsoft Office PowerPoint</Application>
  <PresentationFormat>Widescreen</PresentationFormat>
  <Paragraphs>63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Quattrocento Sans</vt:lpstr>
      <vt:lpstr>Symbol</vt:lpstr>
      <vt:lpstr>Office Theme</vt:lpstr>
      <vt:lpstr>James Clay Guide Capstone</vt:lpstr>
      <vt:lpstr>PowerPoint Presentation</vt:lpstr>
      <vt:lpstr>Problem Identification</vt:lpstr>
      <vt:lpstr>Recommendation and key findings</vt:lpstr>
      <vt:lpstr>Feature Modeling</vt:lpstr>
      <vt:lpstr>Analysis of ride closure on ticket price</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James Clay Guide Capstone</dc:title>
  <dc:creator>James Clay</dc:creator>
  <cp:lastModifiedBy>James Clay</cp:lastModifiedBy>
  <cp:revision>8</cp:revision>
  <dcterms:created xsi:type="dcterms:W3CDTF">2021-03-31T00:24:27Z</dcterms:created>
  <dcterms:modified xsi:type="dcterms:W3CDTF">2021-03-31T02:30:53Z</dcterms:modified>
</cp:coreProperties>
</file>