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Abril Fatfac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AbrilFatface-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spTree>
      <p:nvGrpSpPr>
        <p:cNvPr id="8" name="Shape 8"/>
        <p:cNvGrpSpPr/>
        <p:nvPr/>
      </p:nvGrpSpPr>
      <p:grpSpPr>
        <a:xfrm>
          <a:off x="0" y="0"/>
          <a:ext cx="0" cy="0"/>
          <a:chOff x="0" y="0"/>
          <a:chExt cx="0" cy="0"/>
        </a:xfrm>
      </p:grpSpPr>
      <p:pic>
        <p:nvPicPr>
          <p:cNvPr descr="elegant_gradient.png" id="9" name="Shape 9"/>
          <p:cNvPicPr preferRelativeResize="0"/>
          <p:nvPr/>
        </p:nvPicPr>
        <p:blipFill>
          <a:blip r:embed="rId2">
            <a:alphaModFix/>
          </a:blip>
          <a:stretch>
            <a:fillRect/>
          </a:stretch>
        </p:blipFill>
        <p:spPr>
          <a:xfrm>
            <a:off x="0" y="0"/>
            <a:ext cx="7679926" cy="5143500"/>
          </a:xfrm>
          <a:prstGeom prst="rect">
            <a:avLst/>
          </a:prstGeom>
          <a:noFill/>
          <a:ln>
            <a:noFill/>
          </a:ln>
        </p:spPr>
      </p:pic>
      <p:sp>
        <p:nvSpPr>
          <p:cNvPr id="10" name="Shape 10"/>
          <p:cNvSpPr/>
          <p:nvPr/>
        </p:nvSpPr>
        <p:spPr>
          <a:xfrm>
            <a:off x="3679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lg" w="lg" type="none"/>
            <a:tailEnd len="lg" w="lg" type="none"/>
          </a:ln>
        </p:spPr>
      </p:sp>
      <p:sp>
        <p:nvSpPr>
          <p:cNvPr id="11" name="Shape 11"/>
          <p:cNvSpPr txBox="1"/>
          <p:nvPr>
            <p:ph type="ctrTitle"/>
          </p:nvPr>
        </p:nvSpPr>
        <p:spPr>
          <a:xfrm>
            <a:off x="1339025" y="848825"/>
            <a:ext cx="5838600" cy="1159800"/>
          </a:xfrm>
          <a:prstGeom prst="rect">
            <a:avLst/>
          </a:prstGeom>
        </p:spPr>
        <p:txBody>
          <a:bodyPr anchorCtr="0" anchor="t" bIns="91425" lIns="91425" rIns="91425" wrap="square"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pic>
        <p:nvPicPr>
          <p:cNvPr descr="elegant_gradient.png" id="51" name="Shape 51"/>
          <p:cNvPicPr preferRelativeResize="0"/>
          <p:nvPr/>
        </p:nvPicPr>
        <p:blipFill>
          <a:blip r:embed="rId2">
            <a:alphaModFix/>
          </a:blip>
          <a:stretch>
            <a:fillRect/>
          </a:stretch>
        </p:blipFill>
        <p:spPr>
          <a:xfrm>
            <a:off x="0" y="0"/>
            <a:ext cx="7679926" cy="5143500"/>
          </a:xfrm>
          <a:prstGeom prst="rect">
            <a:avLst/>
          </a:prstGeom>
          <a:noFill/>
          <a:ln>
            <a:noFill/>
          </a:ln>
        </p:spPr>
      </p:pic>
      <p:sp>
        <p:nvSpPr>
          <p:cNvPr id="52" name="Shape 52"/>
          <p:cNvSpPr/>
          <p:nvPr/>
        </p:nvSpPr>
        <p:spPr>
          <a:xfrm>
            <a:off x="3679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lg" w="lg" type="none"/>
            <a:tailEnd len="lg" w="lg"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spTree>
      <p:nvGrpSpPr>
        <p:cNvPr id="12" name="Shape 12"/>
        <p:cNvGrpSpPr/>
        <p:nvPr/>
      </p:nvGrpSpPr>
      <p:grpSpPr>
        <a:xfrm>
          <a:off x="0" y="0"/>
          <a:ext cx="0" cy="0"/>
          <a:chOff x="0" y="0"/>
          <a:chExt cx="0" cy="0"/>
        </a:xfrm>
      </p:grpSpPr>
      <p:pic>
        <p:nvPicPr>
          <p:cNvPr descr="elegant_gradient.png" id="13" name="Shape 13"/>
          <p:cNvPicPr preferRelativeResize="0"/>
          <p:nvPr/>
        </p:nvPicPr>
        <p:blipFill>
          <a:blip r:embed="rId2">
            <a:alphaModFix/>
          </a:blip>
          <a:stretch>
            <a:fillRect/>
          </a:stretch>
        </p:blipFill>
        <p:spPr>
          <a:xfrm>
            <a:off x="0" y="0"/>
            <a:ext cx="2523001" cy="5143500"/>
          </a:xfrm>
          <a:prstGeom prst="rect">
            <a:avLst/>
          </a:prstGeom>
          <a:noFill/>
          <a:ln>
            <a:noFill/>
          </a:ln>
        </p:spPr>
      </p:pic>
      <p:sp>
        <p:nvSpPr>
          <p:cNvPr id="14" name="Shape 14"/>
          <p:cNvSpPr/>
          <p:nvPr/>
        </p:nvSpPr>
        <p:spPr>
          <a:xfrm>
            <a:off x="3679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lg" w="lg" type="none"/>
            <a:tailEnd len="lg" w="lg" type="none"/>
          </a:ln>
        </p:spPr>
      </p:sp>
      <p:sp>
        <p:nvSpPr>
          <p:cNvPr id="15" name="Shape 15"/>
          <p:cNvSpPr txBox="1"/>
          <p:nvPr>
            <p:ph type="ctrTitle"/>
          </p:nvPr>
        </p:nvSpPr>
        <p:spPr>
          <a:xfrm>
            <a:off x="1351100" y="771900"/>
            <a:ext cx="5832600" cy="1159800"/>
          </a:xfrm>
          <a:prstGeom prst="rect">
            <a:avLst/>
          </a:prstGeom>
        </p:spPr>
        <p:txBody>
          <a:bodyPr anchorCtr="0" anchor="t" bIns="91425" lIns="91425" rIns="91425" wrap="square" tIns="91425"/>
          <a:lstStyle>
            <a:lvl1pPr lvl="0" rtl="0">
              <a:spcBef>
                <a:spcPts val="0"/>
              </a:spcBef>
              <a:buSzPct val="100000"/>
              <a:defRPr sz="5200"/>
            </a:lvl1pPr>
            <a:lvl2pPr lvl="1" rtl="0">
              <a:spcBef>
                <a:spcPts val="0"/>
              </a:spcBef>
              <a:buSzPct val="100000"/>
              <a:defRPr sz="5200"/>
            </a:lvl2pPr>
            <a:lvl3pPr lvl="2" rtl="0">
              <a:spcBef>
                <a:spcPts val="0"/>
              </a:spcBef>
              <a:buSzPct val="100000"/>
              <a:defRPr sz="5200"/>
            </a:lvl3pPr>
            <a:lvl4pPr lvl="3" rtl="0">
              <a:spcBef>
                <a:spcPts val="0"/>
              </a:spcBef>
              <a:buSzPct val="100000"/>
              <a:defRPr sz="5200"/>
            </a:lvl4pPr>
            <a:lvl5pPr lvl="4" rtl="0">
              <a:spcBef>
                <a:spcPts val="0"/>
              </a:spcBef>
              <a:buSzPct val="100000"/>
              <a:defRPr sz="5200"/>
            </a:lvl5pPr>
            <a:lvl6pPr lvl="5" rtl="0">
              <a:spcBef>
                <a:spcPts val="0"/>
              </a:spcBef>
              <a:buSzPct val="100000"/>
              <a:defRPr sz="5200"/>
            </a:lvl6pPr>
            <a:lvl7pPr lvl="6" rtl="0">
              <a:spcBef>
                <a:spcPts val="0"/>
              </a:spcBef>
              <a:buSzPct val="100000"/>
              <a:defRPr sz="5200"/>
            </a:lvl7pPr>
            <a:lvl8pPr lvl="7" rtl="0">
              <a:spcBef>
                <a:spcPts val="0"/>
              </a:spcBef>
              <a:buSzPct val="100000"/>
              <a:defRPr sz="5200"/>
            </a:lvl8pPr>
            <a:lvl9pPr lvl="8" rtl="0">
              <a:spcBef>
                <a:spcPts val="0"/>
              </a:spcBef>
              <a:buSzPct val="100000"/>
              <a:defRPr sz="5200"/>
            </a:lvl9pPr>
          </a:lstStyle>
          <a:p/>
        </p:txBody>
      </p:sp>
      <p:sp>
        <p:nvSpPr>
          <p:cNvPr id="16" name="Shape 16"/>
          <p:cNvSpPr txBox="1"/>
          <p:nvPr>
            <p:ph idx="1" type="subTitle"/>
          </p:nvPr>
        </p:nvSpPr>
        <p:spPr>
          <a:xfrm>
            <a:off x="1351100" y="2485801"/>
            <a:ext cx="5832600" cy="784800"/>
          </a:xfrm>
          <a:prstGeom prst="rect">
            <a:avLst/>
          </a:prstGeom>
        </p:spPr>
        <p:txBody>
          <a:bodyPr anchorCtr="0" anchor="t" bIns="91425" lIns="91425" rIns="91425" wrap="square" tIns="91425"/>
          <a:lstStyle>
            <a:lvl1pPr lvl="0" rtl="0">
              <a:spcBef>
                <a:spcPts val="0"/>
              </a:spcBef>
              <a:buClr>
                <a:srgbClr val="FFFFFF"/>
              </a:buClr>
              <a:buSzPct val="100000"/>
              <a:buNone/>
              <a:defRPr sz="1800">
                <a:solidFill>
                  <a:srgbClr val="FFFFFF"/>
                </a:solidFill>
                <a:highlight>
                  <a:srgbClr val="000000"/>
                </a:highlight>
              </a:defRPr>
            </a:lvl1pPr>
            <a:lvl2pPr lvl="1" rtl="0">
              <a:spcBef>
                <a:spcPts val="0"/>
              </a:spcBef>
              <a:buClr>
                <a:srgbClr val="FFFFFF"/>
              </a:buClr>
              <a:buSzPct val="100000"/>
              <a:buNone/>
              <a:defRPr sz="1800">
                <a:solidFill>
                  <a:srgbClr val="FFFFFF"/>
                </a:solidFill>
                <a:highlight>
                  <a:srgbClr val="000000"/>
                </a:highlight>
              </a:defRPr>
            </a:lvl2pPr>
            <a:lvl3pPr lvl="2" rtl="0">
              <a:spcBef>
                <a:spcPts val="0"/>
              </a:spcBef>
              <a:buClr>
                <a:srgbClr val="FFFFFF"/>
              </a:buClr>
              <a:buSzPct val="100000"/>
              <a:buNone/>
              <a:defRPr sz="1800">
                <a:solidFill>
                  <a:srgbClr val="FFFFFF"/>
                </a:solidFill>
                <a:highlight>
                  <a:srgbClr val="000000"/>
                </a:highlight>
              </a:defRPr>
            </a:lvl3pPr>
            <a:lvl4pPr lvl="3" rtl="0">
              <a:spcBef>
                <a:spcPts val="0"/>
              </a:spcBef>
              <a:buClr>
                <a:srgbClr val="FFFFFF"/>
              </a:buClr>
              <a:buSzPct val="100000"/>
              <a:buNone/>
              <a:defRPr sz="1800">
                <a:solidFill>
                  <a:srgbClr val="FFFFFF"/>
                </a:solidFill>
                <a:highlight>
                  <a:srgbClr val="000000"/>
                </a:highlight>
              </a:defRPr>
            </a:lvl4pPr>
            <a:lvl5pPr lvl="4" rtl="0">
              <a:spcBef>
                <a:spcPts val="0"/>
              </a:spcBef>
              <a:buClr>
                <a:srgbClr val="FFFFFF"/>
              </a:buClr>
              <a:buSzPct val="100000"/>
              <a:buNone/>
              <a:defRPr sz="1800">
                <a:solidFill>
                  <a:srgbClr val="FFFFFF"/>
                </a:solidFill>
                <a:highlight>
                  <a:srgbClr val="000000"/>
                </a:highlight>
              </a:defRPr>
            </a:lvl5pPr>
            <a:lvl6pPr lvl="5" rtl="0">
              <a:spcBef>
                <a:spcPts val="0"/>
              </a:spcBef>
              <a:buClr>
                <a:srgbClr val="FFFFFF"/>
              </a:buClr>
              <a:buSzPct val="100000"/>
              <a:buNone/>
              <a:defRPr sz="1800">
                <a:solidFill>
                  <a:srgbClr val="FFFFFF"/>
                </a:solidFill>
                <a:highlight>
                  <a:srgbClr val="000000"/>
                </a:highlight>
              </a:defRPr>
            </a:lvl6pPr>
            <a:lvl7pPr lvl="6" rtl="0">
              <a:spcBef>
                <a:spcPts val="0"/>
              </a:spcBef>
              <a:buClr>
                <a:srgbClr val="FFFFFF"/>
              </a:buClr>
              <a:buSzPct val="100000"/>
              <a:buNone/>
              <a:defRPr sz="1800">
                <a:solidFill>
                  <a:srgbClr val="FFFFFF"/>
                </a:solidFill>
                <a:highlight>
                  <a:srgbClr val="000000"/>
                </a:highlight>
              </a:defRPr>
            </a:lvl7pPr>
            <a:lvl8pPr lvl="7" rtl="0">
              <a:spcBef>
                <a:spcPts val="0"/>
              </a:spcBef>
              <a:buClr>
                <a:srgbClr val="FFFFFF"/>
              </a:buClr>
              <a:buSzPct val="100000"/>
              <a:buNone/>
              <a:defRPr sz="1800">
                <a:solidFill>
                  <a:srgbClr val="FFFFFF"/>
                </a:solidFill>
                <a:highlight>
                  <a:srgbClr val="000000"/>
                </a:highlight>
              </a:defRPr>
            </a:lvl8pPr>
            <a:lvl9pPr lvl="8" rtl="0">
              <a:spcBef>
                <a:spcPts val="0"/>
              </a:spcBef>
              <a:buClr>
                <a:srgbClr val="FFFFFF"/>
              </a:buClr>
              <a:buSzPct val="100000"/>
              <a:buNone/>
              <a:defRPr sz="1800">
                <a:solidFill>
                  <a:srgbClr val="FFFFFF"/>
                </a:solidFill>
                <a:highlight>
                  <a:srgbClr val="000000"/>
                </a:high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spTree>
      <p:nvGrpSpPr>
        <p:cNvPr id="17" name="Shape 17"/>
        <p:cNvGrpSpPr/>
        <p:nvPr/>
      </p:nvGrpSpPr>
      <p:grpSpPr>
        <a:xfrm>
          <a:off x="0" y="0"/>
          <a:ext cx="0" cy="0"/>
          <a:chOff x="0" y="0"/>
          <a:chExt cx="0" cy="0"/>
        </a:xfrm>
      </p:grpSpPr>
      <p:pic>
        <p:nvPicPr>
          <p:cNvPr descr="elegant_gradient.png" id="18" name="Shape 18"/>
          <p:cNvPicPr preferRelativeResize="0"/>
          <p:nvPr/>
        </p:nvPicPr>
        <p:blipFill>
          <a:blip r:embed="rId2">
            <a:alphaModFix/>
          </a:blip>
          <a:stretch>
            <a:fillRect/>
          </a:stretch>
        </p:blipFill>
        <p:spPr>
          <a:xfrm>
            <a:off x="0" y="0"/>
            <a:ext cx="7679926" cy="5143500"/>
          </a:xfrm>
          <a:prstGeom prst="rect">
            <a:avLst/>
          </a:prstGeom>
          <a:noFill/>
          <a:ln>
            <a:noFill/>
          </a:ln>
        </p:spPr>
      </p:pic>
      <p:sp>
        <p:nvSpPr>
          <p:cNvPr id="19" name="Shape 19"/>
          <p:cNvSpPr/>
          <p:nvPr/>
        </p:nvSpPr>
        <p:spPr>
          <a:xfrm>
            <a:off x="3679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lg" w="lg" type="none"/>
            <a:tailEnd len="lg" w="lg" type="none"/>
          </a:ln>
        </p:spPr>
      </p:sp>
      <p:sp>
        <p:nvSpPr>
          <p:cNvPr id="20" name="Shape 20"/>
          <p:cNvSpPr txBox="1"/>
          <p:nvPr>
            <p:ph idx="1" type="body"/>
          </p:nvPr>
        </p:nvSpPr>
        <p:spPr>
          <a:xfrm>
            <a:off x="1910424" y="1051950"/>
            <a:ext cx="5321400" cy="819900"/>
          </a:xfrm>
          <a:prstGeom prst="rect">
            <a:avLst/>
          </a:prstGeom>
        </p:spPr>
        <p:txBody>
          <a:bodyPr anchorCtr="0" anchor="t" bIns="91425" lIns="91425" rIns="91425" wrap="square" tIns="91425"/>
          <a:lstStyle>
            <a:lvl1pPr lvl="0" rtl="0">
              <a:spcBef>
                <a:spcPts val="0"/>
              </a:spcBef>
              <a:buSzPct val="100000"/>
              <a:buFont typeface="Abril Fatface"/>
              <a:defRPr sz="3400">
                <a:latin typeface="Abril Fatface"/>
                <a:ea typeface="Abril Fatface"/>
                <a:cs typeface="Abril Fatface"/>
                <a:sym typeface="Abril Fatface"/>
              </a:defRPr>
            </a:lvl1pPr>
            <a:lvl2pPr lvl="1" rtl="0">
              <a:spcBef>
                <a:spcPts val="0"/>
              </a:spcBef>
              <a:buSzPct val="100000"/>
              <a:buFont typeface="Abril Fatface"/>
              <a:defRPr sz="3400">
                <a:latin typeface="Abril Fatface"/>
                <a:ea typeface="Abril Fatface"/>
                <a:cs typeface="Abril Fatface"/>
                <a:sym typeface="Abril Fatface"/>
              </a:defRPr>
            </a:lvl2pPr>
            <a:lvl3pPr lvl="2" rtl="0">
              <a:spcBef>
                <a:spcPts val="0"/>
              </a:spcBef>
              <a:buSzPct val="100000"/>
              <a:buFont typeface="Abril Fatface"/>
              <a:defRPr sz="3400">
                <a:latin typeface="Abril Fatface"/>
                <a:ea typeface="Abril Fatface"/>
                <a:cs typeface="Abril Fatface"/>
                <a:sym typeface="Abril Fatface"/>
              </a:defRPr>
            </a:lvl3pPr>
            <a:lvl4pPr lvl="3" rtl="0">
              <a:spcBef>
                <a:spcPts val="0"/>
              </a:spcBef>
              <a:buSzPct val="100000"/>
              <a:buFont typeface="Abril Fatface"/>
              <a:defRPr sz="3400">
                <a:latin typeface="Abril Fatface"/>
                <a:ea typeface="Abril Fatface"/>
                <a:cs typeface="Abril Fatface"/>
                <a:sym typeface="Abril Fatface"/>
              </a:defRPr>
            </a:lvl4pPr>
            <a:lvl5pPr lvl="4" rtl="0">
              <a:spcBef>
                <a:spcPts val="0"/>
              </a:spcBef>
              <a:buSzPct val="100000"/>
              <a:buFont typeface="Abril Fatface"/>
              <a:defRPr sz="3400">
                <a:latin typeface="Abril Fatface"/>
                <a:ea typeface="Abril Fatface"/>
                <a:cs typeface="Abril Fatface"/>
                <a:sym typeface="Abril Fatface"/>
              </a:defRPr>
            </a:lvl5pPr>
            <a:lvl6pPr lvl="5" rtl="0">
              <a:spcBef>
                <a:spcPts val="0"/>
              </a:spcBef>
              <a:buSzPct val="100000"/>
              <a:buFont typeface="Abril Fatface"/>
              <a:defRPr sz="3400">
                <a:latin typeface="Abril Fatface"/>
                <a:ea typeface="Abril Fatface"/>
                <a:cs typeface="Abril Fatface"/>
                <a:sym typeface="Abril Fatface"/>
              </a:defRPr>
            </a:lvl6pPr>
            <a:lvl7pPr lvl="6" rtl="0">
              <a:spcBef>
                <a:spcPts val="0"/>
              </a:spcBef>
              <a:buSzPct val="100000"/>
              <a:buFont typeface="Abril Fatface"/>
              <a:defRPr sz="3400">
                <a:latin typeface="Abril Fatface"/>
                <a:ea typeface="Abril Fatface"/>
                <a:cs typeface="Abril Fatface"/>
                <a:sym typeface="Abril Fatface"/>
              </a:defRPr>
            </a:lvl7pPr>
            <a:lvl8pPr lvl="7" rtl="0">
              <a:spcBef>
                <a:spcPts val="0"/>
              </a:spcBef>
              <a:buSzPct val="100000"/>
              <a:buFont typeface="Abril Fatface"/>
              <a:defRPr sz="3400">
                <a:latin typeface="Abril Fatface"/>
                <a:ea typeface="Abril Fatface"/>
                <a:cs typeface="Abril Fatface"/>
                <a:sym typeface="Abril Fatface"/>
              </a:defRPr>
            </a:lvl8pPr>
            <a:lvl9pPr lvl="8">
              <a:spcBef>
                <a:spcPts val="0"/>
              </a:spcBef>
              <a:buSzPct val="100000"/>
              <a:buFont typeface="Abril Fatface"/>
              <a:defRPr sz="3400">
                <a:latin typeface="Abril Fatface"/>
                <a:ea typeface="Abril Fatface"/>
                <a:cs typeface="Abril Fatface"/>
                <a:sym typeface="Abril Fatface"/>
              </a:defRPr>
            </a:lvl9pPr>
          </a:lstStyle>
          <a:p/>
        </p:txBody>
      </p:sp>
      <p:sp>
        <p:nvSpPr>
          <p:cNvPr id="21" name="Shape 21"/>
          <p:cNvSpPr txBox="1"/>
          <p:nvPr/>
        </p:nvSpPr>
        <p:spPr>
          <a:xfrm>
            <a:off x="814275" y="892575"/>
            <a:ext cx="1708800" cy="653700"/>
          </a:xfrm>
          <a:prstGeom prst="rect">
            <a:avLst/>
          </a:prstGeom>
          <a:noFill/>
          <a:ln>
            <a:noFill/>
          </a:ln>
        </p:spPr>
        <p:txBody>
          <a:bodyPr anchorCtr="0" anchor="t" bIns="91425" lIns="91425" rIns="91425" wrap="square" tIns="91425">
            <a:noAutofit/>
          </a:bodyPr>
          <a:lstStyle/>
          <a:p>
            <a:pPr lvl="0" algn="ctr">
              <a:spcBef>
                <a:spcPts val="0"/>
              </a:spcBef>
              <a:buNone/>
            </a:pPr>
            <a:r>
              <a:rPr b="1" lang="en" sz="7200">
                <a:latin typeface="Raleway"/>
                <a:ea typeface="Raleway"/>
                <a:cs typeface="Raleway"/>
                <a:sym typeface="Raleway"/>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22" name="Shape 22"/>
        <p:cNvGrpSpPr/>
        <p:nvPr/>
      </p:nvGrpSpPr>
      <p:grpSpPr>
        <a:xfrm>
          <a:off x="0" y="0"/>
          <a:ext cx="0" cy="0"/>
          <a:chOff x="0" y="0"/>
          <a:chExt cx="0" cy="0"/>
        </a:xfrm>
      </p:grpSpPr>
      <p:pic>
        <p:nvPicPr>
          <p:cNvPr descr="elegant_gradient.png" id="23" name="Shape 23"/>
          <p:cNvPicPr preferRelativeResize="0"/>
          <p:nvPr/>
        </p:nvPicPr>
        <p:blipFill>
          <a:blip r:embed="rId2">
            <a:alphaModFix/>
          </a:blip>
          <a:stretch>
            <a:fillRect/>
          </a:stretch>
        </p:blipFill>
        <p:spPr>
          <a:xfrm>
            <a:off x="0" y="0"/>
            <a:ext cx="2523001" cy="5143500"/>
          </a:xfrm>
          <a:prstGeom prst="rect">
            <a:avLst/>
          </a:prstGeom>
          <a:noFill/>
          <a:ln>
            <a:noFill/>
          </a:ln>
        </p:spPr>
      </p:pic>
      <p:sp>
        <p:nvSpPr>
          <p:cNvPr id="24" name="Shape 24"/>
          <p:cNvSpPr/>
          <p:nvPr/>
        </p:nvSpPr>
        <p:spPr>
          <a:xfrm>
            <a:off x="515675" y="780975"/>
            <a:ext cx="2616300" cy="2299050"/>
          </a:xfrm>
          <a:custGeom>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lg" w="lg" type="none"/>
            <a:tailEnd len="lg" w="lg" type="none"/>
          </a:ln>
        </p:spPr>
      </p:sp>
      <p:sp>
        <p:nvSpPr>
          <p:cNvPr id="25" name="Shape 25"/>
          <p:cNvSpPr txBox="1"/>
          <p:nvPr>
            <p:ph type="title"/>
          </p:nvPr>
        </p:nvSpPr>
        <p:spPr>
          <a:xfrm>
            <a:off x="1101500" y="1048150"/>
            <a:ext cx="1836300" cy="1907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4112850" y="599950"/>
            <a:ext cx="4016100" cy="3575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27" name="Shape 27"/>
        <p:cNvGrpSpPr/>
        <p:nvPr/>
      </p:nvGrpSpPr>
      <p:grpSpPr>
        <a:xfrm>
          <a:off x="0" y="0"/>
          <a:ext cx="0" cy="0"/>
          <a:chOff x="0" y="0"/>
          <a:chExt cx="0" cy="0"/>
        </a:xfrm>
      </p:grpSpPr>
      <p:pic>
        <p:nvPicPr>
          <p:cNvPr descr="elegant_gradient.png" id="28" name="Shape 28"/>
          <p:cNvPicPr preferRelativeResize="0"/>
          <p:nvPr/>
        </p:nvPicPr>
        <p:blipFill>
          <a:blip r:embed="rId2">
            <a:alphaModFix/>
          </a:blip>
          <a:stretch>
            <a:fillRect/>
          </a:stretch>
        </p:blipFill>
        <p:spPr>
          <a:xfrm>
            <a:off x="0" y="0"/>
            <a:ext cx="2523001" cy="5143500"/>
          </a:xfrm>
          <a:prstGeom prst="rect">
            <a:avLst/>
          </a:prstGeom>
          <a:noFill/>
          <a:ln>
            <a:noFill/>
          </a:ln>
        </p:spPr>
      </p:pic>
      <p:sp>
        <p:nvSpPr>
          <p:cNvPr id="29" name="Shape 29"/>
          <p:cNvSpPr/>
          <p:nvPr/>
        </p:nvSpPr>
        <p:spPr>
          <a:xfrm>
            <a:off x="515675" y="780975"/>
            <a:ext cx="2616300" cy="2299050"/>
          </a:xfrm>
          <a:custGeom>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lg" w="lg" type="none"/>
            <a:tailEnd len="lg" w="lg" type="none"/>
          </a:ln>
        </p:spPr>
      </p:sp>
      <p:sp>
        <p:nvSpPr>
          <p:cNvPr id="30" name="Shape 30"/>
          <p:cNvSpPr txBox="1"/>
          <p:nvPr>
            <p:ph type="title"/>
          </p:nvPr>
        </p:nvSpPr>
        <p:spPr>
          <a:xfrm>
            <a:off x="1101500" y="1048150"/>
            <a:ext cx="1836300" cy="1907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3604900" y="992250"/>
            <a:ext cx="2466600" cy="39330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2" name="Shape 32"/>
          <p:cNvSpPr txBox="1"/>
          <p:nvPr>
            <p:ph idx="2" type="body"/>
          </p:nvPr>
        </p:nvSpPr>
        <p:spPr>
          <a:xfrm>
            <a:off x="6220100" y="992250"/>
            <a:ext cx="2466599" cy="3933000"/>
          </a:xfrm>
          <a:prstGeom prst="rect">
            <a:avLst/>
          </a:prstGeom>
        </p:spPr>
        <p:txBody>
          <a:bodyPr anchorCtr="0" anchor="t" bIns="91425" lIns="91425" rIns="91425" wrap="square"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33" name="Shape 33"/>
        <p:cNvGrpSpPr/>
        <p:nvPr/>
      </p:nvGrpSpPr>
      <p:grpSpPr>
        <a:xfrm>
          <a:off x="0" y="0"/>
          <a:ext cx="0" cy="0"/>
          <a:chOff x="0" y="0"/>
          <a:chExt cx="0" cy="0"/>
        </a:xfrm>
      </p:grpSpPr>
      <p:pic>
        <p:nvPicPr>
          <p:cNvPr descr="elegant_gradient.png" id="34" name="Shape 34"/>
          <p:cNvPicPr preferRelativeResize="0"/>
          <p:nvPr/>
        </p:nvPicPr>
        <p:blipFill>
          <a:blip r:embed="rId2">
            <a:alphaModFix/>
          </a:blip>
          <a:stretch>
            <a:fillRect/>
          </a:stretch>
        </p:blipFill>
        <p:spPr>
          <a:xfrm>
            <a:off x="0" y="0"/>
            <a:ext cx="2523001" cy="5143500"/>
          </a:xfrm>
          <a:prstGeom prst="rect">
            <a:avLst/>
          </a:prstGeom>
          <a:noFill/>
          <a:ln>
            <a:noFill/>
          </a:ln>
        </p:spPr>
      </p:pic>
      <p:sp>
        <p:nvSpPr>
          <p:cNvPr id="35" name="Shape 35"/>
          <p:cNvSpPr/>
          <p:nvPr/>
        </p:nvSpPr>
        <p:spPr>
          <a:xfrm>
            <a:off x="515675" y="780975"/>
            <a:ext cx="2616300" cy="2299050"/>
          </a:xfrm>
          <a:custGeom>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lg" w="lg" type="none"/>
            <a:tailEnd len="lg" w="lg" type="none"/>
          </a:ln>
        </p:spPr>
      </p:sp>
      <p:sp>
        <p:nvSpPr>
          <p:cNvPr id="36" name="Shape 36"/>
          <p:cNvSpPr txBox="1"/>
          <p:nvPr>
            <p:ph type="title"/>
          </p:nvPr>
        </p:nvSpPr>
        <p:spPr>
          <a:xfrm>
            <a:off x="1101500" y="1048150"/>
            <a:ext cx="1836300" cy="19071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1" type="body"/>
          </p:nvPr>
        </p:nvSpPr>
        <p:spPr>
          <a:xfrm>
            <a:off x="3523150" y="1009350"/>
            <a:ext cx="1705500" cy="3569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8" name="Shape 38"/>
          <p:cNvSpPr txBox="1"/>
          <p:nvPr>
            <p:ph idx="2" type="body"/>
          </p:nvPr>
        </p:nvSpPr>
        <p:spPr>
          <a:xfrm>
            <a:off x="5316437" y="1009350"/>
            <a:ext cx="1705500" cy="3569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9" name="Shape 39"/>
          <p:cNvSpPr txBox="1"/>
          <p:nvPr>
            <p:ph idx="3" type="body"/>
          </p:nvPr>
        </p:nvSpPr>
        <p:spPr>
          <a:xfrm>
            <a:off x="7109724" y="1009350"/>
            <a:ext cx="1705500" cy="3569400"/>
          </a:xfrm>
          <a:prstGeom prst="rect">
            <a:avLst/>
          </a:prstGeom>
        </p:spPr>
        <p:txBody>
          <a:bodyPr anchorCtr="0" anchor="t" bIns="91425" lIns="91425" rIns="91425" wrap="square"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pic>
        <p:nvPicPr>
          <p:cNvPr descr="elegant_gradient.png" id="41" name="Shape 41"/>
          <p:cNvPicPr preferRelativeResize="0"/>
          <p:nvPr/>
        </p:nvPicPr>
        <p:blipFill>
          <a:blip r:embed="rId2">
            <a:alphaModFix/>
          </a:blip>
          <a:stretch>
            <a:fillRect/>
          </a:stretch>
        </p:blipFill>
        <p:spPr>
          <a:xfrm>
            <a:off x="0" y="0"/>
            <a:ext cx="2523001" cy="5143500"/>
          </a:xfrm>
          <a:prstGeom prst="rect">
            <a:avLst/>
          </a:prstGeom>
          <a:noFill/>
          <a:ln>
            <a:noFill/>
          </a:ln>
        </p:spPr>
      </p:pic>
      <p:sp>
        <p:nvSpPr>
          <p:cNvPr id="42" name="Shape 42"/>
          <p:cNvSpPr/>
          <p:nvPr/>
        </p:nvSpPr>
        <p:spPr>
          <a:xfrm>
            <a:off x="515675" y="780975"/>
            <a:ext cx="2616300" cy="2299050"/>
          </a:xfrm>
          <a:custGeom>
            <a:pathLst>
              <a:path extrusionOk="0" h="91962" w="104652">
                <a:moveTo>
                  <a:pt x="13884" y="0"/>
                </a:moveTo>
                <a:lnTo>
                  <a:pt x="104652" y="0"/>
                </a:lnTo>
                <a:lnTo>
                  <a:pt x="104652" y="91962"/>
                </a:lnTo>
                <a:lnTo>
                  <a:pt x="13884" y="91962"/>
                </a:lnTo>
                <a:lnTo>
                  <a:pt x="13884" y="26275"/>
                </a:lnTo>
                <a:lnTo>
                  <a:pt x="0" y="12391"/>
                </a:lnTo>
                <a:lnTo>
                  <a:pt x="13884" y="12391"/>
                </a:lnTo>
                <a:close/>
              </a:path>
            </a:pathLst>
          </a:custGeom>
          <a:noFill/>
          <a:ln cap="flat" cmpd="sng" w="76200">
            <a:solidFill>
              <a:srgbClr val="000000"/>
            </a:solidFill>
            <a:prstDash val="solid"/>
            <a:miter lim="8000"/>
            <a:headEnd len="lg" w="lg" type="none"/>
            <a:tailEnd len="lg" w="lg" type="none"/>
          </a:ln>
        </p:spPr>
      </p:sp>
      <p:sp>
        <p:nvSpPr>
          <p:cNvPr id="43" name="Shape 43"/>
          <p:cNvSpPr txBox="1"/>
          <p:nvPr>
            <p:ph type="title"/>
          </p:nvPr>
        </p:nvSpPr>
        <p:spPr>
          <a:xfrm>
            <a:off x="1101500" y="1048150"/>
            <a:ext cx="1836300" cy="1907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pic>
        <p:nvPicPr>
          <p:cNvPr descr="elegant_gradient.png" id="45" name="Shape 45"/>
          <p:cNvPicPr preferRelativeResize="0"/>
          <p:nvPr/>
        </p:nvPicPr>
        <p:blipFill>
          <a:blip r:embed="rId2">
            <a:alphaModFix/>
          </a:blip>
          <a:stretch>
            <a:fillRect/>
          </a:stretch>
        </p:blipFill>
        <p:spPr>
          <a:xfrm>
            <a:off x="0" y="4122924"/>
            <a:ext cx="9144000" cy="1020574"/>
          </a:xfrm>
          <a:prstGeom prst="rect">
            <a:avLst/>
          </a:prstGeom>
          <a:noFill/>
          <a:ln>
            <a:noFill/>
          </a:ln>
        </p:spPr>
      </p:pic>
      <p:sp>
        <p:nvSpPr>
          <p:cNvPr id="46" name="Shape 46"/>
          <p:cNvSpPr/>
          <p:nvPr/>
        </p:nvSpPr>
        <p:spPr>
          <a:xfrm>
            <a:off x="3679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000000"/>
            </a:solidFill>
            <a:prstDash val="solid"/>
            <a:miter lim="8000"/>
            <a:headEnd len="lg" w="lg" type="none"/>
            <a:tailEnd len="lg" w="lg" type="none"/>
          </a:ln>
        </p:spPr>
      </p:sp>
      <p:sp>
        <p:nvSpPr>
          <p:cNvPr id="47" name="Shape 47"/>
          <p:cNvSpPr txBox="1"/>
          <p:nvPr>
            <p:ph idx="1" type="body"/>
          </p:nvPr>
        </p:nvSpPr>
        <p:spPr>
          <a:xfrm>
            <a:off x="821175" y="4089493"/>
            <a:ext cx="7595700" cy="515100"/>
          </a:xfrm>
          <a:prstGeom prst="rect">
            <a:avLst/>
          </a:prstGeom>
        </p:spPr>
        <p:txBody>
          <a:bodyPr anchorCtr="0" anchor="ctr" bIns="91425" lIns="91425" rIns="91425" wrap="square" tIns="91425"/>
          <a:lstStyle>
            <a:lvl1pPr lvl="0" algn="ctr">
              <a:spcBef>
                <a:spcPts val="360"/>
              </a:spcBef>
              <a:buSzPct val="100000"/>
              <a:buNone/>
              <a:defRPr sz="14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background">
    <p:spTree>
      <p:nvGrpSpPr>
        <p:cNvPr id="48" name="Shape 48"/>
        <p:cNvGrpSpPr/>
        <p:nvPr/>
      </p:nvGrpSpPr>
      <p:grpSpPr>
        <a:xfrm>
          <a:off x="0" y="0"/>
          <a:ext cx="0" cy="0"/>
          <a:chOff x="0" y="0"/>
          <a:chExt cx="0" cy="0"/>
        </a:xfrm>
      </p:grpSpPr>
      <p:sp>
        <p:nvSpPr>
          <p:cNvPr id="49" name="Shape 49"/>
          <p:cNvSpPr/>
          <p:nvPr/>
        </p:nvSpPr>
        <p:spPr>
          <a:xfrm>
            <a:off x="520300" y="505425"/>
            <a:ext cx="8049125" cy="4132625"/>
          </a:xfrm>
          <a:custGeom>
            <a:pathLst>
              <a:path extrusionOk="0" h="165305" w="321965">
                <a:moveTo>
                  <a:pt x="17881" y="0"/>
                </a:moveTo>
                <a:lnTo>
                  <a:pt x="321965" y="0"/>
                </a:lnTo>
                <a:lnTo>
                  <a:pt x="321965" y="165305"/>
                </a:lnTo>
                <a:lnTo>
                  <a:pt x="17881" y="165305"/>
                </a:lnTo>
                <a:lnTo>
                  <a:pt x="18032" y="39617"/>
                </a:lnTo>
                <a:lnTo>
                  <a:pt x="0" y="22299"/>
                </a:lnTo>
                <a:lnTo>
                  <a:pt x="17881" y="22272"/>
                </a:lnTo>
                <a:close/>
              </a:path>
            </a:pathLst>
          </a:custGeom>
          <a:noFill/>
          <a:ln cap="flat" cmpd="sng" w="76200">
            <a:solidFill>
              <a:srgbClr val="FFFFFF"/>
            </a:solidFill>
            <a:prstDash val="solid"/>
            <a:miter lim="8000"/>
            <a:headEnd len="lg" w="lg" type="none"/>
            <a:tailEnd len="lg" w="lg"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1101500" y="1048150"/>
            <a:ext cx="1836300" cy="1907100"/>
          </a:xfrm>
          <a:prstGeom prst="rect">
            <a:avLst/>
          </a:prstGeom>
          <a:noFill/>
          <a:ln>
            <a:noFill/>
          </a:ln>
        </p:spPr>
        <p:txBody>
          <a:bodyPr anchorCtr="0" anchor="t" bIns="91425" lIns="91425" rIns="91425" wrap="square" tIns="91425"/>
          <a:lstStyle>
            <a:lvl1pPr lvl="0">
              <a:spcBef>
                <a:spcPts val="0"/>
              </a:spcBef>
              <a:buSzPct val="100000"/>
              <a:buFont typeface="Abril Fatface"/>
              <a:buNone/>
              <a:defRPr sz="2400">
                <a:latin typeface="Abril Fatface"/>
                <a:ea typeface="Abril Fatface"/>
                <a:cs typeface="Abril Fatface"/>
                <a:sym typeface="Abril Fatface"/>
              </a:defRPr>
            </a:lvl1pPr>
            <a:lvl2pPr lvl="1">
              <a:spcBef>
                <a:spcPts val="0"/>
              </a:spcBef>
              <a:buSzPct val="100000"/>
              <a:buFont typeface="Abril Fatface"/>
              <a:buNone/>
              <a:defRPr sz="2400">
                <a:latin typeface="Abril Fatface"/>
                <a:ea typeface="Abril Fatface"/>
                <a:cs typeface="Abril Fatface"/>
                <a:sym typeface="Abril Fatface"/>
              </a:defRPr>
            </a:lvl2pPr>
            <a:lvl3pPr lvl="2">
              <a:spcBef>
                <a:spcPts val="0"/>
              </a:spcBef>
              <a:buSzPct val="100000"/>
              <a:buFont typeface="Abril Fatface"/>
              <a:buNone/>
              <a:defRPr sz="2400">
                <a:latin typeface="Abril Fatface"/>
                <a:ea typeface="Abril Fatface"/>
                <a:cs typeface="Abril Fatface"/>
                <a:sym typeface="Abril Fatface"/>
              </a:defRPr>
            </a:lvl3pPr>
            <a:lvl4pPr lvl="3">
              <a:spcBef>
                <a:spcPts val="0"/>
              </a:spcBef>
              <a:buSzPct val="100000"/>
              <a:buFont typeface="Abril Fatface"/>
              <a:buNone/>
              <a:defRPr sz="2400">
                <a:latin typeface="Abril Fatface"/>
                <a:ea typeface="Abril Fatface"/>
                <a:cs typeface="Abril Fatface"/>
                <a:sym typeface="Abril Fatface"/>
              </a:defRPr>
            </a:lvl4pPr>
            <a:lvl5pPr lvl="4">
              <a:spcBef>
                <a:spcPts val="0"/>
              </a:spcBef>
              <a:buSzPct val="100000"/>
              <a:buFont typeface="Abril Fatface"/>
              <a:buNone/>
              <a:defRPr sz="2400">
                <a:latin typeface="Abril Fatface"/>
                <a:ea typeface="Abril Fatface"/>
                <a:cs typeface="Abril Fatface"/>
                <a:sym typeface="Abril Fatface"/>
              </a:defRPr>
            </a:lvl5pPr>
            <a:lvl6pPr lvl="5">
              <a:spcBef>
                <a:spcPts val="0"/>
              </a:spcBef>
              <a:buSzPct val="100000"/>
              <a:buFont typeface="Abril Fatface"/>
              <a:buNone/>
              <a:defRPr sz="2400">
                <a:latin typeface="Abril Fatface"/>
                <a:ea typeface="Abril Fatface"/>
                <a:cs typeface="Abril Fatface"/>
                <a:sym typeface="Abril Fatface"/>
              </a:defRPr>
            </a:lvl6pPr>
            <a:lvl7pPr lvl="6">
              <a:spcBef>
                <a:spcPts val="0"/>
              </a:spcBef>
              <a:buSzPct val="100000"/>
              <a:buFont typeface="Abril Fatface"/>
              <a:buNone/>
              <a:defRPr sz="2400">
                <a:latin typeface="Abril Fatface"/>
                <a:ea typeface="Abril Fatface"/>
                <a:cs typeface="Abril Fatface"/>
                <a:sym typeface="Abril Fatface"/>
              </a:defRPr>
            </a:lvl7pPr>
            <a:lvl8pPr lvl="7">
              <a:spcBef>
                <a:spcPts val="0"/>
              </a:spcBef>
              <a:buSzPct val="100000"/>
              <a:buFont typeface="Abril Fatface"/>
              <a:buNone/>
              <a:defRPr sz="2400">
                <a:latin typeface="Abril Fatface"/>
                <a:ea typeface="Abril Fatface"/>
                <a:cs typeface="Abril Fatface"/>
                <a:sym typeface="Abril Fatface"/>
              </a:defRPr>
            </a:lvl8pPr>
            <a:lvl9pPr lvl="8">
              <a:spcBef>
                <a:spcPts val="0"/>
              </a:spcBef>
              <a:buSzPct val="100000"/>
              <a:buFont typeface="Abril Fatface"/>
              <a:buNone/>
              <a:defRPr sz="2400">
                <a:latin typeface="Abril Fatface"/>
                <a:ea typeface="Abril Fatface"/>
                <a:cs typeface="Abril Fatface"/>
                <a:sym typeface="Abril Fatface"/>
              </a:defRPr>
            </a:lvl9pPr>
          </a:lstStyle>
          <a:p/>
        </p:txBody>
      </p:sp>
      <p:sp>
        <p:nvSpPr>
          <p:cNvPr id="7" name="Shape 7"/>
          <p:cNvSpPr txBox="1"/>
          <p:nvPr>
            <p:ph idx="1" type="body"/>
          </p:nvPr>
        </p:nvSpPr>
        <p:spPr>
          <a:xfrm>
            <a:off x="4112850" y="599950"/>
            <a:ext cx="4016100" cy="3575700"/>
          </a:xfrm>
          <a:prstGeom prst="rect">
            <a:avLst/>
          </a:prstGeom>
          <a:noFill/>
          <a:ln>
            <a:noFill/>
          </a:ln>
        </p:spPr>
        <p:txBody>
          <a:bodyPr anchorCtr="0" anchor="t" bIns="91425" lIns="91425" rIns="91425" wrap="square" tIns="91425"/>
          <a:lstStyle>
            <a:lvl1pPr lvl="0">
              <a:spcBef>
                <a:spcPts val="600"/>
              </a:spcBef>
              <a:buClr>
                <a:srgbClr val="C0CAFC"/>
              </a:buClr>
              <a:buSzPct val="100000"/>
              <a:buFont typeface="Raleway"/>
              <a:buChar char="▫"/>
              <a:defRPr sz="2200">
                <a:latin typeface="Raleway"/>
                <a:ea typeface="Raleway"/>
                <a:cs typeface="Raleway"/>
                <a:sym typeface="Raleway"/>
              </a:defRPr>
            </a:lvl1pPr>
            <a:lvl2pPr lvl="1">
              <a:spcBef>
                <a:spcPts val="480"/>
              </a:spcBef>
              <a:buClr>
                <a:srgbClr val="BDECE5"/>
              </a:buClr>
              <a:buSzPct val="100000"/>
              <a:buFont typeface="Raleway"/>
              <a:buChar char="◦"/>
              <a:defRPr sz="2200">
                <a:latin typeface="Raleway"/>
                <a:ea typeface="Raleway"/>
                <a:cs typeface="Raleway"/>
                <a:sym typeface="Raleway"/>
              </a:defRPr>
            </a:lvl2pPr>
            <a:lvl3pPr lvl="2">
              <a:spcBef>
                <a:spcPts val="480"/>
              </a:spcBef>
              <a:buSzPct val="100000"/>
              <a:buFont typeface="Raleway"/>
              <a:buChar char="■"/>
              <a:defRPr sz="2200">
                <a:latin typeface="Raleway"/>
                <a:ea typeface="Raleway"/>
                <a:cs typeface="Raleway"/>
                <a:sym typeface="Raleway"/>
              </a:defRPr>
            </a:lvl3pPr>
            <a:lvl4pPr lvl="3">
              <a:spcBef>
                <a:spcPts val="360"/>
              </a:spcBef>
              <a:buSzPct val="100000"/>
              <a:buFont typeface="Raleway"/>
              <a:buChar char="●"/>
              <a:defRPr sz="2200">
                <a:latin typeface="Raleway"/>
                <a:ea typeface="Raleway"/>
                <a:cs typeface="Raleway"/>
                <a:sym typeface="Raleway"/>
              </a:defRPr>
            </a:lvl4pPr>
            <a:lvl5pPr lvl="4">
              <a:spcBef>
                <a:spcPts val="360"/>
              </a:spcBef>
              <a:buSzPct val="100000"/>
              <a:buFont typeface="Raleway"/>
              <a:buChar char="○"/>
              <a:defRPr sz="2200">
                <a:latin typeface="Raleway"/>
                <a:ea typeface="Raleway"/>
                <a:cs typeface="Raleway"/>
                <a:sym typeface="Raleway"/>
              </a:defRPr>
            </a:lvl5pPr>
            <a:lvl6pPr lvl="5">
              <a:spcBef>
                <a:spcPts val="360"/>
              </a:spcBef>
              <a:buSzPct val="100000"/>
              <a:buFont typeface="Raleway"/>
              <a:buChar char="■"/>
              <a:defRPr sz="2200">
                <a:latin typeface="Raleway"/>
                <a:ea typeface="Raleway"/>
                <a:cs typeface="Raleway"/>
                <a:sym typeface="Raleway"/>
              </a:defRPr>
            </a:lvl6pPr>
            <a:lvl7pPr lvl="6">
              <a:spcBef>
                <a:spcPts val="360"/>
              </a:spcBef>
              <a:buSzPct val="100000"/>
              <a:buFont typeface="Raleway"/>
              <a:buChar char="●"/>
              <a:defRPr sz="2200">
                <a:latin typeface="Raleway"/>
                <a:ea typeface="Raleway"/>
                <a:cs typeface="Raleway"/>
                <a:sym typeface="Raleway"/>
              </a:defRPr>
            </a:lvl7pPr>
            <a:lvl8pPr lvl="7">
              <a:spcBef>
                <a:spcPts val="360"/>
              </a:spcBef>
              <a:buSzPct val="100000"/>
              <a:buFont typeface="Raleway"/>
              <a:buChar char="○"/>
              <a:defRPr sz="2200">
                <a:latin typeface="Raleway"/>
                <a:ea typeface="Raleway"/>
                <a:cs typeface="Raleway"/>
                <a:sym typeface="Raleway"/>
              </a:defRPr>
            </a:lvl8pPr>
            <a:lvl9pPr lvl="8">
              <a:spcBef>
                <a:spcPts val="360"/>
              </a:spcBef>
              <a:buSzPct val="100000"/>
              <a:buFont typeface="Raleway"/>
              <a:buChar char="■"/>
              <a:defRPr sz="2200">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ctrTitle"/>
          </p:nvPr>
        </p:nvSpPr>
        <p:spPr>
          <a:xfrm>
            <a:off x="1339025" y="848825"/>
            <a:ext cx="5838600" cy="1159800"/>
          </a:xfrm>
          <a:prstGeom prst="rect">
            <a:avLst/>
          </a:prstGeom>
        </p:spPr>
        <p:txBody>
          <a:bodyPr anchorCtr="0" anchor="t" bIns="91425" lIns="91425" rIns="91425" wrap="square" tIns="91425">
            <a:noAutofit/>
          </a:bodyPr>
          <a:lstStyle/>
          <a:p>
            <a:pPr lvl="0">
              <a:spcBef>
                <a:spcPts val="0"/>
              </a:spcBef>
              <a:buNone/>
            </a:pPr>
            <a:r>
              <a:rPr lang="en" sz="3600"/>
              <a:t>Zendesk Design Challenge</a:t>
            </a:r>
          </a:p>
          <a:p>
            <a:pPr lvl="0">
              <a:spcBef>
                <a:spcPts val="0"/>
              </a:spcBef>
              <a:buNone/>
            </a:pPr>
            <a:r>
              <a:rPr lang="en" sz="3600"/>
              <a:t>(Or how I stopped worrying and learned to love Zendesk!)</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4294967295" type="ctrTitle"/>
          </p:nvPr>
        </p:nvSpPr>
        <p:spPr>
          <a:xfrm>
            <a:off x="1337375" y="821350"/>
            <a:ext cx="3765900" cy="1159800"/>
          </a:xfrm>
          <a:prstGeom prst="rect">
            <a:avLst/>
          </a:prstGeom>
        </p:spPr>
        <p:txBody>
          <a:bodyPr anchorCtr="0" anchor="t" bIns="91425" lIns="91425" rIns="91425" wrap="square" tIns="91425">
            <a:noAutofit/>
          </a:bodyPr>
          <a:lstStyle/>
          <a:p>
            <a:pPr lvl="0" rtl="0">
              <a:spcBef>
                <a:spcPts val="0"/>
              </a:spcBef>
              <a:buNone/>
            </a:pPr>
            <a:r>
              <a:rPr lang="en" sz="6000"/>
              <a:t>Big concept</a:t>
            </a:r>
          </a:p>
        </p:txBody>
      </p:sp>
      <p:sp>
        <p:nvSpPr>
          <p:cNvPr id="114" name="Shape 114"/>
          <p:cNvSpPr txBox="1"/>
          <p:nvPr>
            <p:ph idx="4294967295" type="subTitle"/>
          </p:nvPr>
        </p:nvSpPr>
        <p:spPr>
          <a:xfrm>
            <a:off x="1337375" y="2725750"/>
            <a:ext cx="4065000" cy="784800"/>
          </a:xfrm>
          <a:prstGeom prst="rect">
            <a:avLst/>
          </a:prstGeom>
        </p:spPr>
        <p:txBody>
          <a:bodyPr anchorCtr="0" anchor="t" bIns="91425" lIns="91425" rIns="91425" wrap="square" tIns="91425">
            <a:noAutofit/>
          </a:bodyPr>
          <a:lstStyle/>
          <a:p>
            <a:pPr lvl="0" rtl="0">
              <a:spcBef>
                <a:spcPts val="0"/>
              </a:spcBef>
              <a:buNone/>
            </a:pPr>
            <a:r>
              <a:rPr b="1" lang="en"/>
              <a:t>BikeGuard </a:t>
            </a:r>
            <a:r>
              <a:rPr lang="en"/>
              <a:t>will provide motorcycle users with peace of mind and security in a theft situation</a:t>
            </a:r>
          </a:p>
        </p:txBody>
      </p:sp>
      <p:sp>
        <p:nvSpPr>
          <p:cNvPr id="115" name="Shape 115"/>
          <p:cNvSpPr/>
          <p:nvPr/>
        </p:nvSpPr>
        <p:spPr>
          <a:xfrm>
            <a:off x="6963818" y="2939212"/>
            <a:ext cx="282435" cy="26967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nvGrpSpPr>
          <p:cNvPr id="116" name="Shape 116"/>
          <p:cNvGrpSpPr/>
          <p:nvPr/>
        </p:nvGrpSpPr>
        <p:grpSpPr>
          <a:xfrm>
            <a:off x="6613189" y="1424684"/>
            <a:ext cx="1210035" cy="1210355"/>
            <a:chOff x="6654650" y="3665275"/>
            <a:chExt cx="409100" cy="409125"/>
          </a:xfrm>
        </p:grpSpPr>
        <p:sp>
          <p:nvSpPr>
            <p:cNvPr id="117" name="Shape 117"/>
            <p:cNvSpPr/>
            <p:nvPr/>
          </p:nvSpPr>
          <p:spPr>
            <a:xfrm>
              <a:off x="6808525" y="3819150"/>
              <a:ext cx="211875" cy="211900"/>
            </a:xfrm>
            <a:custGeom>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a:off x="6654650" y="3665275"/>
              <a:ext cx="409100" cy="409125"/>
            </a:xfrm>
            <a:custGeom>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grpSp>
        <p:nvGrpSpPr>
          <p:cNvPr id="119" name="Shape 119"/>
          <p:cNvGrpSpPr/>
          <p:nvPr/>
        </p:nvGrpSpPr>
        <p:grpSpPr>
          <a:xfrm rot="1056968">
            <a:off x="5447194" y="2376390"/>
            <a:ext cx="799479" cy="799540"/>
            <a:chOff x="570875" y="4322250"/>
            <a:chExt cx="443300" cy="443325"/>
          </a:xfrm>
        </p:grpSpPr>
        <p:sp>
          <p:nvSpPr>
            <p:cNvPr id="120" name="Shape 120"/>
            <p:cNvSpPr/>
            <p:nvPr/>
          </p:nvSpPr>
          <p:spPr>
            <a:xfrm>
              <a:off x="570875" y="4322250"/>
              <a:ext cx="443300" cy="443325"/>
            </a:xfrm>
            <a:custGeom>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a:off x="597725" y="4665400"/>
              <a:ext cx="73300" cy="73300"/>
            </a:xfrm>
            <a:custGeom>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a:off x="654525" y="4708150"/>
              <a:ext cx="47025" cy="47025"/>
            </a:xfrm>
            <a:custGeom>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a:off x="581250" y="4634875"/>
              <a:ext cx="47050" cy="47050"/>
            </a:xfrm>
            <a:custGeom>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grpSp>
      <p:sp>
        <p:nvSpPr>
          <p:cNvPr id="124" name="Shape 124"/>
          <p:cNvSpPr/>
          <p:nvPr/>
        </p:nvSpPr>
        <p:spPr>
          <a:xfrm rot="2466694">
            <a:off x="5536814" y="1659321"/>
            <a:ext cx="392403" cy="374679"/>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5" name="Shape 125"/>
          <p:cNvSpPr/>
          <p:nvPr/>
        </p:nvSpPr>
        <p:spPr>
          <a:xfrm rot="-1609568">
            <a:off x="6110709" y="1895084"/>
            <a:ext cx="282386" cy="269632"/>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6" name="Shape 126"/>
          <p:cNvSpPr/>
          <p:nvPr/>
        </p:nvSpPr>
        <p:spPr>
          <a:xfrm rot="2926471">
            <a:off x="7823016" y="2108703"/>
            <a:ext cx="211468" cy="201916"/>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
        <p:nvSpPr>
          <p:cNvPr id="127" name="Shape 127"/>
          <p:cNvSpPr/>
          <p:nvPr/>
        </p:nvSpPr>
        <p:spPr>
          <a:xfrm rot="-1609175">
            <a:off x="6942934" y="755895"/>
            <a:ext cx="190565" cy="181958"/>
          </a:xfrm>
          <a:custGeom>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00000"/>
          </a:solidFill>
          <a:ln>
            <a:noFill/>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Shape 132"/>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a:t>But let’s have a cup of tea first</a:t>
            </a:r>
          </a:p>
        </p:txBody>
      </p:sp>
      <p:sp>
        <p:nvSpPr>
          <p:cNvPr id="133" name="Shape 133"/>
          <p:cNvSpPr txBox="1"/>
          <p:nvPr>
            <p:ph idx="1" type="body"/>
          </p:nvPr>
        </p:nvSpPr>
        <p:spPr>
          <a:xfrm>
            <a:off x="3450500" y="599950"/>
            <a:ext cx="5345100" cy="3575700"/>
          </a:xfrm>
          <a:prstGeom prst="rect">
            <a:avLst/>
          </a:prstGeom>
        </p:spPr>
        <p:txBody>
          <a:bodyPr anchorCtr="0" anchor="t" bIns="91425" lIns="91425" rIns="91425" wrap="square" tIns="91425">
            <a:noAutofit/>
          </a:bodyPr>
          <a:lstStyle/>
          <a:p>
            <a:pPr lvl="0" rtl="0">
              <a:spcBef>
                <a:spcPts val="0"/>
              </a:spcBef>
              <a:buNone/>
            </a:pPr>
            <a:r>
              <a:rPr lang="en" sz="1800"/>
              <a:t>Hmmm...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idx="1" type="body"/>
          </p:nvPr>
        </p:nvSpPr>
        <p:spPr>
          <a:xfrm>
            <a:off x="3604900" y="992250"/>
            <a:ext cx="2466600" cy="39330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b="1" lang="en">
                <a:solidFill>
                  <a:schemeClr val="dk1"/>
                </a:solidFill>
              </a:rPr>
              <a:t>Basic Conceptualization</a:t>
            </a:r>
          </a:p>
          <a:p>
            <a:pPr lvl="0">
              <a:spcBef>
                <a:spcPts val="0"/>
              </a:spcBef>
              <a:buNone/>
            </a:pPr>
            <a:r>
              <a:rPr lang="en"/>
              <a:t>Business Concept</a:t>
            </a:r>
          </a:p>
          <a:p>
            <a:pPr lvl="0">
              <a:spcBef>
                <a:spcPts val="0"/>
              </a:spcBef>
              <a:buNone/>
            </a:pPr>
            <a:r>
              <a:rPr lang="en"/>
              <a:t>Storyboard</a:t>
            </a:r>
          </a:p>
          <a:p>
            <a:pPr lvl="0">
              <a:spcBef>
                <a:spcPts val="0"/>
              </a:spcBef>
              <a:buNone/>
            </a:pPr>
            <a:r>
              <a:rPr lang="en"/>
              <a:t>Related Research</a:t>
            </a:r>
          </a:p>
        </p:txBody>
      </p:sp>
      <p:sp>
        <p:nvSpPr>
          <p:cNvPr id="139" name="Shape 139"/>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a:spcBef>
                <a:spcPts val="0"/>
              </a:spcBef>
              <a:buNone/>
            </a:pPr>
            <a:r>
              <a:rPr lang="en"/>
              <a:t>3 hours, 17 minutes and 14 seconds</a:t>
            </a:r>
          </a:p>
        </p:txBody>
      </p:sp>
      <p:sp>
        <p:nvSpPr>
          <p:cNvPr id="140" name="Shape 140"/>
          <p:cNvSpPr txBox="1"/>
          <p:nvPr>
            <p:ph idx="2" type="body"/>
          </p:nvPr>
        </p:nvSpPr>
        <p:spPr>
          <a:xfrm>
            <a:off x="6220100" y="992250"/>
            <a:ext cx="2466599" cy="3933000"/>
          </a:xfrm>
          <a:prstGeom prst="rect">
            <a:avLst/>
          </a:prstGeom>
        </p:spPr>
        <p:txBody>
          <a:bodyPr anchorCtr="0" anchor="t" bIns="91425" lIns="91425" rIns="91425" wrap="square" tIns="91425">
            <a:noAutofit/>
          </a:bodyPr>
          <a:lstStyle/>
          <a:p>
            <a:pPr lvl="0" rtl="0">
              <a:spcBef>
                <a:spcPts val="0"/>
              </a:spcBef>
              <a:buNone/>
            </a:pPr>
            <a:r>
              <a:rPr b="1" lang="en"/>
              <a:t>Basic Implementation</a:t>
            </a:r>
          </a:p>
          <a:p>
            <a:pPr lvl="0">
              <a:spcBef>
                <a:spcPts val="0"/>
              </a:spcBef>
              <a:buNone/>
            </a:pPr>
            <a:r>
              <a:rPr lang="en"/>
              <a:t>Basic Android Application</a:t>
            </a:r>
          </a:p>
          <a:p>
            <a:pPr lvl="0">
              <a:spcBef>
                <a:spcPts val="0"/>
              </a:spcBef>
              <a:buNone/>
            </a:pPr>
            <a:r>
              <a:rPr lang="en"/>
              <a:t>Integration Hooks</a:t>
            </a:r>
          </a:p>
          <a:p>
            <a:pPr lvl="0">
              <a:spcBef>
                <a:spcPts val="0"/>
              </a:spcBef>
              <a:buNone/>
            </a:pPr>
            <a:r>
              <a:rPr lang="en"/>
              <a:t>Basic UI Work</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idx="1" type="body"/>
          </p:nvPr>
        </p:nvSpPr>
        <p:spPr>
          <a:xfrm>
            <a:off x="3604900" y="992250"/>
            <a:ext cx="2466600" cy="3933000"/>
          </a:xfrm>
          <a:prstGeom prst="rect">
            <a:avLst/>
          </a:prstGeom>
        </p:spPr>
        <p:txBody>
          <a:bodyPr anchorCtr="0" anchor="t" bIns="91425" lIns="91425" rIns="91425" wrap="square" tIns="91425">
            <a:noAutofit/>
          </a:bodyPr>
          <a:lstStyle/>
          <a:p>
            <a:pPr lvl="0" rtl="0">
              <a:spcBef>
                <a:spcPts val="0"/>
              </a:spcBef>
              <a:buNone/>
            </a:pPr>
            <a:r>
              <a:rPr b="1" lang="en">
                <a:solidFill>
                  <a:schemeClr val="dk1"/>
                </a:solidFill>
              </a:rPr>
              <a:t>Documentation</a:t>
            </a:r>
          </a:p>
          <a:p>
            <a:pPr lvl="0" rtl="0">
              <a:spcBef>
                <a:spcPts val="0"/>
              </a:spcBef>
              <a:buNone/>
            </a:pPr>
            <a:r>
              <a:rPr lang="en"/>
              <a:t>Questions and FAQs Online</a:t>
            </a:r>
          </a:p>
        </p:txBody>
      </p:sp>
      <p:sp>
        <p:nvSpPr>
          <p:cNvPr id="146" name="Shape 146"/>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a:t>And don’t forget the presentations</a:t>
            </a:r>
          </a:p>
        </p:txBody>
      </p:sp>
      <p:sp>
        <p:nvSpPr>
          <p:cNvPr id="147" name="Shape 147"/>
          <p:cNvSpPr txBox="1"/>
          <p:nvPr>
            <p:ph idx="2" type="body"/>
          </p:nvPr>
        </p:nvSpPr>
        <p:spPr>
          <a:xfrm>
            <a:off x="6220100" y="992250"/>
            <a:ext cx="2466599" cy="3933000"/>
          </a:xfrm>
          <a:prstGeom prst="rect">
            <a:avLst/>
          </a:prstGeom>
        </p:spPr>
        <p:txBody>
          <a:bodyPr anchorCtr="0" anchor="t" bIns="91425" lIns="91425" rIns="91425" wrap="square" tIns="91425">
            <a:noAutofit/>
          </a:bodyPr>
          <a:lstStyle/>
          <a:p>
            <a:pPr lvl="0" rtl="0">
              <a:spcBef>
                <a:spcPts val="0"/>
              </a:spcBef>
              <a:buNone/>
            </a:pPr>
            <a:r>
              <a:rPr b="1" lang="en"/>
              <a:t>Presentation</a:t>
            </a:r>
          </a:p>
          <a:p>
            <a:pPr lvl="0">
              <a:spcBef>
                <a:spcPts val="0"/>
              </a:spcBef>
              <a:buNone/>
            </a:pPr>
            <a:r>
              <a:rPr lang="en"/>
              <a:t>Video presentations</a:t>
            </a:r>
          </a:p>
          <a:p>
            <a:pPr lvl="0">
              <a:spcBef>
                <a:spcPts val="0"/>
              </a:spcBef>
              <a:buNone/>
            </a:pPr>
            <a:r>
              <a:rPr lang="en"/>
              <a:t>Slide Decks</a:t>
            </a:r>
          </a:p>
          <a:p>
            <a:pPr lvl="0" rtl="0">
              <a:spcBef>
                <a:spcPts val="0"/>
              </a:spcBef>
              <a:buNone/>
            </a:pPr>
            <a:r>
              <a:rPr lang="en"/>
              <a:t>ReadMe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ctrTitle"/>
          </p:nvPr>
        </p:nvSpPr>
        <p:spPr>
          <a:xfrm>
            <a:off x="1351100" y="771900"/>
            <a:ext cx="5832600" cy="1159800"/>
          </a:xfrm>
          <a:prstGeom prst="rect">
            <a:avLst/>
          </a:prstGeom>
        </p:spPr>
        <p:txBody>
          <a:bodyPr anchorCtr="0" anchor="t" bIns="91425" lIns="91425" rIns="91425" wrap="square" tIns="91425">
            <a:noAutofit/>
          </a:bodyPr>
          <a:lstStyle/>
          <a:p>
            <a:pPr lvl="0" rtl="0">
              <a:spcBef>
                <a:spcPts val="0"/>
              </a:spcBef>
              <a:buNone/>
            </a:pPr>
            <a:r>
              <a:rPr lang="en"/>
              <a:t>4</a:t>
            </a:r>
            <a:r>
              <a:rPr lang="en"/>
              <a:t>.</a:t>
            </a:r>
          </a:p>
          <a:p>
            <a:pPr lvl="0" rtl="0">
              <a:spcBef>
                <a:spcPts val="0"/>
              </a:spcBef>
              <a:buNone/>
            </a:pPr>
            <a:r>
              <a:rPr lang="en"/>
              <a:t>Metrics for Success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Shape 157"/>
          <p:cNvSpPr txBox="1"/>
          <p:nvPr>
            <p:ph idx="4294967295" type="title"/>
          </p:nvPr>
        </p:nvSpPr>
        <p:spPr>
          <a:xfrm>
            <a:off x="5890375" y="3490825"/>
            <a:ext cx="2672400" cy="1380000"/>
          </a:xfrm>
          <a:prstGeom prst="rect">
            <a:avLst/>
          </a:prstGeom>
          <a:solidFill>
            <a:srgbClr val="000000"/>
          </a:solidFill>
        </p:spPr>
        <p:txBody>
          <a:bodyPr anchorCtr="0" anchor="t" bIns="91425" lIns="91425" rIns="91425" wrap="square" tIns="91425">
            <a:noAutofit/>
          </a:bodyPr>
          <a:lstStyle/>
          <a:p>
            <a:pPr lvl="0" rtl="0">
              <a:spcBef>
                <a:spcPts val="0"/>
              </a:spcBef>
              <a:buNone/>
            </a:pPr>
            <a:r>
              <a:rPr lang="en">
                <a:solidFill>
                  <a:srgbClr val="FFFFFF"/>
                </a:solidFill>
              </a:rPr>
              <a:t>This guy is so playing Tetris on his phone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a:t>Are we winning?</a:t>
            </a:r>
          </a:p>
        </p:txBody>
      </p:sp>
      <p:sp>
        <p:nvSpPr>
          <p:cNvPr id="163" name="Shape 163"/>
          <p:cNvSpPr txBox="1"/>
          <p:nvPr>
            <p:ph idx="1" type="body"/>
          </p:nvPr>
        </p:nvSpPr>
        <p:spPr>
          <a:xfrm>
            <a:off x="3523150" y="1009350"/>
            <a:ext cx="1705500" cy="1820400"/>
          </a:xfrm>
          <a:prstGeom prst="rect">
            <a:avLst/>
          </a:prstGeom>
        </p:spPr>
        <p:txBody>
          <a:bodyPr anchorCtr="0" anchor="t" bIns="91425" lIns="91425" rIns="91425" wrap="square" tIns="91425">
            <a:noAutofit/>
          </a:bodyPr>
          <a:lstStyle/>
          <a:p>
            <a:pPr lvl="0" rtl="0">
              <a:spcBef>
                <a:spcPts val="0"/>
              </a:spcBef>
              <a:buNone/>
            </a:pPr>
            <a:r>
              <a:rPr b="1" lang="en"/>
              <a:t>App Stats</a:t>
            </a:r>
          </a:p>
          <a:p>
            <a:pPr lvl="0" rtl="0">
              <a:spcBef>
                <a:spcPts val="0"/>
              </a:spcBef>
              <a:buNone/>
            </a:pPr>
            <a:r>
              <a:rPr lang="en" sz="1200"/>
              <a:t>App installs and patterns of app installs (increasing, leveling, falling) as well as reviews provide useful metrics.</a:t>
            </a:r>
          </a:p>
        </p:txBody>
      </p:sp>
      <p:sp>
        <p:nvSpPr>
          <p:cNvPr id="164" name="Shape 164"/>
          <p:cNvSpPr txBox="1"/>
          <p:nvPr>
            <p:ph idx="2" type="body"/>
          </p:nvPr>
        </p:nvSpPr>
        <p:spPr>
          <a:xfrm>
            <a:off x="5316437" y="1009350"/>
            <a:ext cx="1705500" cy="1820400"/>
          </a:xfrm>
          <a:prstGeom prst="rect">
            <a:avLst/>
          </a:prstGeom>
        </p:spPr>
        <p:txBody>
          <a:bodyPr anchorCtr="0" anchor="t" bIns="91425" lIns="91425" rIns="91425" wrap="square" tIns="91425">
            <a:noAutofit/>
          </a:bodyPr>
          <a:lstStyle/>
          <a:p>
            <a:pPr lvl="0" rtl="0">
              <a:spcBef>
                <a:spcPts val="0"/>
              </a:spcBef>
              <a:buNone/>
            </a:pPr>
            <a:r>
              <a:rPr b="1" lang="en"/>
              <a:t>Cash Money</a:t>
            </a:r>
          </a:p>
          <a:p>
            <a:pPr lvl="0" rtl="0">
              <a:spcBef>
                <a:spcPts val="0"/>
              </a:spcBef>
              <a:buNone/>
            </a:pPr>
            <a:r>
              <a:rPr lang="en" sz="1200"/>
              <a:t>App subscription purchases and subscription renewals also a very useful source of feedback.</a:t>
            </a:r>
          </a:p>
        </p:txBody>
      </p:sp>
      <p:sp>
        <p:nvSpPr>
          <p:cNvPr id="165" name="Shape 165"/>
          <p:cNvSpPr txBox="1"/>
          <p:nvPr>
            <p:ph idx="3" type="body"/>
          </p:nvPr>
        </p:nvSpPr>
        <p:spPr>
          <a:xfrm>
            <a:off x="7109725" y="1009350"/>
            <a:ext cx="1705500" cy="1820400"/>
          </a:xfrm>
          <a:prstGeom prst="rect">
            <a:avLst/>
          </a:prstGeom>
        </p:spPr>
        <p:txBody>
          <a:bodyPr anchorCtr="0" anchor="t" bIns="91425" lIns="91425" rIns="91425" wrap="square" tIns="91425">
            <a:noAutofit/>
          </a:bodyPr>
          <a:lstStyle/>
          <a:p>
            <a:pPr lvl="0" rtl="0">
              <a:spcBef>
                <a:spcPts val="0"/>
              </a:spcBef>
              <a:buNone/>
            </a:pPr>
            <a:r>
              <a:rPr b="1" lang="en"/>
              <a:t>Zendesk Chat Monitor</a:t>
            </a:r>
          </a:p>
          <a:p>
            <a:pPr lvl="0" rtl="0">
              <a:spcBef>
                <a:spcPts val="0"/>
              </a:spcBef>
              <a:buNone/>
            </a:pPr>
            <a:r>
              <a:rPr lang="en" sz="1200"/>
              <a:t>Provides me with statistics for measuring everything from response times to satisfaction ratings for chat interfactions</a:t>
            </a:r>
          </a:p>
          <a:p>
            <a:pPr lvl="0" rtl="0">
              <a:spcBef>
                <a:spcPts val="0"/>
              </a:spcBef>
              <a:buNone/>
            </a:pPr>
            <a:r>
              <a:t/>
            </a:r>
            <a:endParaRPr sz="1200"/>
          </a:p>
        </p:txBody>
      </p:sp>
      <p:sp>
        <p:nvSpPr>
          <p:cNvPr id="166" name="Shape 166"/>
          <p:cNvSpPr txBox="1"/>
          <p:nvPr>
            <p:ph idx="1" type="body"/>
          </p:nvPr>
        </p:nvSpPr>
        <p:spPr>
          <a:xfrm>
            <a:off x="3523150" y="2914350"/>
            <a:ext cx="1705500" cy="1820400"/>
          </a:xfrm>
          <a:prstGeom prst="rect">
            <a:avLst/>
          </a:prstGeom>
        </p:spPr>
        <p:txBody>
          <a:bodyPr anchorCtr="0" anchor="t" bIns="91425" lIns="91425" rIns="91425" wrap="square" tIns="91425">
            <a:noAutofit/>
          </a:bodyPr>
          <a:lstStyle/>
          <a:p>
            <a:pPr lvl="0" rtl="0">
              <a:spcBef>
                <a:spcPts val="0"/>
              </a:spcBef>
              <a:buNone/>
            </a:pPr>
            <a:r>
              <a:rPr b="1" lang="en"/>
              <a:t>Zendesk Talk</a:t>
            </a:r>
          </a:p>
          <a:p>
            <a:pPr lvl="0" rtl="0">
              <a:spcBef>
                <a:spcPts val="0"/>
              </a:spcBef>
              <a:buNone/>
            </a:pPr>
            <a:r>
              <a:rPr lang="en" sz="1200"/>
              <a:t>The dashboard provides me with statistics on call wait times and call lengths. In this context, reduced wait times or no wait times are critical.</a:t>
            </a:r>
          </a:p>
        </p:txBody>
      </p:sp>
      <p:sp>
        <p:nvSpPr>
          <p:cNvPr id="167" name="Shape 167"/>
          <p:cNvSpPr txBox="1"/>
          <p:nvPr>
            <p:ph idx="2" type="body"/>
          </p:nvPr>
        </p:nvSpPr>
        <p:spPr>
          <a:xfrm>
            <a:off x="5316450" y="2914350"/>
            <a:ext cx="1705500" cy="2076900"/>
          </a:xfrm>
          <a:prstGeom prst="rect">
            <a:avLst/>
          </a:prstGeom>
        </p:spPr>
        <p:txBody>
          <a:bodyPr anchorCtr="0" anchor="t" bIns="91425" lIns="91425" rIns="91425" wrap="square" tIns="91425">
            <a:noAutofit/>
          </a:bodyPr>
          <a:lstStyle/>
          <a:p>
            <a:pPr lvl="0" rtl="0">
              <a:spcBef>
                <a:spcPts val="0"/>
              </a:spcBef>
              <a:buNone/>
            </a:pPr>
            <a:r>
              <a:rPr b="1" lang="en"/>
              <a:t>Zendesk Reporting</a:t>
            </a:r>
          </a:p>
          <a:p>
            <a:pPr lvl="0" rtl="0">
              <a:spcBef>
                <a:spcPts val="0"/>
              </a:spcBef>
              <a:buNone/>
            </a:pPr>
            <a:r>
              <a:rPr lang="en" sz="1200"/>
              <a:t>BikeGuard depends on calls becoming tickets. Tickets will be regularly monitored by customers and internally.</a:t>
            </a:r>
          </a:p>
        </p:txBody>
      </p:sp>
      <p:sp>
        <p:nvSpPr>
          <p:cNvPr id="168" name="Shape 168"/>
          <p:cNvSpPr txBox="1"/>
          <p:nvPr>
            <p:ph idx="3" type="body"/>
          </p:nvPr>
        </p:nvSpPr>
        <p:spPr>
          <a:xfrm>
            <a:off x="7109725" y="2914350"/>
            <a:ext cx="1705500" cy="1820400"/>
          </a:xfrm>
          <a:prstGeom prst="rect">
            <a:avLst/>
          </a:prstGeom>
        </p:spPr>
        <p:txBody>
          <a:bodyPr anchorCtr="0" anchor="t" bIns="91425" lIns="91425" rIns="91425" wrap="square" tIns="91425">
            <a:noAutofit/>
          </a:bodyPr>
          <a:lstStyle/>
          <a:p>
            <a:pPr lvl="0" rtl="0">
              <a:spcBef>
                <a:spcPts val="0"/>
              </a:spcBef>
              <a:buNone/>
            </a:pPr>
            <a:r>
              <a:rPr b="1" lang="en"/>
              <a:t>Customer Interactions</a:t>
            </a:r>
          </a:p>
          <a:p>
            <a:pPr lvl="0" rtl="0">
              <a:spcBef>
                <a:spcPts val="0"/>
              </a:spcBef>
              <a:buNone/>
            </a:pPr>
            <a:r>
              <a:rPr lang="en" sz="1200"/>
              <a:t>BikeGuard expects multiple interactions with single customers and can use that context as a rich soure of feedback.</a:t>
            </a:r>
          </a:p>
          <a:p>
            <a:pPr lvl="0" rtl="0">
              <a:spcBef>
                <a:spcPts val="0"/>
              </a:spcBef>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ctrTitle"/>
          </p:nvPr>
        </p:nvSpPr>
        <p:spPr>
          <a:xfrm>
            <a:off x="1351100" y="771900"/>
            <a:ext cx="5832600" cy="1159800"/>
          </a:xfrm>
          <a:prstGeom prst="rect">
            <a:avLst/>
          </a:prstGeom>
        </p:spPr>
        <p:txBody>
          <a:bodyPr anchorCtr="0" anchor="t" bIns="91425" lIns="91425" rIns="91425" wrap="square" tIns="91425">
            <a:noAutofit/>
          </a:bodyPr>
          <a:lstStyle/>
          <a:p>
            <a:pPr lvl="0" rtl="0">
              <a:spcBef>
                <a:spcPts val="0"/>
              </a:spcBef>
              <a:buNone/>
            </a:pPr>
            <a:r>
              <a:rPr lang="en"/>
              <a:t>5</a:t>
            </a:r>
            <a:r>
              <a:rPr lang="en"/>
              <a:t>.</a:t>
            </a:r>
          </a:p>
          <a:p>
            <a:pPr lvl="0" rtl="0">
              <a:spcBef>
                <a:spcPts val="0"/>
              </a:spcBef>
              <a:buNone/>
            </a:pPr>
            <a:r>
              <a:rPr lang="en"/>
              <a:t>What I learned...</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4294967295" type="ctrTitle"/>
          </p:nvPr>
        </p:nvSpPr>
        <p:spPr>
          <a:xfrm>
            <a:off x="1396500" y="668950"/>
            <a:ext cx="6351000" cy="1159800"/>
          </a:xfrm>
          <a:prstGeom prst="rect">
            <a:avLst/>
          </a:prstGeom>
        </p:spPr>
        <p:txBody>
          <a:bodyPr anchorCtr="0" anchor="t" bIns="91425" lIns="91425" rIns="91425" wrap="square" tIns="91425">
            <a:noAutofit/>
          </a:bodyPr>
          <a:lstStyle/>
          <a:p>
            <a:pPr lvl="0" rtl="0">
              <a:spcBef>
                <a:spcPts val="0"/>
              </a:spcBef>
              <a:buNone/>
            </a:pPr>
            <a:r>
              <a:rPr lang="en" sz="9000"/>
              <a:t>89,526,124</a:t>
            </a:r>
          </a:p>
        </p:txBody>
      </p:sp>
      <p:sp>
        <p:nvSpPr>
          <p:cNvPr id="179" name="Shape 179"/>
          <p:cNvSpPr txBox="1"/>
          <p:nvPr>
            <p:ph idx="4294967295" type="subTitle"/>
          </p:nvPr>
        </p:nvSpPr>
        <p:spPr>
          <a:xfrm>
            <a:off x="1396500" y="2001850"/>
            <a:ext cx="3908400" cy="784800"/>
          </a:xfrm>
          <a:prstGeom prst="rect">
            <a:avLst/>
          </a:prstGeom>
        </p:spPr>
        <p:txBody>
          <a:bodyPr anchorCtr="0" anchor="t" bIns="91425" lIns="91425" rIns="91425" wrap="square" tIns="91425">
            <a:noAutofit/>
          </a:bodyPr>
          <a:lstStyle/>
          <a:p>
            <a:pPr lvl="0" rtl="0">
              <a:spcBef>
                <a:spcPts val="0"/>
              </a:spcBef>
              <a:buNone/>
            </a:pPr>
            <a:r>
              <a:rPr lang="en"/>
              <a:t>Is a crazy big number...</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sz="2000"/>
              <a:t>Thoughts</a:t>
            </a:r>
          </a:p>
        </p:txBody>
      </p:sp>
      <p:sp>
        <p:nvSpPr>
          <p:cNvPr id="185" name="Shape 185"/>
          <p:cNvSpPr txBox="1"/>
          <p:nvPr>
            <p:ph idx="1" type="body"/>
          </p:nvPr>
        </p:nvSpPr>
        <p:spPr>
          <a:xfrm>
            <a:off x="3797150" y="530473"/>
            <a:ext cx="4889699" cy="2664600"/>
          </a:xfrm>
          <a:prstGeom prst="rect">
            <a:avLst/>
          </a:prstGeom>
        </p:spPr>
        <p:txBody>
          <a:bodyPr anchorCtr="0" anchor="t" bIns="91425" lIns="91425" rIns="91425" wrap="square" tIns="91425">
            <a:noAutofit/>
          </a:bodyPr>
          <a:lstStyle/>
          <a:p>
            <a:pPr lvl="0" rtl="0">
              <a:lnSpc>
                <a:spcPct val="115000"/>
              </a:lnSpc>
              <a:spcBef>
                <a:spcPts val="0"/>
              </a:spcBef>
              <a:buNone/>
            </a:pPr>
            <a:r>
              <a:rPr lang="en" sz="1600"/>
              <a:t>Existing Zendesk tools and documentation do a very good job of making integrations quick and seamless.</a:t>
            </a:r>
          </a:p>
          <a:p>
            <a:pPr lvl="0" rtl="0">
              <a:lnSpc>
                <a:spcPct val="115000"/>
              </a:lnSpc>
              <a:spcBef>
                <a:spcPts val="0"/>
              </a:spcBef>
              <a:buNone/>
            </a:pPr>
            <a:r>
              <a:rPr lang="en" sz="1600"/>
              <a:t>It helps but it isn’t essential to have a business context when thinking about supportability.</a:t>
            </a:r>
          </a:p>
          <a:p>
            <a:pPr lvl="0" rtl="0">
              <a:lnSpc>
                <a:spcPct val="115000"/>
              </a:lnSpc>
              <a:spcBef>
                <a:spcPts val="0"/>
              </a:spcBef>
              <a:buNone/>
            </a:pPr>
            <a:r>
              <a:rPr lang="en" sz="1600"/>
              <a:t>Getting support right is a game-changer.</a:t>
            </a:r>
          </a:p>
          <a:p>
            <a:pPr lvl="0" rtl="0">
              <a:lnSpc>
                <a:spcPct val="115000"/>
              </a:lnSpc>
              <a:spcBef>
                <a:spcPts val="0"/>
              </a:spcBef>
              <a:buNone/>
            </a:pPr>
            <a:r>
              <a:rPr lang="en" sz="1600"/>
              <a:t>And many others besides...</a:t>
            </a:r>
          </a:p>
          <a:p>
            <a:pPr lvl="0" rtl="0">
              <a:lnSpc>
                <a:spcPct val="115000"/>
              </a:lnSpc>
              <a:spcBef>
                <a:spcPts val="0"/>
              </a:spcBef>
              <a:buNone/>
            </a:pPr>
            <a:r>
              <a:t/>
            </a:r>
            <a:endParaRPr sz="1600"/>
          </a:p>
          <a:p>
            <a:pPr lvl="0" rtl="0">
              <a:lnSpc>
                <a:spcPct val="115000"/>
              </a:lnSpc>
              <a:spcBef>
                <a:spcPts val="0"/>
              </a:spcBef>
              <a:buClr>
                <a:schemeClr val="dk1"/>
              </a:buClr>
              <a:buSzPct val="68750"/>
              <a:buFont typeface="Arial"/>
              <a:buNone/>
            </a:pPr>
            <a:r>
              <a:t/>
            </a:r>
            <a:endParaRPr b="1" sz="1600">
              <a:solidFill>
                <a:srgbClr val="C0CAFC"/>
              </a:solidFill>
            </a:endParaRPr>
          </a:p>
        </p:txBody>
      </p:sp>
      <p:sp>
        <p:nvSpPr>
          <p:cNvPr id="186" name="Shape 186"/>
          <p:cNvSpPr txBox="1"/>
          <p:nvPr/>
        </p:nvSpPr>
        <p:spPr>
          <a:xfrm>
            <a:off x="3797149" y="4400250"/>
            <a:ext cx="5043299" cy="537900"/>
          </a:xfrm>
          <a:prstGeom prst="rect">
            <a:avLst/>
          </a:prstGeom>
          <a:noFill/>
          <a:ln>
            <a:noFill/>
          </a:ln>
        </p:spPr>
        <p:txBody>
          <a:bodyPr anchorCtr="0" anchor="t" bIns="91425" lIns="91425" rIns="91425" wrap="square" tIns="91425">
            <a:noAutofit/>
          </a:bodyPr>
          <a:lstStyle/>
          <a:p>
            <a:pPr lvl="0" rtl="0">
              <a:spcBef>
                <a:spcPts val="0"/>
              </a:spcBef>
              <a:buClr>
                <a:schemeClr val="dk1"/>
              </a:buClr>
              <a:buFont typeface="Arial"/>
              <a:buNone/>
            </a:pPr>
            <a:r>
              <a:t/>
            </a:r>
            <a:endParaRPr sz="1000">
              <a:latin typeface="Raleway"/>
              <a:ea typeface="Raleway"/>
              <a:cs typeface="Raleway"/>
              <a:sym typeface="Raleway"/>
            </a:endParaRPr>
          </a:p>
          <a:p>
            <a:pPr lvl="0" rtl="0">
              <a:spcBef>
                <a:spcPts val="0"/>
              </a:spcBef>
              <a:buClr>
                <a:schemeClr val="dk1"/>
              </a:buClr>
              <a:buFont typeface="Arial"/>
              <a:buNone/>
            </a:pPr>
            <a:r>
              <a:t/>
            </a:r>
            <a:endParaRPr sz="1000">
              <a:latin typeface="Raleway"/>
              <a:ea typeface="Raleway"/>
              <a:cs typeface="Raleway"/>
              <a:sym typeface="Raleway"/>
            </a:endParaRPr>
          </a:p>
          <a:p>
            <a:pPr lvl="0" rtl="0">
              <a:spcBef>
                <a:spcPts val="0"/>
              </a:spcBef>
              <a:buNone/>
            </a:pPr>
            <a:r>
              <a:t/>
            </a:r>
            <a:endParaRPr sz="10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1351100" y="771900"/>
            <a:ext cx="5832600" cy="1159800"/>
          </a:xfrm>
          <a:prstGeom prst="rect">
            <a:avLst/>
          </a:prstGeom>
        </p:spPr>
        <p:txBody>
          <a:bodyPr anchorCtr="0" anchor="t" bIns="91425" lIns="91425" rIns="91425" wrap="square" tIns="91425">
            <a:noAutofit/>
          </a:bodyPr>
          <a:lstStyle/>
          <a:p>
            <a:pPr lvl="0" rtl="0">
              <a:spcBef>
                <a:spcPts val="0"/>
              </a:spcBef>
              <a:buNone/>
            </a:pPr>
            <a:r>
              <a:rPr lang="en"/>
              <a:t>1.</a:t>
            </a:r>
          </a:p>
          <a:p>
            <a:pPr lvl="0" rtl="0">
              <a:spcBef>
                <a:spcPts val="0"/>
              </a:spcBef>
              <a:buNone/>
            </a:pPr>
            <a:r>
              <a:rPr lang="en"/>
              <a:t>Audience Types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sz="1800"/>
              <a:t>Assumptions about apps audience</a:t>
            </a:r>
          </a:p>
        </p:txBody>
      </p:sp>
      <p:sp>
        <p:nvSpPr>
          <p:cNvPr id="68" name="Shape 68"/>
          <p:cNvSpPr txBox="1"/>
          <p:nvPr>
            <p:ph idx="2" type="body"/>
          </p:nvPr>
        </p:nvSpPr>
        <p:spPr>
          <a:xfrm>
            <a:off x="3604800" y="3982125"/>
            <a:ext cx="5082000" cy="826500"/>
          </a:xfrm>
          <a:prstGeom prst="rect">
            <a:avLst/>
          </a:prstGeom>
        </p:spPr>
        <p:txBody>
          <a:bodyPr anchorCtr="0" anchor="t" bIns="91425" lIns="91425" rIns="91425" wrap="square" tIns="91425">
            <a:noAutofit/>
          </a:bodyPr>
          <a:lstStyle/>
          <a:p>
            <a:pPr lvl="0" rtl="0">
              <a:spcBef>
                <a:spcPts val="0"/>
              </a:spcBef>
              <a:spcAft>
                <a:spcPts val="0"/>
              </a:spcAft>
              <a:buClr>
                <a:schemeClr val="dk1"/>
              </a:buClr>
              <a:buSzPct val="110000"/>
              <a:buFont typeface="Arial"/>
              <a:buNone/>
            </a:pPr>
            <a:r>
              <a:t/>
            </a:r>
            <a:endParaRPr sz="1000"/>
          </a:p>
          <a:p>
            <a:pPr lvl="0" rtl="0">
              <a:spcBef>
                <a:spcPts val="0"/>
              </a:spcBef>
              <a:spcAft>
                <a:spcPts val="0"/>
              </a:spcAft>
              <a:buClr>
                <a:schemeClr val="dk1"/>
              </a:buClr>
              <a:buSzPct val="110000"/>
              <a:buFont typeface="Arial"/>
              <a:buNone/>
            </a:pPr>
            <a:r>
              <a:t/>
            </a:r>
            <a:endParaRPr sz="1000"/>
          </a:p>
          <a:p>
            <a:pPr lvl="0" rtl="0">
              <a:spcBef>
                <a:spcPts val="0"/>
              </a:spcBef>
              <a:spcAft>
                <a:spcPts val="0"/>
              </a:spcAft>
              <a:buNone/>
            </a:pPr>
            <a:r>
              <a:t/>
            </a:r>
            <a:endParaRPr sz="1000"/>
          </a:p>
        </p:txBody>
      </p:sp>
      <p:sp>
        <p:nvSpPr>
          <p:cNvPr id="69" name="Shape 69"/>
          <p:cNvSpPr txBox="1"/>
          <p:nvPr>
            <p:ph idx="1" type="body"/>
          </p:nvPr>
        </p:nvSpPr>
        <p:spPr>
          <a:xfrm>
            <a:off x="3604900" y="794450"/>
            <a:ext cx="2238300" cy="3445200"/>
          </a:xfrm>
          <a:prstGeom prst="rect">
            <a:avLst/>
          </a:prstGeom>
        </p:spPr>
        <p:txBody>
          <a:bodyPr anchorCtr="0" anchor="t" bIns="91425" lIns="91425" rIns="91425" wrap="square" tIns="91425">
            <a:noAutofit/>
          </a:bodyPr>
          <a:lstStyle/>
          <a:p>
            <a:pPr lvl="0">
              <a:spcBef>
                <a:spcPts val="0"/>
              </a:spcBef>
              <a:buClr>
                <a:schemeClr val="dk1"/>
              </a:buClr>
              <a:buSzPct val="91666"/>
              <a:buFont typeface="Arial"/>
              <a:buNone/>
            </a:pPr>
            <a:r>
              <a:rPr b="1" lang="en" sz="1200">
                <a:highlight>
                  <a:srgbClr val="C0CAFC"/>
                </a:highlight>
              </a:rPr>
              <a:t> Support Expectations</a:t>
            </a:r>
          </a:p>
          <a:p>
            <a:pPr lvl="0">
              <a:spcBef>
                <a:spcPts val="0"/>
              </a:spcBef>
              <a:buClr>
                <a:schemeClr val="dk1"/>
              </a:buClr>
              <a:buSzPct val="91666"/>
              <a:buFont typeface="Arial"/>
              <a:buNone/>
            </a:pPr>
            <a:r>
              <a:rPr lang="en" sz="1200"/>
              <a:t>Users in this context expect support which is seamless: </a:t>
            </a:r>
          </a:p>
          <a:p>
            <a:pPr lvl="0">
              <a:spcBef>
                <a:spcPts val="0"/>
              </a:spcBef>
              <a:buClr>
                <a:schemeClr val="dk1"/>
              </a:buClr>
              <a:buSzPct val="91666"/>
              <a:buFont typeface="Arial"/>
              <a:buNone/>
            </a:pPr>
            <a:r>
              <a:rPr lang="en" sz="1200"/>
              <a:t>- involves high-quality, fast communication</a:t>
            </a:r>
          </a:p>
          <a:p>
            <a:pPr lvl="0">
              <a:spcBef>
                <a:spcPts val="0"/>
              </a:spcBef>
              <a:buClr>
                <a:schemeClr val="dk1"/>
              </a:buClr>
              <a:buSzPct val="91666"/>
              <a:buFont typeface="Arial"/>
              <a:buNone/>
            </a:pPr>
            <a:r>
              <a:rPr lang="en" sz="1200"/>
              <a:t>- involves direct contact with a human agent</a:t>
            </a:r>
          </a:p>
          <a:p>
            <a:pPr lvl="0">
              <a:spcBef>
                <a:spcPts val="0"/>
              </a:spcBef>
              <a:buClr>
                <a:schemeClr val="dk1"/>
              </a:buClr>
              <a:buSzPct val="91666"/>
              <a:buFont typeface="Arial"/>
              <a:buNone/>
            </a:pPr>
            <a:r>
              <a:rPr lang="en" sz="1200"/>
              <a:t>- is backed-up by robust but clear documentation and help</a:t>
            </a:r>
          </a:p>
          <a:p>
            <a:pPr lvl="0">
              <a:spcBef>
                <a:spcPts val="0"/>
              </a:spcBef>
              <a:buClr>
                <a:schemeClr val="dk1"/>
              </a:buClr>
              <a:buSzPct val="91666"/>
              <a:buFont typeface="Arial"/>
              <a:buNone/>
            </a:pPr>
            <a:r>
              <a:rPr lang="en" sz="1200"/>
              <a:t>- assists them through their issues lifecycle </a:t>
            </a:r>
          </a:p>
          <a:p>
            <a:pPr lvl="0">
              <a:spcBef>
                <a:spcPts val="0"/>
              </a:spcBef>
              <a:buClr>
                <a:schemeClr val="dk1"/>
              </a:buClr>
              <a:buSzPct val="91666"/>
              <a:buFont typeface="Arial"/>
              <a:buNone/>
            </a:pPr>
            <a:r>
              <a:t/>
            </a:r>
            <a:endParaRPr sz="1200"/>
          </a:p>
          <a:p>
            <a:pPr lvl="0">
              <a:spcBef>
                <a:spcPts val="0"/>
              </a:spcBef>
              <a:buClr>
                <a:schemeClr val="dk1"/>
              </a:buClr>
              <a:buSzPct val="91666"/>
              <a:buFont typeface="Arial"/>
              <a:buNone/>
            </a:pPr>
            <a:r>
              <a:t/>
            </a:r>
            <a:endParaRPr sz="1200"/>
          </a:p>
          <a:p>
            <a:pPr lvl="0">
              <a:spcBef>
                <a:spcPts val="0"/>
              </a:spcBef>
              <a:buNone/>
            </a:pPr>
            <a:r>
              <a:t/>
            </a:r>
            <a:endParaRPr sz="1200"/>
          </a:p>
        </p:txBody>
      </p:sp>
      <p:pic>
        <p:nvPicPr>
          <p:cNvPr id="70" name="Shape 70"/>
          <p:cNvPicPr preferRelativeResize="0"/>
          <p:nvPr/>
        </p:nvPicPr>
        <p:blipFill>
          <a:blip r:embed="rId3">
            <a:alphaModFix/>
          </a:blip>
          <a:stretch>
            <a:fillRect/>
          </a:stretch>
        </p:blipFill>
        <p:spPr>
          <a:xfrm>
            <a:off x="6016175" y="733087"/>
            <a:ext cx="2827797" cy="3677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idx="4294967295" type="ctrTitle"/>
          </p:nvPr>
        </p:nvSpPr>
        <p:spPr>
          <a:xfrm>
            <a:off x="1352175" y="994350"/>
            <a:ext cx="3622200" cy="737700"/>
          </a:xfrm>
          <a:prstGeom prst="rect">
            <a:avLst/>
          </a:prstGeom>
        </p:spPr>
        <p:txBody>
          <a:bodyPr anchorCtr="0" anchor="t" bIns="91425" lIns="91425" rIns="91425" wrap="square" tIns="91425">
            <a:noAutofit/>
          </a:bodyPr>
          <a:lstStyle/>
          <a:p>
            <a:pPr lvl="0">
              <a:spcBef>
                <a:spcPts val="0"/>
              </a:spcBef>
              <a:buNone/>
            </a:pPr>
            <a:r>
              <a:rPr lang="en" sz="3600"/>
              <a:t>Bob: Persona </a:t>
            </a:r>
          </a:p>
        </p:txBody>
      </p:sp>
      <p:sp>
        <p:nvSpPr>
          <p:cNvPr id="76" name="Shape 76"/>
          <p:cNvSpPr txBox="1"/>
          <p:nvPr>
            <p:ph idx="4294967295" type="subTitle"/>
          </p:nvPr>
        </p:nvSpPr>
        <p:spPr>
          <a:xfrm>
            <a:off x="1352175" y="1732050"/>
            <a:ext cx="3622200" cy="2475300"/>
          </a:xfrm>
          <a:prstGeom prst="rect">
            <a:avLst/>
          </a:prstGeom>
        </p:spPr>
        <p:txBody>
          <a:bodyPr anchorCtr="0" anchor="t" bIns="91425" lIns="91425" rIns="91425" wrap="square" tIns="91425">
            <a:noAutofit/>
          </a:bodyPr>
          <a:lstStyle/>
          <a:p>
            <a:pPr lvl="0">
              <a:spcBef>
                <a:spcPts val="0"/>
              </a:spcBef>
              <a:buClr>
                <a:schemeClr val="dk1"/>
              </a:buClr>
              <a:buSzPct val="78571"/>
              <a:buFont typeface="Arial"/>
              <a:buNone/>
            </a:pPr>
            <a:r>
              <a:rPr b="1" lang="en" sz="1400"/>
              <a:t>Bob is 46 years old. He is married with one child. His income is over $80k. His motorcycle is the households third vehicle. He likes Zed Zeppelin, his Harley Davidson Roadster and is a software developer.  He precedes the digital generation but is highly technically proficient. He expects his accessories and apps to ‘just work’.</a:t>
            </a:r>
          </a:p>
          <a:p>
            <a:pPr lvl="0">
              <a:spcBef>
                <a:spcPts val="0"/>
              </a:spcBef>
              <a:buClr>
                <a:schemeClr val="dk1"/>
              </a:buClr>
              <a:buSzPct val="78571"/>
              <a:buFont typeface="Arial"/>
              <a:buNone/>
            </a:pPr>
            <a:r>
              <a:rPr b="1" lang="en" sz="1400"/>
              <a:t>Statistically - Bob is our ‘typical’ user.</a:t>
            </a:r>
          </a:p>
        </p:txBody>
      </p:sp>
      <p:pic>
        <p:nvPicPr>
          <p:cNvPr id="77" name="Shape 77"/>
          <p:cNvPicPr preferRelativeResize="0"/>
          <p:nvPr/>
        </p:nvPicPr>
        <p:blipFill>
          <a:blip r:embed="rId3">
            <a:alphaModFix/>
          </a:blip>
          <a:stretch>
            <a:fillRect/>
          </a:stretch>
        </p:blipFill>
        <p:spPr>
          <a:xfrm>
            <a:off x="5143499" y="543300"/>
            <a:ext cx="3240400" cy="403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1" type="body"/>
          </p:nvPr>
        </p:nvSpPr>
        <p:spPr>
          <a:xfrm>
            <a:off x="1910424" y="1051950"/>
            <a:ext cx="5321400" cy="819900"/>
          </a:xfrm>
          <a:prstGeom prst="rect">
            <a:avLst/>
          </a:prstGeom>
        </p:spPr>
        <p:txBody>
          <a:bodyPr anchorCtr="0" anchor="t" bIns="91425" lIns="91425" rIns="91425" wrap="square" tIns="91425">
            <a:noAutofit/>
          </a:bodyPr>
          <a:lstStyle/>
          <a:p>
            <a:pPr lvl="0">
              <a:spcBef>
                <a:spcPts val="0"/>
              </a:spcBef>
              <a:buNone/>
            </a:pPr>
            <a:r>
              <a:rPr lang="en"/>
              <a:t>I have always wished for my computer to be as easy to use as my telephone, my wish has come true as I can no longer use my telephone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a:spcBef>
                <a:spcPts val="0"/>
              </a:spcBef>
              <a:buNone/>
            </a:pPr>
            <a:r>
              <a:rPr lang="en"/>
              <a:t>Persona Mapping</a:t>
            </a:r>
          </a:p>
        </p:txBody>
      </p:sp>
      <p:sp>
        <p:nvSpPr>
          <p:cNvPr id="88" name="Shape 88"/>
          <p:cNvSpPr txBox="1"/>
          <p:nvPr>
            <p:ph idx="1" type="body"/>
          </p:nvPr>
        </p:nvSpPr>
        <p:spPr>
          <a:xfrm>
            <a:off x="3523150" y="1009350"/>
            <a:ext cx="1705500" cy="3569400"/>
          </a:xfrm>
          <a:prstGeom prst="rect">
            <a:avLst/>
          </a:prstGeom>
        </p:spPr>
        <p:txBody>
          <a:bodyPr anchorCtr="0" anchor="t" bIns="91425" lIns="91425" rIns="91425" wrap="square" tIns="91425">
            <a:noAutofit/>
          </a:bodyPr>
          <a:lstStyle/>
          <a:p>
            <a:pPr lvl="0" rtl="0">
              <a:spcBef>
                <a:spcPts val="0"/>
              </a:spcBef>
              <a:buNone/>
            </a:pPr>
            <a:r>
              <a:rPr b="1" lang="en"/>
              <a:t>Easy-to-Use</a:t>
            </a:r>
          </a:p>
          <a:p>
            <a:pPr lvl="0">
              <a:spcBef>
                <a:spcPts val="0"/>
              </a:spcBef>
              <a:buNone/>
            </a:pPr>
            <a:r>
              <a:rPr lang="en"/>
              <a:t>Bob does not expect to have to ‘learn’ how to use our app or how to engage with support. He expects to understand it by looking at it and to be able to use it through use metaphors he already understands.</a:t>
            </a:r>
          </a:p>
        </p:txBody>
      </p:sp>
      <p:sp>
        <p:nvSpPr>
          <p:cNvPr id="89" name="Shape 89"/>
          <p:cNvSpPr txBox="1"/>
          <p:nvPr>
            <p:ph idx="2" type="body"/>
          </p:nvPr>
        </p:nvSpPr>
        <p:spPr>
          <a:xfrm>
            <a:off x="5316437" y="1009350"/>
            <a:ext cx="1705500" cy="3569400"/>
          </a:xfrm>
          <a:prstGeom prst="rect">
            <a:avLst/>
          </a:prstGeom>
        </p:spPr>
        <p:txBody>
          <a:bodyPr anchorCtr="0" anchor="t" bIns="91425" lIns="91425" rIns="91425" wrap="square" tIns="91425">
            <a:noAutofit/>
          </a:bodyPr>
          <a:lstStyle/>
          <a:p>
            <a:pPr lvl="0" rtl="0">
              <a:spcBef>
                <a:spcPts val="0"/>
              </a:spcBef>
              <a:buNone/>
            </a:pPr>
            <a:r>
              <a:rPr b="1" lang="en"/>
              <a:t>Involves Human Interaction</a:t>
            </a:r>
          </a:p>
          <a:p>
            <a:pPr lvl="0">
              <a:spcBef>
                <a:spcPts val="0"/>
              </a:spcBef>
              <a:buNone/>
            </a:pPr>
            <a:r>
              <a:rPr lang="en"/>
              <a:t>Bob is paying for support at the moment of app set-up and so expects direct human interaction and assistance whenever he needs it.</a:t>
            </a:r>
          </a:p>
        </p:txBody>
      </p:sp>
      <p:sp>
        <p:nvSpPr>
          <p:cNvPr id="90" name="Shape 90"/>
          <p:cNvSpPr txBox="1"/>
          <p:nvPr>
            <p:ph idx="3" type="body"/>
          </p:nvPr>
        </p:nvSpPr>
        <p:spPr>
          <a:xfrm>
            <a:off x="7109724" y="1009350"/>
            <a:ext cx="1705500" cy="3569400"/>
          </a:xfrm>
          <a:prstGeom prst="rect">
            <a:avLst/>
          </a:prstGeom>
        </p:spPr>
        <p:txBody>
          <a:bodyPr anchorCtr="0" anchor="t" bIns="91425" lIns="91425" rIns="91425" wrap="square" tIns="91425">
            <a:noAutofit/>
          </a:bodyPr>
          <a:lstStyle/>
          <a:p>
            <a:pPr lvl="0" rtl="0">
              <a:spcBef>
                <a:spcPts val="0"/>
              </a:spcBef>
              <a:buNone/>
            </a:pPr>
            <a:r>
              <a:rPr b="1" lang="en"/>
              <a:t>Non-Invasive</a:t>
            </a:r>
          </a:p>
          <a:p>
            <a:pPr lvl="0" rtl="0">
              <a:spcBef>
                <a:spcPts val="0"/>
              </a:spcBef>
              <a:buNone/>
            </a:pPr>
            <a:r>
              <a:rPr lang="en"/>
              <a:t>Bob expects to not be spammed or to be the target of marketing based on his use of support or based on his engagement with the app. He does expect to be contacted with respect to this apps use case but otherwise left alone.</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ctrTitle"/>
          </p:nvPr>
        </p:nvSpPr>
        <p:spPr>
          <a:xfrm>
            <a:off x="1351100" y="771900"/>
            <a:ext cx="5832600" cy="1159800"/>
          </a:xfrm>
          <a:prstGeom prst="rect">
            <a:avLst/>
          </a:prstGeom>
        </p:spPr>
        <p:txBody>
          <a:bodyPr anchorCtr="0" anchor="t" bIns="91425" lIns="91425" rIns="91425" wrap="square" tIns="91425">
            <a:noAutofit/>
          </a:bodyPr>
          <a:lstStyle/>
          <a:p>
            <a:pPr lvl="0" rtl="0">
              <a:spcBef>
                <a:spcPts val="0"/>
              </a:spcBef>
              <a:buNone/>
            </a:pPr>
            <a:r>
              <a:rPr lang="en"/>
              <a:t>2</a:t>
            </a:r>
            <a:r>
              <a:rPr lang="en"/>
              <a:t>.</a:t>
            </a:r>
          </a:p>
          <a:p>
            <a:pPr lvl="0" rtl="0">
              <a:spcBef>
                <a:spcPts val="0"/>
              </a:spcBef>
              <a:buNone/>
            </a:pPr>
            <a:r>
              <a:rPr lang="en"/>
              <a:t>Features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1101500" y="1048150"/>
            <a:ext cx="1836300" cy="1907100"/>
          </a:xfrm>
          <a:prstGeom prst="rect">
            <a:avLst/>
          </a:prstGeom>
        </p:spPr>
        <p:txBody>
          <a:bodyPr anchorCtr="0" anchor="t" bIns="91425" lIns="91425" rIns="91425" wrap="square" tIns="91425">
            <a:noAutofit/>
          </a:bodyPr>
          <a:lstStyle/>
          <a:p>
            <a:pPr lvl="0" rtl="0">
              <a:spcBef>
                <a:spcPts val="0"/>
              </a:spcBef>
              <a:buNone/>
            </a:pPr>
            <a:r>
              <a:rPr lang="en"/>
              <a:t>Features</a:t>
            </a:r>
          </a:p>
        </p:txBody>
      </p:sp>
      <p:sp>
        <p:nvSpPr>
          <p:cNvPr id="101" name="Shape 101"/>
          <p:cNvSpPr txBox="1"/>
          <p:nvPr>
            <p:ph idx="1" type="body"/>
          </p:nvPr>
        </p:nvSpPr>
        <p:spPr>
          <a:xfrm>
            <a:off x="3523150" y="1009350"/>
            <a:ext cx="1705500" cy="3569400"/>
          </a:xfrm>
          <a:prstGeom prst="rect">
            <a:avLst/>
          </a:prstGeom>
        </p:spPr>
        <p:txBody>
          <a:bodyPr anchorCtr="0" anchor="t" bIns="91425" lIns="91425" rIns="91425" wrap="square" tIns="91425">
            <a:noAutofit/>
          </a:bodyPr>
          <a:lstStyle/>
          <a:p>
            <a:pPr lvl="0" rtl="0">
              <a:spcBef>
                <a:spcPts val="0"/>
              </a:spcBef>
              <a:buNone/>
            </a:pPr>
            <a:r>
              <a:rPr b="1" lang="en"/>
              <a:t>Zendesk Talk</a:t>
            </a:r>
          </a:p>
          <a:p>
            <a:pPr lvl="0" rtl="0">
              <a:spcBef>
                <a:spcPts val="0"/>
              </a:spcBef>
              <a:buNone/>
            </a:pPr>
            <a:r>
              <a:rPr b="1" lang="en"/>
              <a:t>BikeGuard </a:t>
            </a:r>
            <a:r>
              <a:rPr lang="en"/>
              <a:t>uses the Zendesk Talk sdk in order to give customers the ability to call a support agent when a suspected theft of their vehicle occurs or to track the progress of a current case.</a:t>
            </a:r>
          </a:p>
        </p:txBody>
      </p:sp>
      <p:sp>
        <p:nvSpPr>
          <p:cNvPr id="102" name="Shape 102"/>
          <p:cNvSpPr txBox="1"/>
          <p:nvPr>
            <p:ph idx="2" type="body"/>
          </p:nvPr>
        </p:nvSpPr>
        <p:spPr>
          <a:xfrm>
            <a:off x="5316437" y="1009350"/>
            <a:ext cx="1705500" cy="3569400"/>
          </a:xfrm>
          <a:prstGeom prst="rect">
            <a:avLst/>
          </a:prstGeom>
        </p:spPr>
        <p:txBody>
          <a:bodyPr anchorCtr="0" anchor="t" bIns="91425" lIns="91425" rIns="91425" wrap="square" tIns="91425">
            <a:noAutofit/>
          </a:bodyPr>
          <a:lstStyle/>
          <a:p>
            <a:pPr lvl="0" rtl="0">
              <a:spcBef>
                <a:spcPts val="0"/>
              </a:spcBef>
              <a:buNone/>
            </a:pPr>
            <a:r>
              <a:rPr b="1" lang="en"/>
              <a:t>Zendesk Chat</a:t>
            </a:r>
          </a:p>
          <a:p>
            <a:pPr lvl="0" rtl="0">
              <a:spcBef>
                <a:spcPts val="0"/>
              </a:spcBef>
              <a:buNone/>
            </a:pPr>
            <a:r>
              <a:rPr b="1" lang="en"/>
              <a:t>BikeGuard </a:t>
            </a:r>
            <a:r>
              <a:rPr lang="en"/>
              <a:t>uses the Zendesk Chat sdk in order to give users the ability to have progress based conversations based on cases or for support using the application (e.g. installation of device)</a:t>
            </a:r>
          </a:p>
        </p:txBody>
      </p:sp>
      <p:sp>
        <p:nvSpPr>
          <p:cNvPr id="103" name="Shape 103"/>
          <p:cNvSpPr txBox="1"/>
          <p:nvPr>
            <p:ph idx="3" type="body"/>
          </p:nvPr>
        </p:nvSpPr>
        <p:spPr>
          <a:xfrm>
            <a:off x="7109724" y="1009350"/>
            <a:ext cx="1705500" cy="3569400"/>
          </a:xfrm>
          <a:prstGeom prst="rect">
            <a:avLst/>
          </a:prstGeom>
        </p:spPr>
        <p:txBody>
          <a:bodyPr anchorCtr="0" anchor="t" bIns="91425" lIns="91425" rIns="91425" wrap="square" tIns="91425">
            <a:noAutofit/>
          </a:bodyPr>
          <a:lstStyle/>
          <a:p>
            <a:pPr lvl="0" rtl="0">
              <a:spcBef>
                <a:spcPts val="0"/>
              </a:spcBef>
              <a:buNone/>
            </a:pPr>
            <a:r>
              <a:rPr b="1" lang="en"/>
              <a:t>Zendesk Mobile SDK</a:t>
            </a:r>
          </a:p>
          <a:p>
            <a:pPr lvl="0" rtl="0">
              <a:spcBef>
                <a:spcPts val="0"/>
              </a:spcBef>
              <a:buNone/>
            </a:pPr>
            <a:r>
              <a:rPr b="1" lang="en"/>
              <a:t>BikeGuard </a:t>
            </a:r>
            <a:r>
              <a:rPr lang="en"/>
              <a:t>uses the Zendesk Mobile sdk to give users the ability to access FAQs and to get policy information with respect to the handling of their case.</a:t>
            </a:r>
          </a:p>
          <a:p>
            <a:pPr lvl="0" rt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1351100" y="771900"/>
            <a:ext cx="5832600" cy="1159800"/>
          </a:xfrm>
          <a:prstGeom prst="rect">
            <a:avLst/>
          </a:prstGeom>
        </p:spPr>
        <p:txBody>
          <a:bodyPr anchorCtr="0" anchor="t" bIns="91425" lIns="91425" rIns="91425" wrap="square" tIns="91425">
            <a:noAutofit/>
          </a:bodyPr>
          <a:lstStyle/>
          <a:p>
            <a:pPr lvl="0" rtl="0">
              <a:spcBef>
                <a:spcPts val="0"/>
              </a:spcBef>
              <a:buNone/>
            </a:pPr>
            <a:r>
              <a:rPr lang="en"/>
              <a:t>3</a:t>
            </a:r>
            <a:r>
              <a:rPr lang="en"/>
              <a:t>.</a:t>
            </a:r>
          </a:p>
          <a:p>
            <a:pPr lvl="0" rtl="0">
              <a:spcBef>
                <a:spcPts val="0"/>
              </a:spcBef>
              <a:buNone/>
            </a:pPr>
            <a:r>
              <a:rPr lang="en"/>
              <a:t>Implementation Details</a:t>
            </a:r>
          </a:p>
        </p:txBody>
      </p:sp>
    </p:spTree>
  </p:cSld>
  <p:clrMapOvr>
    <a:masterClrMapping/>
  </p:clrMapOvr>
</p:sld>
</file>

<file path=ppt/theme/theme1.xml><?xml version="1.0" encoding="utf-8"?>
<a:theme xmlns:a="http://schemas.openxmlformats.org/drawingml/2006/main" xmlns:r="http://schemas.openxmlformats.org/officeDocument/2006/relationships" name="Floriz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