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4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4694"/>
  </p:normalViewPr>
  <p:slideViewPr>
    <p:cSldViewPr snapToGrid="0" snapToObjects="1">
      <p:cViewPr varScale="1">
        <p:scale>
          <a:sx n="72" d="100"/>
          <a:sy n="72" d="100"/>
        </p:scale>
        <p:origin x="4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927A8-3E92-0B40-94FF-5E8941076975}"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CDC09-88C5-E840-9C26-809E4C0F8626}" type="slidenum">
              <a:rPr lang="en-US" smtClean="0"/>
              <a:t>‹#›</a:t>
            </a:fld>
            <a:endParaRPr lang="en-US"/>
          </a:p>
        </p:txBody>
      </p:sp>
    </p:spTree>
    <p:extLst>
      <p:ext uri="{BB962C8B-B14F-4D97-AF65-F5344CB8AC3E}">
        <p14:creationId xmlns:p14="http://schemas.microsoft.com/office/powerpoint/2010/main" val="410229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HANDOUT 1: BMC</a:t>
            </a:r>
          </a:p>
        </p:txBody>
      </p:sp>
      <p:sp>
        <p:nvSpPr>
          <p:cNvPr id="4" name="Slide Number Placeholder 3"/>
          <p:cNvSpPr>
            <a:spLocks noGrp="1"/>
          </p:cNvSpPr>
          <p:nvPr>
            <p:ph type="sldNum" sz="quarter" idx="10"/>
          </p:nvPr>
        </p:nvSpPr>
        <p:spPr/>
        <p:txBody>
          <a:bodyPr/>
          <a:lstStyle/>
          <a:p>
            <a:fld id="{6831A2D1-3CE5-3E49-B561-D98940B9A455}" type="slidenum">
              <a:rPr lang="en-US" smtClean="0"/>
              <a:t>5</a:t>
            </a:fld>
            <a:endParaRPr lang="en-US"/>
          </a:p>
        </p:txBody>
      </p:sp>
    </p:spTree>
    <p:extLst>
      <p:ext uri="{BB962C8B-B14F-4D97-AF65-F5344CB8AC3E}">
        <p14:creationId xmlns:p14="http://schemas.microsoft.com/office/powerpoint/2010/main" val="260362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462A-18D1-7F48-93F5-299D6C86B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18E7DC-C5F5-7E4A-AC0C-AD5F1F083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012F02-8670-6D46-8DC8-30D7C7FC1210}"/>
              </a:ext>
            </a:extLst>
          </p:cNvPr>
          <p:cNvSpPr>
            <a:spLocks noGrp="1"/>
          </p:cNvSpPr>
          <p:nvPr>
            <p:ph type="dt" sz="half" idx="10"/>
          </p:nvPr>
        </p:nvSpPr>
        <p:spPr/>
        <p:txBody>
          <a:bodyPr/>
          <a:lstStyle/>
          <a:p>
            <a:fld id="{FCA9DC7C-C761-2B41-9EB1-5BB09FA954C0}" type="datetime1">
              <a:rPr lang="en-US" smtClean="0"/>
              <a:t>8/14/2023</a:t>
            </a:fld>
            <a:endParaRPr lang="en-US"/>
          </a:p>
        </p:txBody>
      </p:sp>
      <p:sp>
        <p:nvSpPr>
          <p:cNvPr id="5" name="Footer Placeholder 4">
            <a:extLst>
              <a:ext uri="{FF2B5EF4-FFF2-40B4-BE49-F238E27FC236}">
                <a16:creationId xmlns:a16="http://schemas.microsoft.com/office/drawing/2014/main" id="{C6BBC680-56A8-5A4F-83B4-D4D514B1B07A}"/>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DC124E4D-46F1-2549-A18F-0EA80C91096B}"/>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84609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64E2-FFBD-1B4F-AF3E-8DCB1ACD3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1BED24-98CA-DE4C-B35D-C05E8FE82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C99F6-A1DE-E149-BE44-D947D14989D6}"/>
              </a:ext>
            </a:extLst>
          </p:cNvPr>
          <p:cNvSpPr>
            <a:spLocks noGrp="1"/>
          </p:cNvSpPr>
          <p:nvPr>
            <p:ph type="dt" sz="half" idx="10"/>
          </p:nvPr>
        </p:nvSpPr>
        <p:spPr/>
        <p:txBody>
          <a:bodyPr/>
          <a:lstStyle/>
          <a:p>
            <a:fld id="{004D5502-688B-7E48-A8C1-6B155C49BAA1}" type="datetime1">
              <a:rPr lang="en-US" smtClean="0"/>
              <a:t>8/14/2023</a:t>
            </a:fld>
            <a:endParaRPr lang="en-US"/>
          </a:p>
        </p:txBody>
      </p:sp>
      <p:sp>
        <p:nvSpPr>
          <p:cNvPr id="5" name="Footer Placeholder 4">
            <a:extLst>
              <a:ext uri="{FF2B5EF4-FFF2-40B4-BE49-F238E27FC236}">
                <a16:creationId xmlns:a16="http://schemas.microsoft.com/office/drawing/2014/main" id="{7BAF93A0-FA27-624C-955F-AAD9650AC8B2}"/>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09318584-A418-0B47-9F0C-4046E2E36449}"/>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179545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07A54-CFCA-DD40-81CB-41A67265E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37246-91E3-9640-8568-C52C46151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2D142-E6B4-D449-B92B-D25B89E80856}"/>
              </a:ext>
            </a:extLst>
          </p:cNvPr>
          <p:cNvSpPr>
            <a:spLocks noGrp="1"/>
          </p:cNvSpPr>
          <p:nvPr>
            <p:ph type="dt" sz="half" idx="10"/>
          </p:nvPr>
        </p:nvSpPr>
        <p:spPr/>
        <p:txBody>
          <a:bodyPr/>
          <a:lstStyle/>
          <a:p>
            <a:fld id="{8A7C41CA-9D93-8549-97D9-8ED1C30C94EF}" type="datetime1">
              <a:rPr lang="en-US" smtClean="0"/>
              <a:t>8/14/2023</a:t>
            </a:fld>
            <a:endParaRPr lang="en-US"/>
          </a:p>
        </p:txBody>
      </p:sp>
      <p:sp>
        <p:nvSpPr>
          <p:cNvPr id="5" name="Footer Placeholder 4">
            <a:extLst>
              <a:ext uri="{FF2B5EF4-FFF2-40B4-BE49-F238E27FC236}">
                <a16:creationId xmlns:a16="http://schemas.microsoft.com/office/drawing/2014/main" id="{21A0DEA3-56C8-C646-9185-A402FB2B7085}"/>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F58C08A5-BDDD-7842-ABA3-31210C8405C1}"/>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572360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nique title / Left">
    <p:spTree>
      <p:nvGrpSpPr>
        <p:cNvPr id="1" name=""/>
        <p:cNvGrpSpPr/>
        <p:nvPr/>
      </p:nvGrpSpPr>
      <p:grpSpPr>
        <a:xfrm>
          <a:off x="0" y="0"/>
          <a:ext cx="0" cy="0"/>
          <a:chOff x="0" y="0"/>
          <a:chExt cx="0" cy="0"/>
        </a:xfrm>
      </p:grpSpPr>
      <p:sp>
        <p:nvSpPr>
          <p:cNvPr id="7" name="Marcador de texto 7"/>
          <p:cNvSpPr>
            <a:spLocks noGrp="1"/>
          </p:cNvSpPr>
          <p:nvPr>
            <p:ph type="body" sz="quarter" idx="11" hasCustomPrompt="1"/>
          </p:nvPr>
        </p:nvSpPr>
        <p:spPr>
          <a:xfrm>
            <a:off x="761403" y="685802"/>
            <a:ext cx="5029718" cy="419098"/>
          </a:xfrm>
          <a:prstGeom prst="rect">
            <a:avLst/>
          </a:prstGeom>
          <a:noFill/>
        </p:spPr>
        <p:txBody>
          <a:bodyPr vert="horz" lIns="0" tIns="0" rIns="0" bIns="0" anchor="ctr"/>
          <a:lstStyle>
            <a:lvl1pPr marL="0" indent="0" algn="l">
              <a:buNone/>
              <a:defRPr sz="1500" b="1" i="0">
                <a:solidFill>
                  <a:schemeClr val="tx1">
                    <a:lumMod val="75000"/>
                    <a:lumOff val="25000"/>
                  </a:schemeClr>
                </a:solidFill>
                <a:latin typeface="Helvetica" pitchFamily="2" charset="0"/>
                <a:ea typeface="Helvetica" pitchFamily="2" charset="0"/>
                <a:cs typeface="Helvetica" pitchFamily="2"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761403" y="1104900"/>
            <a:ext cx="5029718" cy="457200"/>
          </a:xfrm>
          <a:prstGeom prst="rect">
            <a:avLst/>
          </a:prstGeom>
          <a:noFill/>
        </p:spPr>
        <p:txBody>
          <a:bodyPr vert="horz" wrap="none" lIns="0" tIns="91440" rIns="0" bIns="0" anchor="t" anchorCtr="0">
            <a:noAutofit/>
          </a:bodyPr>
          <a:lstStyle>
            <a:lvl1pPr marL="0" indent="0" algn="l">
              <a:buNone/>
              <a:defRPr sz="3000" b="1" i="0" baseline="0">
                <a:solidFill>
                  <a:schemeClr val="tx1">
                    <a:lumMod val="75000"/>
                    <a:lumOff val="25000"/>
                  </a:schemeClr>
                </a:solidFill>
                <a:latin typeface="Helvetica" pitchFamily="2" charset="0"/>
                <a:ea typeface="Helvetica" pitchFamily="2" charset="0"/>
                <a:cs typeface="Helvetica" pitchFamily="2" charset="0"/>
              </a:defRPr>
            </a:lvl1pPr>
          </a:lstStyle>
          <a:p>
            <a:pPr lvl="0"/>
            <a:r>
              <a:rPr lang="es-ES_tradnl" dirty="0"/>
              <a:t>PUT YOUR BIG TITLE HERE</a:t>
            </a:r>
          </a:p>
        </p:txBody>
      </p:sp>
      <p:sp>
        <p:nvSpPr>
          <p:cNvPr id="9" name="Rectángulo redondeado 4"/>
          <p:cNvSpPr/>
          <p:nvPr userDrawn="1"/>
        </p:nvSpPr>
        <p:spPr>
          <a:xfrm>
            <a:off x="456525" y="800101"/>
            <a:ext cx="152439" cy="19049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799"/>
          </a:p>
        </p:txBody>
      </p:sp>
    </p:spTree>
    <p:extLst>
      <p:ext uri="{BB962C8B-B14F-4D97-AF65-F5344CB8AC3E}">
        <p14:creationId xmlns:p14="http://schemas.microsoft.com/office/powerpoint/2010/main" val="416534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2C73-9248-6A4E-A46E-90D9805B0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9C24C-E06C-BB41-B7B2-4ED4AF516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93914-28CB-334F-8B55-D00B463E5567}"/>
              </a:ext>
            </a:extLst>
          </p:cNvPr>
          <p:cNvSpPr>
            <a:spLocks noGrp="1"/>
          </p:cNvSpPr>
          <p:nvPr>
            <p:ph type="dt" sz="half" idx="10"/>
          </p:nvPr>
        </p:nvSpPr>
        <p:spPr/>
        <p:txBody>
          <a:bodyPr/>
          <a:lstStyle/>
          <a:p>
            <a:fld id="{DC0A68B8-5A8B-3843-BBFA-6932780F6BAE}" type="datetime1">
              <a:rPr lang="en-US" smtClean="0"/>
              <a:t>8/14/2023</a:t>
            </a:fld>
            <a:endParaRPr lang="en-US"/>
          </a:p>
        </p:txBody>
      </p:sp>
      <p:sp>
        <p:nvSpPr>
          <p:cNvPr id="5" name="Footer Placeholder 4">
            <a:extLst>
              <a:ext uri="{FF2B5EF4-FFF2-40B4-BE49-F238E27FC236}">
                <a16:creationId xmlns:a16="http://schemas.microsoft.com/office/drawing/2014/main" id="{1CBA31F7-0945-9E4B-83A8-F6A290B197A2}"/>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3CBF0A06-918C-B149-8541-C88314BF99D1}"/>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02080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027-8139-E347-86A1-2486CABDDC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75AE2-C66C-774D-9D9A-39A2A76FB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F084F-F457-014F-A61F-EF336AE758F8}"/>
              </a:ext>
            </a:extLst>
          </p:cNvPr>
          <p:cNvSpPr>
            <a:spLocks noGrp="1"/>
          </p:cNvSpPr>
          <p:nvPr>
            <p:ph type="dt" sz="half" idx="10"/>
          </p:nvPr>
        </p:nvSpPr>
        <p:spPr/>
        <p:txBody>
          <a:bodyPr/>
          <a:lstStyle/>
          <a:p>
            <a:fld id="{14C0A5F9-FFC6-5D4D-961C-2BF52522A048}" type="datetime1">
              <a:rPr lang="en-US" smtClean="0"/>
              <a:t>8/14/2023</a:t>
            </a:fld>
            <a:endParaRPr lang="en-US"/>
          </a:p>
        </p:txBody>
      </p:sp>
      <p:sp>
        <p:nvSpPr>
          <p:cNvPr id="5" name="Footer Placeholder 4">
            <a:extLst>
              <a:ext uri="{FF2B5EF4-FFF2-40B4-BE49-F238E27FC236}">
                <a16:creationId xmlns:a16="http://schemas.microsoft.com/office/drawing/2014/main" id="{6AFC6877-2655-534D-B30A-67A12FBB4836}"/>
              </a:ext>
            </a:extLst>
          </p:cNvPr>
          <p:cNvSpPr>
            <a:spLocks noGrp="1"/>
          </p:cNvSpPr>
          <p:nvPr>
            <p:ph type="ftr" sz="quarter" idx="11"/>
          </p:nvPr>
        </p:nvSpPr>
        <p:spPr/>
        <p:txBody>
          <a:bodyPr/>
          <a:lstStyle/>
          <a:p>
            <a:r>
              <a:rPr lang="en-US"/>
              <a:t>eLab 6230 Weekly Update</a:t>
            </a:r>
          </a:p>
        </p:txBody>
      </p:sp>
      <p:sp>
        <p:nvSpPr>
          <p:cNvPr id="6" name="Slide Number Placeholder 5">
            <a:extLst>
              <a:ext uri="{FF2B5EF4-FFF2-40B4-BE49-F238E27FC236}">
                <a16:creationId xmlns:a16="http://schemas.microsoft.com/office/drawing/2014/main" id="{500EB241-CA56-274D-A07A-CAE23B1579A9}"/>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92297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6118-EC79-3144-9458-800A8A72A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2FE51-E34C-CD4A-9B09-37F3908E6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E463B2-105A-D74E-9349-DA691C6C2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69C4F-9635-7747-BFBE-BEE2E7D3E582}"/>
              </a:ext>
            </a:extLst>
          </p:cNvPr>
          <p:cNvSpPr>
            <a:spLocks noGrp="1"/>
          </p:cNvSpPr>
          <p:nvPr>
            <p:ph type="dt" sz="half" idx="10"/>
          </p:nvPr>
        </p:nvSpPr>
        <p:spPr/>
        <p:txBody>
          <a:bodyPr/>
          <a:lstStyle/>
          <a:p>
            <a:fld id="{9167FA55-4184-6543-8E00-4880DE944E09}" type="datetime1">
              <a:rPr lang="en-US" smtClean="0"/>
              <a:t>8/14/2023</a:t>
            </a:fld>
            <a:endParaRPr lang="en-US"/>
          </a:p>
        </p:txBody>
      </p:sp>
      <p:sp>
        <p:nvSpPr>
          <p:cNvPr id="6" name="Footer Placeholder 5">
            <a:extLst>
              <a:ext uri="{FF2B5EF4-FFF2-40B4-BE49-F238E27FC236}">
                <a16:creationId xmlns:a16="http://schemas.microsoft.com/office/drawing/2014/main" id="{921D6DA0-B5DD-A647-ACFB-4C6973D9D4F0}"/>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2C7900EB-0D32-954C-A205-290699E26EAB}"/>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196299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FEE9-3C69-B84A-ADEA-389AA4BD8F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5955B-D35A-404A-B01B-3797ABCEF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872B7-5133-204C-902E-300CEE225F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B6B0F-8DB8-C742-950C-0D62F0794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3C1D0-0866-3540-A78C-36540D63DD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B1CF5-5185-2F42-9F57-CF24F5DFCFF4}"/>
              </a:ext>
            </a:extLst>
          </p:cNvPr>
          <p:cNvSpPr>
            <a:spLocks noGrp="1"/>
          </p:cNvSpPr>
          <p:nvPr>
            <p:ph type="dt" sz="half" idx="10"/>
          </p:nvPr>
        </p:nvSpPr>
        <p:spPr/>
        <p:txBody>
          <a:bodyPr/>
          <a:lstStyle/>
          <a:p>
            <a:fld id="{75842E2D-93D1-7A46-A9DA-1341C77AC57F}" type="datetime1">
              <a:rPr lang="en-US" smtClean="0"/>
              <a:t>8/14/2023</a:t>
            </a:fld>
            <a:endParaRPr lang="en-US"/>
          </a:p>
        </p:txBody>
      </p:sp>
      <p:sp>
        <p:nvSpPr>
          <p:cNvPr id="8" name="Footer Placeholder 7">
            <a:extLst>
              <a:ext uri="{FF2B5EF4-FFF2-40B4-BE49-F238E27FC236}">
                <a16:creationId xmlns:a16="http://schemas.microsoft.com/office/drawing/2014/main" id="{F8D06EF2-87AB-9245-A840-09B61897F60C}"/>
              </a:ext>
            </a:extLst>
          </p:cNvPr>
          <p:cNvSpPr>
            <a:spLocks noGrp="1"/>
          </p:cNvSpPr>
          <p:nvPr>
            <p:ph type="ftr" sz="quarter" idx="11"/>
          </p:nvPr>
        </p:nvSpPr>
        <p:spPr/>
        <p:txBody>
          <a:bodyPr/>
          <a:lstStyle/>
          <a:p>
            <a:r>
              <a:rPr lang="en-US"/>
              <a:t>eLab 6230 Weekly Update</a:t>
            </a:r>
          </a:p>
        </p:txBody>
      </p:sp>
      <p:sp>
        <p:nvSpPr>
          <p:cNvPr id="9" name="Slide Number Placeholder 8">
            <a:extLst>
              <a:ext uri="{FF2B5EF4-FFF2-40B4-BE49-F238E27FC236}">
                <a16:creationId xmlns:a16="http://schemas.microsoft.com/office/drawing/2014/main" id="{BE8C137A-D3FD-594D-A831-6F592B26C477}"/>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14719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571F-FBB1-9445-B440-A0C23954C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F690D-F4D0-F841-8837-61A17E80EA0A}"/>
              </a:ext>
            </a:extLst>
          </p:cNvPr>
          <p:cNvSpPr>
            <a:spLocks noGrp="1"/>
          </p:cNvSpPr>
          <p:nvPr>
            <p:ph type="dt" sz="half" idx="10"/>
          </p:nvPr>
        </p:nvSpPr>
        <p:spPr/>
        <p:txBody>
          <a:bodyPr/>
          <a:lstStyle/>
          <a:p>
            <a:fld id="{E1A0EC35-FAA4-2741-BD5B-0F73D619751E}" type="datetime1">
              <a:rPr lang="en-US" smtClean="0"/>
              <a:t>8/14/2023</a:t>
            </a:fld>
            <a:endParaRPr lang="en-US"/>
          </a:p>
        </p:txBody>
      </p:sp>
      <p:sp>
        <p:nvSpPr>
          <p:cNvPr id="4" name="Footer Placeholder 3">
            <a:extLst>
              <a:ext uri="{FF2B5EF4-FFF2-40B4-BE49-F238E27FC236}">
                <a16:creationId xmlns:a16="http://schemas.microsoft.com/office/drawing/2014/main" id="{9D26C508-B32D-1A4D-9E49-45C483105B80}"/>
              </a:ext>
            </a:extLst>
          </p:cNvPr>
          <p:cNvSpPr>
            <a:spLocks noGrp="1"/>
          </p:cNvSpPr>
          <p:nvPr>
            <p:ph type="ftr" sz="quarter" idx="11"/>
          </p:nvPr>
        </p:nvSpPr>
        <p:spPr/>
        <p:txBody>
          <a:bodyPr/>
          <a:lstStyle/>
          <a:p>
            <a:r>
              <a:rPr lang="en-US"/>
              <a:t>eLab 6230 Weekly Update</a:t>
            </a:r>
          </a:p>
        </p:txBody>
      </p:sp>
      <p:sp>
        <p:nvSpPr>
          <p:cNvPr id="5" name="Slide Number Placeholder 4">
            <a:extLst>
              <a:ext uri="{FF2B5EF4-FFF2-40B4-BE49-F238E27FC236}">
                <a16:creationId xmlns:a16="http://schemas.microsoft.com/office/drawing/2014/main" id="{EFF002B7-86DD-4849-9320-096456AB980C}"/>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56446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DBF02-BA22-804C-A80B-D976F95BAE72}"/>
              </a:ext>
            </a:extLst>
          </p:cNvPr>
          <p:cNvSpPr>
            <a:spLocks noGrp="1"/>
          </p:cNvSpPr>
          <p:nvPr>
            <p:ph type="dt" sz="half" idx="10"/>
          </p:nvPr>
        </p:nvSpPr>
        <p:spPr/>
        <p:txBody>
          <a:bodyPr/>
          <a:lstStyle/>
          <a:p>
            <a:fld id="{9B0CEC84-C117-3942-A3C7-87A8CEA16A18}" type="datetime1">
              <a:rPr lang="en-US" smtClean="0"/>
              <a:t>8/14/2023</a:t>
            </a:fld>
            <a:endParaRPr lang="en-US"/>
          </a:p>
        </p:txBody>
      </p:sp>
      <p:sp>
        <p:nvSpPr>
          <p:cNvPr id="3" name="Footer Placeholder 2">
            <a:extLst>
              <a:ext uri="{FF2B5EF4-FFF2-40B4-BE49-F238E27FC236}">
                <a16:creationId xmlns:a16="http://schemas.microsoft.com/office/drawing/2014/main" id="{6AC4F5E8-35D4-7F45-BF6D-A6480DBADD1D}"/>
              </a:ext>
            </a:extLst>
          </p:cNvPr>
          <p:cNvSpPr>
            <a:spLocks noGrp="1"/>
          </p:cNvSpPr>
          <p:nvPr>
            <p:ph type="ftr" sz="quarter" idx="11"/>
          </p:nvPr>
        </p:nvSpPr>
        <p:spPr/>
        <p:txBody>
          <a:bodyPr/>
          <a:lstStyle/>
          <a:p>
            <a:r>
              <a:rPr lang="en-US"/>
              <a:t>eLab 6230 Weekly Update</a:t>
            </a:r>
          </a:p>
        </p:txBody>
      </p:sp>
      <p:sp>
        <p:nvSpPr>
          <p:cNvPr id="4" name="Slide Number Placeholder 3">
            <a:extLst>
              <a:ext uri="{FF2B5EF4-FFF2-40B4-BE49-F238E27FC236}">
                <a16:creationId xmlns:a16="http://schemas.microsoft.com/office/drawing/2014/main" id="{2DE3C072-E051-4441-BD3E-0F10A7BC695E}"/>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39151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E0DC-DEB8-1C4A-875B-7A4219707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BEC0F-D94B-8341-AAF7-08EB53BAB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1D4B83-6FD3-9B42-A158-9C174EE01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0B75C-120F-AC4C-B9DB-C853A642513D}"/>
              </a:ext>
            </a:extLst>
          </p:cNvPr>
          <p:cNvSpPr>
            <a:spLocks noGrp="1"/>
          </p:cNvSpPr>
          <p:nvPr>
            <p:ph type="dt" sz="half" idx="10"/>
          </p:nvPr>
        </p:nvSpPr>
        <p:spPr/>
        <p:txBody>
          <a:bodyPr/>
          <a:lstStyle/>
          <a:p>
            <a:fld id="{46322A34-10D9-0249-A5FD-2B51BBC70952}" type="datetime1">
              <a:rPr lang="en-US" smtClean="0"/>
              <a:t>8/14/2023</a:t>
            </a:fld>
            <a:endParaRPr lang="en-US"/>
          </a:p>
        </p:txBody>
      </p:sp>
      <p:sp>
        <p:nvSpPr>
          <p:cNvPr id="6" name="Footer Placeholder 5">
            <a:extLst>
              <a:ext uri="{FF2B5EF4-FFF2-40B4-BE49-F238E27FC236}">
                <a16:creationId xmlns:a16="http://schemas.microsoft.com/office/drawing/2014/main" id="{6776BD58-CBCB-964A-A881-D256DEA4EA53}"/>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04132737-477F-0542-BEC8-11DD5924EA92}"/>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96009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E32B-7E47-8D4D-AF9A-D2835BF53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721FE2-22C0-624B-A230-6A8912711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65F757-1900-E14C-80DD-03CDDD605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65187-CDB6-9246-B35C-7EE0F27174CF}"/>
              </a:ext>
            </a:extLst>
          </p:cNvPr>
          <p:cNvSpPr>
            <a:spLocks noGrp="1"/>
          </p:cNvSpPr>
          <p:nvPr>
            <p:ph type="dt" sz="half" idx="10"/>
          </p:nvPr>
        </p:nvSpPr>
        <p:spPr/>
        <p:txBody>
          <a:bodyPr/>
          <a:lstStyle/>
          <a:p>
            <a:fld id="{7C98770C-4317-5C4A-9626-EA7C5F160E34}" type="datetime1">
              <a:rPr lang="en-US" smtClean="0"/>
              <a:t>8/14/2023</a:t>
            </a:fld>
            <a:endParaRPr lang="en-US"/>
          </a:p>
        </p:txBody>
      </p:sp>
      <p:sp>
        <p:nvSpPr>
          <p:cNvPr id="6" name="Footer Placeholder 5">
            <a:extLst>
              <a:ext uri="{FF2B5EF4-FFF2-40B4-BE49-F238E27FC236}">
                <a16:creationId xmlns:a16="http://schemas.microsoft.com/office/drawing/2014/main" id="{8F66D561-0441-B844-8FFB-E0D3AC668326}"/>
              </a:ext>
            </a:extLst>
          </p:cNvPr>
          <p:cNvSpPr>
            <a:spLocks noGrp="1"/>
          </p:cNvSpPr>
          <p:nvPr>
            <p:ph type="ftr" sz="quarter" idx="11"/>
          </p:nvPr>
        </p:nvSpPr>
        <p:spPr/>
        <p:txBody>
          <a:bodyPr/>
          <a:lstStyle/>
          <a:p>
            <a:r>
              <a:rPr lang="en-US"/>
              <a:t>eLab 6230 Weekly Update</a:t>
            </a:r>
          </a:p>
        </p:txBody>
      </p:sp>
      <p:sp>
        <p:nvSpPr>
          <p:cNvPr id="7" name="Slide Number Placeholder 6">
            <a:extLst>
              <a:ext uri="{FF2B5EF4-FFF2-40B4-BE49-F238E27FC236}">
                <a16:creationId xmlns:a16="http://schemas.microsoft.com/office/drawing/2014/main" id="{A1BE22A4-1340-8740-BC38-4011C09D4E52}"/>
              </a:ext>
            </a:extLst>
          </p:cNvPr>
          <p:cNvSpPr>
            <a:spLocks noGrp="1"/>
          </p:cNvSpPr>
          <p:nvPr>
            <p:ph type="sldNum" sz="quarter" idx="12"/>
          </p:nvPr>
        </p:nvSpPr>
        <p:spPr/>
        <p:txBody>
          <a:bodyPr/>
          <a:lstStyle/>
          <a:p>
            <a:fld id="{83340B8B-4CD3-D241-A389-625514BA1FD6}" type="slidenum">
              <a:rPr lang="en-US" smtClean="0"/>
              <a:t>‹#›</a:t>
            </a:fld>
            <a:endParaRPr lang="en-US"/>
          </a:p>
        </p:txBody>
      </p:sp>
    </p:spTree>
    <p:extLst>
      <p:ext uri="{BB962C8B-B14F-4D97-AF65-F5344CB8AC3E}">
        <p14:creationId xmlns:p14="http://schemas.microsoft.com/office/powerpoint/2010/main" val="21126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BD91F-D844-BA47-8DDA-BB38C0CEE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00FE8-5042-4B46-85E5-A508D391D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12ABC-7481-0B47-8AE7-5AF0E7D37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FDCB0-A13A-1F48-9CB6-AE740C67A3D5}" type="datetime1">
              <a:rPr lang="en-US" smtClean="0"/>
              <a:t>8/14/2023</a:t>
            </a:fld>
            <a:endParaRPr lang="en-US"/>
          </a:p>
        </p:txBody>
      </p:sp>
      <p:sp>
        <p:nvSpPr>
          <p:cNvPr id="5" name="Footer Placeholder 4">
            <a:extLst>
              <a:ext uri="{FF2B5EF4-FFF2-40B4-BE49-F238E27FC236}">
                <a16:creationId xmlns:a16="http://schemas.microsoft.com/office/drawing/2014/main" id="{B5F0974A-F80A-0244-BC6C-2BF486E07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eLab 6230 Weekly Update</a:t>
            </a:r>
          </a:p>
        </p:txBody>
      </p:sp>
      <p:sp>
        <p:nvSpPr>
          <p:cNvPr id="6" name="Slide Number Placeholder 5">
            <a:extLst>
              <a:ext uri="{FF2B5EF4-FFF2-40B4-BE49-F238E27FC236}">
                <a16:creationId xmlns:a16="http://schemas.microsoft.com/office/drawing/2014/main" id="{1EFAF1FE-9B99-E346-97A0-B8CCE1F21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40B8B-4CD3-D241-A389-625514BA1FD6}" type="slidenum">
              <a:rPr lang="en-US" smtClean="0"/>
              <a:t>‹#›</a:t>
            </a:fld>
            <a:endParaRPr lang="en-US"/>
          </a:p>
        </p:txBody>
      </p:sp>
    </p:spTree>
    <p:extLst>
      <p:ext uri="{BB962C8B-B14F-4D97-AF65-F5344CB8AC3E}">
        <p14:creationId xmlns:p14="http://schemas.microsoft.com/office/powerpoint/2010/main" val="4195348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623291-9FB9-8F40-8464-AA65FF7235CE}"/>
              </a:ext>
            </a:extLst>
          </p:cNvPr>
          <p:cNvSpPr txBox="1"/>
          <p:nvPr/>
        </p:nvSpPr>
        <p:spPr>
          <a:xfrm>
            <a:off x="487091" y="313922"/>
            <a:ext cx="6351104" cy="369332"/>
          </a:xfrm>
          <a:prstGeom prst="rect">
            <a:avLst/>
          </a:prstGeom>
          <a:noFill/>
          <a:ln>
            <a:solidFill>
              <a:schemeClr val="tx1"/>
            </a:solidFill>
          </a:ln>
        </p:spPr>
        <p:txBody>
          <a:bodyPr wrap="square" rtlCol="0">
            <a:spAutoFit/>
          </a:bodyPr>
          <a:lstStyle/>
          <a:p>
            <a:r>
              <a:rPr lang="en-US" dirty="0"/>
              <a:t>Team Name: PhoneBelt</a:t>
            </a:r>
          </a:p>
        </p:txBody>
      </p:sp>
      <p:sp>
        <p:nvSpPr>
          <p:cNvPr id="5" name="TextBox 4">
            <a:extLst>
              <a:ext uri="{FF2B5EF4-FFF2-40B4-BE49-F238E27FC236}">
                <a16:creationId xmlns:a16="http://schemas.microsoft.com/office/drawing/2014/main" id="{E7FF94C9-71B5-E041-9F99-11D745FBA2BF}"/>
              </a:ext>
            </a:extLst>
          </p:cNvPr>
          <p:cNvSpPr txBox="1"/>
          <p:nvPr/>
        </p:nvSpPr>
        <p:spPr>
          <a:xfrm>
            <a:off x="7530213" y="313922"/>
            <a:ext cx="3974548" cy="369332"/>
          </a:xfrm>
          <a:prstGeom prst="rect">
            <a:avLst/>
          </a:prstGeom>
          <a:noFill/>
          <a:ln>
            <a:solidFill>
              <a:schemeClr val="tx1"/>
            </a:solidFill>
          </a:ln>
        </p:spPr>
        <p:txBody>
          <a:bodyPr wrap="square" rtlCol="0">
            <a:spAutoFit/>
          </a:bodyPr>
          <a:lstStyle/>
          <a:p>
            <a:r>
              <a:rPr lang="en-US" dirty="0"/>
              <a:t>Date: 08/14/23</a:t>
            </a:r>
          </a:p>
        </p:txBody>
      </p:sp>
      <p:sp>
        <p:nvSpPr>
          <p:cNvPr id="11" name="TextBox 10">
            <a:extLst>
              <a:ext uri="{FF2B5EF4-FFF2-40B4-BE49-F238E27FC236}">
                <a16:creationId xmlns:a16="http://schemas.microsoft.com/office/drawing/2014/main" id="{1449B32B-F429-0946-9F33-B1EFE22B62E5}"/>
              </a:ext>
            </a:extLst>
          </p:cNvPr>
          <p:cNvSpPr txBox="1"/>
          <p:nvPr/>
        </p:nvSpPr>
        <p:spPr>
          <a:xfrm>
            <a:off x="10298667" y="4052295"/>
            <a:ext cx="1272208" cy="276999"/>
          </a:xfrm>
          <a:prstGeom prst="rect">
            <a:avLst/>
          </a:prstGeom>
          <a:noFill/>
        </p:spPr>
        <p:txBody>
          <a:bodyPr wrap="square" rtlCol="0">
            <a:spAutoFit/>
          </a:bodyPr>
          <a:lstStyle/>
          <a:p>
            <a:r>
              <a:rPr lang="en-US" sz="1200" dirty="0"/>
              <a:t>James Coleman</a:t>
            </a:r>
          </a:p>
        </p:txBody>
      </p:sp>
      <p:sp>
        <p:nvSpPr>
          <p:cNvPr id="14" name="TextBox 13">
            <a:extLst>
              <a:ext uri="{FF2B5EF4-FFF2-40B4-BE49-F238E27FC236}">
                <a16:creationId xmlns:a16="http://schemas.microsoft.com/office/drawing/2014/main" id="{04E7F372-DDAC-9B4A-B878-5E8B9BAA839A}"/>
              </a:ext>
            </a:extLst>
          </p:cNvPr>
          <p:cNvSpPr txBox="1"/>
          <p:nvPr/>
        </p:nvSpPr>
        <p:spPr>
          <a:xfrm>
            <a:off x="487091" y="948634"/>
            <a:ext cx="6351104" cy="923330"/>
          </a:xfrm>
          <a:prstGeom prst="rect">
            <a:avLst/>
          </a:prstGeom>
          <a:noFill/>
          <a:ln>
            <a:solidFill>
              <a:schemeClr val="tx1"/>
            </a:solidFill>
          </a:ln>
        </p:spPr>
        <p:txBody>
          <a:bodyPr wrap="square" rtlCol="0">
            <a:spAutoFit/>
          </a:bodyPr>
          <a:lstStyle/>
          <a:p>
            <a:r>
              <a:rPr lang="en-US" dirty="0"/>
              <a:t>Business Thesis:</a:t>
            </a:r>
          </a:p>
          <a:p>
            <a:pPr marL="285750" indent="-285750">
              <a:buFont typeface="Arial" panose="020B0604020202020204" pitchFamily="34" charset="0"/>
              <a:buChar char="•"/>
            </a:pPr>
            <a:r>
              <a:rPr lang="en-US" dirty="0"/>
              <a:t>We provide driver monitoring and insights for parents of new drivers</a:t>
            </a:r>
          </a:p>
        </p:txBody>
      </p:sp>
      <p:graphicFrame>
        <p:nvGraphicFramePr>
          <p:cNvPr id="15" name="Table 14">
            <a:extLst>
              <a:ext uri="{FF2B5EF4-FFF2-40B4-BE49-F238E27FC236}">
                <a16:creationId xmlns:a16="http://schemas.microsoft.com/office/drawing/2014/main" id="{5512906D-068F-AC48-AEBA-DC3DFBE6755D}"/>
              </a:ext>
            </a:extLst>
          </p:cNvPr>
          <p:cNvGraphicFramePr>
            <a:graphicFrameLocks noGrp="1"/>
          </p:cNvGraphicFramePr>
          <p:nvPr>
            <p:extLst>
              <p:ext uri="{D42A27DB-BD31-4B8C-83A1-F6EECF244321}">
                <p14:modId xmlns:p14="http://schemas.microsoft.com/office/powerpoint/2010/main" val="325001719"/>
              </p:ext>
            </p:extLst>
          </p:nvPr>
        </p:nvGraphicFramePr>
        <p:xfrm>
          <a:off x="660755" y="4842044"/>
          <a:ext cx="5805715" cy="140716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1923721552"/>
                    </a:ext>
                  </a:extLst>
                </a:gridCol>
                <a:gridCol w="1161143">
                  <a:extLst>
                    <a:ext uri="{9D8B030D-6E8A-4147-A177-3AD203B41FA5}">
                      <a16:colId xmlns:a16="http://schemas.microsoft.com/office/drawing/2014/main" val="3419031978"/>
                    </a:ext>
                  </a:extLst>
                </a:gridCol>
                <a:gridCol w="1161143">
                  <a:extLst>
                    <a:ext uri="{9D8B030D-6E8A-4147-A177-3AD203B41FA5}">
                      <a16:colId xmlns:a16="http://schemas.microsoft.com/office/drawing/2014/main" val="1595925280"/>
                    </a:ext>
                  </a:extLst>
                </a:gridCol>
                <a:gridCol w="1161143">
                  <a:extLst>
                    <a:ext uri="{9D8B030D-6E8A-4147-A177-3AD203B41FA5}">
                      <a16:colId xmlns:a16="http://schemas.microsoft.com/office/drawing/2014/main" val="3291836299"/>
                    </a:ext>
                  </a:extLst>
                </a:gridCol>
                <a:gridCol w="1161143">
                  <a:extLst>
                    <a:ext uri="{9D8B030D-6E8A-4147-A177-3AD203B41FA5}">
                      <a16:colId xmlns:a16="http://schemas.microsoft.com/office/drawing/2014/main" val="282587597"/>
                    </a:ext>
                  </a:extLst>
                </a:gridCol>
              </a:tblGrid>
              <a:tr h="370840">
                <a:tc>
                  <a:txBody>
                    <a:bodyPr/>
                    <a:lstStyle/>
                    <a:p>
                      <a:endParaRPr lang="en-US" dirty="0"/>
                    </a:p>
                  </a:txBody>
                  <a:tcPr/>
                </a:tc>
                <a:tc>
                  <a:txBody>
                    <a:bodyPr/>
                    <a:lstStyle/>
                    <a:p>
                      <a:pPr algn="ctr"/>
                      <a:r>
                        <a:rPr lang="en-US" sz="1400" dirty="0"/>
                        <a:t>Interview count</a:t>
                      </a:r>
                      <a:endParaRPr lang="en-US" sz="1400" dirty="0">
                        <a:solidFill>
                          <a:schemeClr val="tx1"/>
                        </a:solidFill>
                      </a:endParaRPr>
                    </a:p>
                  </a:txBody>
                  <a:tcPr/>
                </a:tc>
                <a:tc>
                  <a:txBody>
                    <a:bodyPr/>
                    <a:lstStyle/>
                    <a:p>
                      <a:endParaRPr lang="en-US" sz="1400">
                        <a:solidFill>
                          <a:schemeClr val="tx1"/>
                        </a:solidFill>
                      </a:endParaRPr>
                    </a:p>
                  </a:txBody>
                  <a:tcPr/>
                </a:tc>
                <a:tc>
                  <a:txBody>
                    <a:bodyPr/>
                    <a:lstStyle/>
                    <a:p>
                      <a:endParaRPr lang="en-US" sz="1400">
                        <a:solidFill>
                          <a:schemeClr val="tx1"/>
                        </a:solidFill>
                      </a:endParaRPr>
                    </a:p>
                  </a:txBody>
                  <a:tcPr/>
                </a:tc>
                <a:tc>
                  <a:txBody>
                    <a:bodyPr/>
                    <a:lstStyle/>
                    <a:p>
                      <a:endParaRPr lang="en-US" sz="1400">
                        <a:solidFill>
                          <a:schemeClr val="tx1"/>
                        </a:solidFill>
                      </a:endParaRPr>
                    </a:p>
                  </a:txBody>
                  <a:tcPr/>
                </a:tc>
                <a:extLst>
                  <a:ext uri="{0D108BD9-81ED-4DB2-BD59-A6C34878D82A}">
                    <a16:rowId xmlns:a16="http://schemas.microsoft.com/office/drawing/2014/main" val="3975686263"/>
                  </a:ext>
                </a:extLst>
              </a:tr>
              <a:tr h="370840">
                <a:tc>
                  <a:txBody>
                    <a:bodyPr/>
                    <a:lstStyle/>
                    <a:p>
                      <a:r>
                        <a:rPr lang="en-US" sz="1400" dirty="0"/>
                        <a:t>Since last meeting</a:t>
                      </a:r>
                      <a:endParaRPr lang="en-US" sz="1400" dirty="0">
                        <a:solidFill>
                          <a:schemeClr val="tx1"/>
                        </a:solidFill>
                      </a:endParaRPr>
                    </a:p>
                  </a:txBody>
                  <a:tcPr/>
                </a:tc>
                <a:tc>
                  <a:txBody>
                    <a:bodyPr/>
                    <a:lstStyle/>
                    <a:p>
                      <a:r>
                        <a:rPr lang="en-US" sz="1400" dirty="0">
                          <a:solidFill>
                            <a:schemeClr val="tx1"/>
                          </a:solidFill>
                        </a:rPr>
                        <a:t>14</a:t>
                      </a:r>
                    </a:p>
                  </a:txBody>
                  <a:tcPr/>
                </a:tc>
                <a:tc>
                  <a:txBody>
                    <a:bodyPr/>
                    <a:lstStyle/>
                    <a:p>
                      <a:r>
                        <a:rPr lang="en-US" sz="1400" dirty="0">
                          <a:solidFill>
                            <a:schemeClr val="tx1"/>
                          </a:solidFill>
                        </a:rPr>
                        <a:t>6</a:t>
                      </a:r>
                    </a:p>
                  </a:txBody>
                  <a:tcPr/>
                </a:tc>
                <a:tc>
                  <a:txBody>
                    <a:bodyPr/>
                    <a:lstStyle/>
                    <a:p>
                      <a:endParaRPr lang="en-US" sz="1400" dirty="0">
                        <a:solidFill>
                          <a:schemeClr val="tx1"/>
                        </a:solidFill>
                      </a:endParaRPr>
                    </a:p>
                  </a:txBody>
                  <a:tcPr/>
                </a:tc>
                <a:tc>
                  <a:txBody>
                    <a:bodyPr/>
                    <a:lstStyle/>
                    <a:p>
                      <a:r>
                        <a:rPr lang="en-US" sz="1400" dirty="0">
                          <a:noFill/>
                        </a:rPr>
                        <a:t>5</a:t>
                      </a:r>
                    </a:p>
                  </a:txBody>
                  <a:tcPr/>
                </a:tc>
                <a:extLst>
                  <a:ext uri="{0D108BD9-81ED-4DB2-BD59-A6C34878D82A}">
                    <a16:rowId xmlns:a16="http://schemas.microsoft.com/office/drawing/2014/main" val="3285143403"/>
                  </a:ext>
                </a:extLst>
              </a:tr>
              <a:tr h="370840">
                <a:tc>
                  <a:txBody>
                    <a:bodyPr/>
                    <a:lstStyle/>
                    <a:p>
                      <a:r>
                        <a:rPr lang="en-US" sz="1400" dirty="0"/>
                        <a:t>Total</a:t>
                      </a:r>
                      <a:endParaRPr lang="en-US" sz="1400" dirty="0">
                        <a:solidFill>
                          <a:schemeClr val="tx1"/>
                        </a:solidFill>
                      </a:endParaRPr>
                    </a:p>
                  </a:txBody>
                  <a:tcPr/>
                </a:tc>
                <a:tc>
                  <a:txBody>
                    <a:bodyPr/>
                    <a:lstStyle/>
                    <a:p>
                      <a:r>
                        <a:rPr lang="en-US" sz="1400" dirty="0">
                          <a:solidFill>
                            <a:schemeClr val="tx1"/>
                          </a:solidFill>
                        </a:rPr>
                        <a:t>23</a:t>
                      </a:r>
                    </a:p>
                  </a:txBody>
                  <a:tcPr/>
                </a:tc>
                <a:tc>
                  <a:txBody>
                    <a:bodyPr/>
                    <a:lstStyle/>
                    <a:p>
                      <a:r>
                        <a:rPr lang="en-US" sz="1400" dirty="0">
                          <a:solidFill>
                            <a:schemeClr val="tx1"/>
                          </a:solidFill>
                        </a:rPr>
                        <a:t>17</a:t>
                      </a:r>
                    </a:p>
                  </a:txBody>
                  <a:tcPr/>
                </a:tc>
                <a:tc>
                  <a:txBody>
                    <a:bodyPr/>
                    <a:lstStyle/>
                    <a:p>
                      <a:r>
                        <a:rPr lang="en-US" sz="1400" dirty="0">
                          <a:solidFill>
                            <a:schemeClr val="tx1"/>
                          </a:solidFill>
                        </a:rPr>
                        <a:t>6</a:t>
                      </a:r>
                    </a:p>
                  </a:txBody>
                  <a:tcPr/>
                </a:tc>
                <a:tc>
                  <a:txBody>
                    <a:bodyPr/>
                    <a:lstStyle/>
                    <a:p>
                      <a:endParaRPr lang="en-US" sz="1400" dirty="0">
                        <a:solidFill>
                          <a:schemeClr val="tx1"/>
                        </a:solidFill>
                      </a:endParaRPr>
                    </a:p>
                  </a:txBody>
                  <a:tcPr/>
                </a:tc>
                <a:extLst>
                  <a:ext uri="{0D108BD9-81ED-4DB2-BD59-A6C34878D82A}">
                    <a16:rowId xmlns:a16="http://schemas.microsoft.com/office/drawing/2014/main" val="1698976543"/>
                  </a:ext>
                </a:extLst>
              </a:tr>
            </a:tbl>
          </a:graphicData>
        </a:graphic>
      </p:graphicFrame>
      <p:pic>
        <p:nvPicPr>
          <p:cNvPr id="19" name="Picture 18">
            <a:extLst>
              <a:ext uri="{FF2B5EF4-FFF2-40B4-BE49-F238E27FC236}">
                <a16:creationId xmlns:a16="http://schemas.microsoft.com/office/drawing/2014/main" id="{B208C789-1CAD-F947-92A2-87149443AB6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220964" y="4899197"/>
            <a:ext cx="609600" cy="430306"/>
          </a:xfrm>
          <a:prstGeom prst="rect">
            <a:avLst/>
          </a:prstGeom>
          <a:noFill/>
        </p:spPr>
      </p:pic>
      <p:pic>
        <p:nvPicPr>
          <p:cNvPr id="21" name="Picture 20">
            <a:extLst>
              <a:ext uri="{FF2B5EF4-FFF2-40B4-BE49-F238E27FC236}">
                <a16:creationId xmlns:a16="http://schemas.microsoft.com/office/drawing/2014/main" id="{82D140BA-8645-A945-985F-B99EE1139C2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455460" y="4884289"/>
            <a:ext cx="460122" cy="460122"/>
          </a:xfrm>
          <a:prstGeom prst="rect">
            <a:avLst/>
          </a:prstGeom>
          <a:noFill/>
        </p:spPr>
      </p:pic>
      <p:pic>
        <p:nvPicPr>
          <p:cNvPr id="23" name="Picture 22">
            <a:extLst>
              <a:ext uri="{FF2B5EF4-FFF2-40B4-BE49-F238E27FC236}">
                <a16:creationId xmlns:a16="http://schemas.microsoft.com/office/drawing/2014/main" id="{42B8D29A-465F-914D-92D8-AF19DD91FD4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664410" y="4888818"/>
            <a:ext cx="407634" cy="440245"/>
          </a:xfrm>
          <a:prstGeom prst="rect">
            <a:avLst/>
          </a:prstGeom>
          <a:noFill/>
        </p:spPr>
      </p:pic>
      <p:sp>
        <p:nvSpPr>
          <p:cNvPr id="24" name="Rounded Rectangle 23">
            <a:extLst>
              <a:ext uri="{FF2B5EF4-FFF2-40B4-BE49-F238E27FC236}">
                <a16:creationId xmlns:a16="http://schemas.microsoft.com/office/drawing/2014/main" id="{3840DB6F-2687-A743-A111-8FAF74FBE91F}"/>
              </a:ext>
              <a:ext uri="{C183D7F6-B498-43B3-948B-1728B52AA6E4}">
                <adec:decorative xmlns:adec="http://schemas.microsoft.com/office/drawing/2017/decorative" val="1"/>
              </a:ext>
            </a:extLst>
          </p:cNvPr>
          <p:cNvSpPr/>
          <p:nvPr/>
        </p:nvSpPr>
        <p:spPr>
          <a:xfrm>
            <a:off x="434174" y="2008710"/>
            <a:ext cx="9083313" cy="2424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F0511FC-AB96-6B46-B129-CBE1B4C0EA4F}"/>
              </a:ext>
              <a:ext uri="{C183D7F6-B498-43B3-948B-1728B52AA6E4}">
                <adec:decorative xmlns:adec="http://schemas.microsoft.com/office/drawing/2017/decorative" val="1"/>
              </a:ext>
            </a:extLst>
          </p:cNvPr>
          <p:cNvSpPr/>
          <p:nvPr/>
        </p:nvSpPr>
        <p:spPr>
          <a:xfrm>
            <a:off x="6615962" y="4836312"/>
            <a:ext cx="2901526" cy="1422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wearing a graduation sash&#10;&#10;Description automatically generated">
            <a:extLst>
              <a:ext uri="{FF2B5EF4-FFF2-40B4-BE49-F238E27FC236}">
                <a16:creationId xmlns:a16="http://schemas.microsoft.com/office/drawing/2014/main" id="{938B6D95-3901-D591-8495-4F56131429B0}"/>
              </a:ext>
            </a:extLst>
          </p:cNvPr>
          <p:cNvPicPr>
            <a:picLocks noChangeAspect="1"/>
          </p:cNvPicPr>
          <p:nvPr/>
        </p:nvPicPr>
        <p:blipFill rotWithShape="1">
          <a:blip r:embed="rId5"/>
          <a:srcRect l="13406" t="20786" r="7583" b="22019"/>
          <a:stretch/>
        </p:blipFill>
        <p:spPr>
          <a:xfrm>
            <a:off x="9693672" y="1572035"/>
            <a:ext cx="2273041" cy="2467339"/>
          </a:xfrm>
          <a:prstGeom prst="ellipse">
            <a:avLst/>
          </a:prstGeom>
        </p:spPr>
      </p:pic>
      <p:pic>
        <p:nvPicPr>
          <p:cNvPr id="8" name="Picture 7" descr="A red and black screen with a black background&#10;&#10;Description automatically generated">
            <a:extLst>
              <a:ext uri="{FF2B5EF4-FFF2-40B4-BE49-F238E27FC236}">
                <a16:creationId xmlns:a16="http://schemas.microsoft.com/office/drawing/2014/main" id="{78E61A07-E79F-FDD9-D60C-AD72ED1A3A70}"/>
              </a:ext>
            </a:extLst>
          </p:cNvPr>
          <p:cNvPicPr>
            <a:picLocks noChangeAspect="1"/>
          </p:cNvPicPr>
          <p:nvPr/>
        </p:nvPicPr>
        <p:blipFill>
          <a:blip r:embed="rId6"/>
          <a:stretch>
            <a:fillRect/>
          </a:stretch>
        </p:blipFill>
        <p:spPr>
          <a:xfrm>
            <a:off x="6930204" y="5095123"/>
            <a:ext cx="2273042" cy="901001"/>
          </a:xfrm>
          <a:prstGeom prst="rect">
            <a:avLst/>
          </a:prstGeom>
        </p:spPr>
      </p:pic>
      <p:pic>
        <p:nvPicPr>
          <p:cNvPr id="6" name="Picture 5" descr="A phone on a holder in a car&#10;&#10;Description automatically generated">
            <a:extLst>
              <a:ext uri="{FF2B5EF4-FFF2-40B4-BE49-F238E27FC236}">
                <a16:creationId xmlns:a16="http://schemas.microsoft.com/office/drawing/2014/main" id="{5C7539BD-6EE1-D6B7-D0DE-C97E8B0445CE}"/>
              </a:ext>
            </a:extLst>
          </p:cNvPr>
          <p:cNvPicPr>
            <a:picLocks noChangeAspect="1"/>
          </p:cNvPicPr>
          <p:nvPr/>
        </p:nvPicPr>
        <p:blipFill>
          <a:blip r:embed="rId7"/>
          <a:stretch>
            <a:fillRect/>
          </a:stretch>
        </p:blipFill>
        <p:spPr>
          <a:xfrm>
            <a:off x="567691" y="2474863"/>
            <a:ext cx="2653273" cy="1491740"/>
          </a:xfrm>
          <a:prstGeom prst="rect">
            <a:avLst/>
          </a:prstGeom>
        </p:spPr>
      </p:pic>
      <p:pic>
        <p:nvPicPr>
          <p:cNvPr id="9" name="Picture 8" descr="A screen shot of a phone&#10;&#10;Description automatically generated">
            <a:extLst>
              <a:ext uri="{FF2B5EF4-FFF2-40B4-BE49-F238E27FC236}">
                <a16:creationId xmlns:a16="http://schemas.microsoft.com/office/drawing/2014/main" id="{DB5CA679-B69C-74EA-D196-E792BFB590EA}"/>
              </a:ext>
            </a:extLst>
          </p:cNvPr>
          <p:cNvPicPr>
            <a:picLocks noChangeAspect="1"/>
          </p:cNvPicPr>
          <p:nvPr/>
        </p:nvPicPr>
        <p:blipFill>
          <a:blip r:embed="rId8"/>
          <a:stretch>
            <a:fillRect/>
          </a:stretch>
        </p:blipFill>
        <p:spPr>
          <a:xfrm>
            <a:off x="3525764" y="2050056"/>
            <a:ext cx="1173995" cy="2356817"/>
          </a:xfrm>
          <a:prstGeom prst="rect">
            <a:avLst/>
          </a:prstGeom>
        </p:spPr>
      </p:pic>
      <p:pic>
        <p:nvPicPr>
          <p:cNvPr id="12" name="Picture 11" descr="A couple of people in a car&#10;&#10;Description automatically generated">
            <a:extLst>
              <a:ext uri="{FF2B5EF4-FFF2-40B4-BE49-F238E27FC236}">
                <a16:creationId xmlns:a16="http://schemas.microsoft.com/office/drawing/2014/main" id="{0AAA48C4-4C30-9695-83D3-6D9BC76F012B}"/>
              </a:ext>
            </a:extLst>
          </p:cNvPr>
          <p:cNvPicPr>
            <a:picLocks noChangeAspect="1"/>
          </p:cNvPicPr>
          <p:nvPr/>
        </p:nvPicPr>
        <p:blipFill rotWithShape="1">
          <a:blip r:embed="rId9"/>
          <a:srcRect t="18606" b="25659"/>
          <a:stretch/>
        </p:blipFill>
        <p:spPr>
          <a:xfrm>
            <a:off x="4699760" y="2286270"/>
            <a:ext cx="4705498" cy="1821274"/>
          </a:xfrm>
          <a:prstGeom prst="rect">
            <a:avLst/>
          </a:prstGeom>
        </p:spPr>
      </p:pic>
    </p:spTree>
    <p:extLst>
      <p:ext uri="{BB962C8B-B14F-4D97-AF65-F5344CB8AC3E}">
        <p14:creationId xmlns:p14="http://schemas.microsoft.com/office/powerpoint/2010/main" val="184978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B88750-BAC3-7A4C-85E9-8D533DE5A467}"/>
              </a:ext>
            </a:extLst>
          </p:cNvPr>
          <p:cNvSpPr txBox="1"/>
          <p:nvPr/>
        </p:nvSpPr>
        <p:spPr>
          <a:xfrm>
            <a:off x="770421" y="341059"/>
            <a:ext cx="10537229" cy="923330"/>
          </a:xfrm>
          <a:prstGeom prst="rect">
            <a:avLst/>
          </a:prstGeom>
          <a:noFill/>
          <a:ln>
            <a:solidFill>
              <a:schemeClr val="tx1"/>
            </a:solidFill>
          </a:ln>
        </p:spPr>
        <p:txBody>
          <a:bodyPr wrap="square" rtlCol="0">
            <a:spAutoFit/>
          </a:bodyPr>
          <a:lstStyle/>
          <a:p>
            <a:r>
              <a:rPr lang="en-US" b="1" dirty="0"/>
              <a:t>Hypothesis tested:</a:t>
            </a:r>
          </a:p>
          <a:p>
            <a:endParaRPr lang="en-US" dirty="0"/>
          </a:p>
          <a:p>
            <a:endParaRPr lang="en-US" dirty="0"/>
          </a:p>
        </p:txBody>
      </p:sp>
      <p:sp>
        <p:nvSpPr>
          <p:cNvPr id="7" name="TextBox 6">
            <a:extLst>
              <a:ext uri="{FF2B5EF4-FFF2-40B4-BE49-F238E27FC236}">
                <a16:creationId xmlns:a16="http://schemas.microsoft.com/office/drawing/2014/main" id="{76BE318E-34DF-AE4E-AE83-8A62D7544FF3}"/>
              </a:ext>
            </a:extLst>
          </p:cNvPr>
          <p:cNvSpPr txBox="1"/>
          <p:nvPr/>
        </p:nvSpPr>
        <p:spPr>
          <a:xfrm>
            <a:off x="770422" y="1509977"/>
            <a:ext cx="10537228" cy="3108960"/>
          </a:xfrm>
          <a:prstGeom prst="rect">
            <a:avLst/>
          </a:prstGeom>
          <a:noFill/>
          <a:ln>
            <a:solidFill>
              <a:schemeClr val="tx1"/>
            </a:solidFill>
          </a:ln>
        </p:spPr>
        <p:txBody>
          <a:bodyPr wrap="square" rtlCol="0">
            <a:spAutoFit/>
          </a:bodyPr>
          <a:lstStyle/>
          <a:p>
            <a:r>
              <a:rPr lang="en-US" b="1" dirty="0"/>
              <a:t>Questions we asked to test the hypothesis:</a:t>
            </a:r>
          </a:p>
          <a:p>
            <a:endParaRPr lang="en-US" dirty="0"/>
          </a:p>
          <a:p>
            <a:endParaRPr lang="en-US" dirty="0"/>
          </a:p>
          <a:p>
            <a:endParaRPr lang="en-US" dirty="0"/>
          </a:p>
        </p:txBody>
      </p:sp>
      <p:sp>
        <p:nvSpPr>
          <p:cNvPr id="8" name="TextBox 7">
            <a:extLst>
              <a:ext uri="{FF2B5EF4-FFF2-40B4-BE49-F238E27FC236}">
                <a16:creationId xmlns:a16="http://schemas.microsoft.com/office/drawing/2014/main" id="{FF6E7FA5-4D32-5840-99EE-6221F706889B}"/>
              </a:ext>
            </a:extLst>
          </p:cNvPr>
          <p:cNvSpPr txBox="1"/>
          <p:nvPr/>
        </p:nvSpPr>
        <p:spPr>
          <a:xfrm>
            <a:off x="770422" y="4822869"/>
            <a:ext cx="10480264" cy="2308324"/>
          </a:xfrm>
          <a:prstGeom prst="rect">
            <a:avLst/>
          </a:prstGeom>
          <a:noFill/>
          <a:ln>
            <a:solidFill>
              <a:schemeClr val="tx1"/>
            </a:solidFill>
          </a:ln>
        </p:spPr>
        <p:txBody>
          <a:bodyPr wrap="square" rtlCol="0">
            <a:spAutoFit/>
          </a:bodyPr>
          <a:lstStyle/>
          <a:p>
            <a:r>
              <a:rPr lang="en-US" b="1" dirty="0"/>
              <a:t>Who we interviewed:</a:t>
            </a:r>
          </a:p>
          <a:p>
            <a:pPr algn="l"/>
            <a:r>
              <a:rPr lang="en-US" b="0" i="0" dirty="0">
                <a:effectLst/>
                <a:latin typeface="Söhne"/>
              </a:rPr>
              <a:t>Duane </a:t>
            </a:r>
            <a:r>
              <a:rPr lang="en-US" b="0" i="0" dirty="0" err="1">
                <a:effectLst/>
                <a:latin typeface="Söhne"/>
              </a:rPr>
              <a:t>Morningred</a:t>
            </a:r>
            <a:endParaRPr lang="en-US" b="0" i="0" dirty="0">
              <a:effectLst/>
              <a:latin typeface="Söhne"/>
            </a:endParaRPr>
          </a:p>
          <a:p>
            <a:pPr algn="l"/>
            <a:r>
              <a:rPr lang="en-US" dirty="0">
                <a:latin typeface="Söhne"/>
              </a:rPr>
              <a:t>Kathy </a:t>
            </a:r>
            <a:r>
              <a:rPr lang="en-US" dirty="0" err="1">
                <a:latin typeface="Söhne"/>
              </a:rPr>
              <a:t>Morningred</a:t>
            </a:r>
            <a:endParaRPr lang="en-US" dirty="0">
              <a:latin typeface="Söhne"/>
            </a:endParaRPr>
          </a:p>
          <a:p>
            <a:pPr algn="l"/>
            <a:r>
              <a:rPr lang="en-US" dirty="0">
                <a:latin typeface="Söhne"/>
              </a:rPr>
              <a:t>Jeff </a:t>
            </a:r>
            <a:r>
              <a:rPr lang="en-US" dirty="0" err="1">
                <a:latin typeface="Söhne"/>
              </a:rPr>
              <a:t>Bilgen</a:t>
            </a:r>
            <a:r>
              <a:rPr lang="en-US" dirty="0">
                <a:latin typeface="Söhne"/>
              </a:rPr>
              <a:t> </a:t>
            </a:r>
          </a:p>
          <a:p>
            <a:pPr algn="l"/>
            <a:r>
              <a:rPr lang="en-US" dirty="0"/>
              <a:t>Eric Gonzales</a:t>
            </a:r>
          </a:p>
          <a:p>
            <a:pPr algn="l"/>
            <a:r>
              <a:rPr lang="en-US" dirty="0"/>
              <a:t>Julie Cleary</a:t>
            </a:r>
          </a:p>
          <a:p>
            <a:pPr algn="l"/>
            <a:r>
              <a:rPr lang="en-US" dirty="0"/>
              <a:t>Sara </a:t>
            </a:r>
            <a:r>
              <a:rPr lang="en-US" dirty="0" err="1"/>
              <a:t>Rummell</a:t>
            </a:r>
            <a:endParaRPr lang="en-US" dirty="0"/>
          </a:p>
          <a:p>
            <a:endParaRPr lang="en-US" dirty="0"/>
          </a:p>
        </p:txBody>
      </p:sp>
      <p:sp>
        <p:nvSpPr>
          <p:cNvPr id="3" name="TextBox 2">
            <a:extLst>
              <a:ext uri="{FF2B5EF4-FFF2-40B4-BE49-F238E27FC236}">
                <a16:creationId xmlns:a16="http://schemas.microsoft.com/office/drawing/2014/main" id="{B0ACD168-DA8A-F6C0-F098-B7CEFA56C152}"/>
              </a:ext>
            </a:extLst>
          </p:cNvPr>
          <p:cNvSpPr txBox="1"/>
          <p:nvPr/>
        </p:nvSpPr>
        <p:spPr>
          <a:xfrm>
            <a:off x="2722105" y="341059"/>
            <a:ext cx="6507165" cy="369332"/>
          </a:xfrm>
          <a:prstGeom prst="rect">
            <a:avLst/>
          </a:prstGeom>
          <a:noFill/>
        </p:spPr>
        <p:txBody>
          <a:bodyPr wrap="square" rtlCol="0">
            <a:spAutoFit/>
          </a:bodyPr>
          <a:lstStyle/>
          <a:p>
            <a:r>
              <a:rPr lang="en-US" dirty="0"/>
              <a:t>Car insurance is a significant customer “pain”</a:t>
            </a:r>
          </a:p>
        </p:txBody>
      </p:sp>
      <p:sp>
        <p:nvSpPr>
          <p:cNvPr id="4" name="TextBox 3">
            <a:extLst>
              <a:ext uri="{FF2B5EF4-FFF2-40B4-BE49-F238E27FC236}">
                <a16:creationId xmlns:a16="http://schemas.microsoft.com/office/drawing/2014/main" id="{6C26AC94-4F41-03CE-D784-9C1FD1FC3F1B}"/>
              </a:ext>
            </a:extLst>
          </p:cNvPr>
          <p:cNvSpPr txBox="1"/>
          <p:nvPr/>
        </p:nvSpPr>
        <p:spPr>
          <a:xfrm>
            <a:off x="2696552" y="736063"/>
            <a:ext cx="6684966" cy="369332"/>
          </a:xfrm>
          <a:prstGeom prst="rect">
            <a:avLst/>
          </a:prstGeom>
          <a:noFill/>
        </p:spPr>
        <p:txBody>
          <a:bodyPr wrap="square" rtlCol="0">
            <a:spAutoFit/>
          </a:bodyPr>
          <a:lstStyle/>
          <a:p>
            <a:r>
              <a:rPr lang="en-US" dirty="0"/>
              <a:t>Parent’s care about being in control of data versus insurers having it</a:t>
            </a:r>
          </a:p>
        </p:txBody>
      </p:sp>
      <p:sp>
        <p:nvSpPr>
          <p:cNvPr id="5" name="TextBox 4">
            <a:extLst>
              <a:ext uri="{FF2B5EF4-FFF2-40B4-BE49-F238E27FC236}">
                <a16:creationId xmlns:a16="http://schemas.microsoft.com/office/drawing/2014/main" id="{A126E412-F496-6D01-821D-7CAA1F3E5ED3}"/>
              </a:ext>
            </a:extLst>
          </p:cNvPr>
          <p:cNvSpPr txBox="1"/>
          <p:nvPr/>
        </p:nvSpPr>
        <p:spPr>
          <a:xfrm>
            <a:off x="891000" y="1786859"/>
            <a:ext cx="9810185" cy="369332"/>
          </a:xfrm>
          <a:prstGeom prst="rect">
            <a:avLst/>
          </a:prstGeom>
          <a:noFill/>
        </p:spPr>
        <p:txBody>
          <a:bodyPr wrap="square" rtlCol="0">
            <a:spAutoFit/>
          </a:bodyPr>
          <a:lstStyle/>
          <a:p>
            <a:r>
              <a:rPr lang="en-US" dirty="0"/>
              <a:t>Tell me about the last time you switched your car insurance </a:t>
            </a:r>
          </a:p>
        </p:txBody>
      </p:sp>
      <p:sp>
        <p:nvSpPr>
          <p:cNvPr id="9" name="TextBox 8">
            <a:extLst>
              <a:ext uri="{FF2B5EF4-FFF2-40B4-BE49-F238E27FC236}">
                <a16:creationId xmlns:a16="http://schemas.microsoft.com/office/drawing/2014/main" id="{101A8EC9-BC79-386D-2C42-7DF5DB224062}"/>
              </a:ext>
            </a:extLst>
          </p:cNvPr>
          <p:cNvSpPr txBox="1"/>
          <p:nvPr/>
        </p:nvSpPr>
        <p:spPr>
          <a:xfrm>
            <a:off x="919024" y="2360123"/>
            <a:ext cx="10296988" cy="369332"/>
          </a:xfrm>
          <a:prstGeom prst="rect">
            <a:avLst/>
          </a:prstGeom>
          <a:noFill/>
        </p:spPr>
        <p:txBody>
          <a:bodyPr wrap="square" rtlCol="0">
            <a:spAutoFit/>
          </a:bodyPr>
          <a:lstStyle/>
          <a:p>
            <a:r>
              <a:rPr lang="en-US" dirty="0"/>
              <a:t>Have you ever used an insurers app or beacon? Why or why not? Tell me about it</a:t>
            </a:r>
          </a:p>
        </p:txBody>
      </p:sp>
      <p:sp>
        <p:nvSpPr>
          <p:cNvPr id="10" name="TextBox 9">
            <a:extLst>
              <a:ext uri="{FF2B5EF4-FFF2-40B4-BE49-F238E27FC236}">
                <a16:creationId xmlns:a16="http://schemas.microsoft.com/office/drawing/2014/main" id="{93393E2E-1004-CCBA-EC7F-D527F13254B8}"/>
              </a:ext>
            </a:extLst>
          </p:cNvPr>
          <p:cNvSpPr txBox="1"/>
          <p:nvPr/>
        </p:nvSpPr>
        <p:spPr>
          <a:xfrm>
            <a:off x="891000" y="2995127"/>
            <a:ext cx="8701387" cy="369332"/>
          </a:xfrm>
          <a:prstGeom prst="rect">
            <a:avLst/>
          </a:prstGeom>
          <a:noFill/>
        </p:spPr>
        <p:txBody>
          <a:bodyPr wrap="square" rtlCol="0">
            <a:spAutoFit/>
          </a:bodyPr>
          <a:lstStyle/>
          <a:p>
            <a:r>
              <a:rPr lang="en-US" dirty="0"/>
              <a:t>Do you track your teen’s driving today? Why? How?</a:t>
            </a:r>
          </a:p>
        </p:txBody>
      </p:sp>
      <p:sp>
        <p:nvSpPr>
          <p:cNvPr id="12" name="TextBox 11">
            <a:extLst>
              <a:ext uri="{FF2B5EF4-FFF2-40B4-BE49-F238E27FC236}">
                <a16:creationId xmlns:a16="http://schemas.microsoft.com/office/drawing/2014/main" id="{951FF69C-F70C-D753-A73D-83B371194FE0}"/>
              </a:ext>
            </a:extLst>
          </p:cNvPr>
          <p:cNvSpPr txBox="1"/>
          <p:nvPr/>
        </p:nvSpPr>
        <p:spPr>
          <a:xfrm>
            <a:off x="890059" y="3508032"/>
            <a:ext cx="9452824" cy="369332"/>
          </a:xfrm>
          <a:prstGeom prst="rect">
            <a:avLst/>
          </a:prstGeom>
          <a:noFill/>
        </p:spPr>
        <p:txBody>
          <a:bodyPr wrap="square" rtlCol="0">
            <a:spAutoFit/>
          </a:bodyPr>
          <a:lstStyle/>
          <a:p>
            <a:r>
              <a:rPr lang="en-US" dirty="0"/>
              <a:t>Who in your family is the most difficult to insure.  What was that process like?</a:t>
            </a:r>
          </a:p>
        </p:txBody>
      </p:sp>
      <p:sp>
        <p:nvSpPr>
          <p:cNvPr id="13" name="TextBox 12">
            <a:extLst>
              <a:ext uri="{FF2B5EF4-FFF2-40B4-BE49-F238E27FC236}">
                <a16:creationId xmlns:a16="http://schemas.microsoft.com/office/drawing/2014/main" id="{15A96572-EC20-B75F-56B0-0AFF15FDB7DB}"/>
              </a:ext>
            </a:extLst>
          </p:cNvPr>
          <p:cNvSpPr txBox="1"/>
          <p:nvPr/>
        </p:nvSpPr>
        <p:spPr>
          <a:xfrm>
            <a:off x="884350" y="4094403"/>
            <a:ext cx="9452824" cy="369332"/>
          </a:xfrm>
          <a:prstGeom prst="rect">
            <a:avLst/>
          </a:prstGeom>
          <a:noFill/>
        </p:spPr>
        <p:txBody>
          <a:bodyPr wrap="square" rtlCol="0">
            <a:spAutoFit/>
          </a:bodyPr>
          <a:lstStyle/>
          <a:p>
            <a:r>
              <a:rPr lang="en-US" dirty="0"/>
              <a:t>How did your teen learn to drive? Tell me about that story.</a:t>
            </a:r>
          </a:p>
        </p:txBody>
      </p:sp>
    </p:spTree>
    <p:extLst>
      <p:ext uri="{BB962C8B-B14F-4D97-AF65-F5344CB8AC3E}">
        <p14:creationId xmlns:p14="http://schemas.microsoft.com/office/powerpoint/2010/main" val="107996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05B791-FB21-E448-BC66-B5BCDBDCCB24}"/>
              </a:ext>
            </a:extLst>
          </p:cNvPr>
          <p:cNvSpPr txBox="1"/>
          <p:nvPr/>
        </p:nvSpPr>
        <p:spPr>
          <a:xfrm>
            <a:off x="770421" y="341059"/>
            <a:ext cx="10537229" cy="3416320"/>
          </a:xfrm>
          <a:prstGeom prst="rect">
            <a:avLst/>
          </a:prstGeom>
          <a:noFill/>
          <a:ln>
            <a:solidFill>
              <a:schemeClr val="tx1"/>
            </a:solidFill>
          </a:ln>
        </p:spPr>
        <p:txBody>
          <a:bodyPr wrap="square" rtlCol="0">
            <a:spAutoFit/>
          </a:bodyPr>
          <a:lstStyle/>
          <a:p>
            <a:r>
              <a:rPr lang="en-US" b="1" dirty="0"/>
              <a:t>What we heard:</a:t>
            </a:r>
          </a:p>
          <a:p>
            <a:pPr marL="285750" indent="-285750">
              <a:buFont typeface="Arial" panose="020B0604020202020204" pitchFamily="34" charset="0"/>
              <a:buChar char="•"/>
            </a:pPr>
            <a:r>
              <a:rPr lang="en-US" dirty="0"/>
              <a:t>Getting car insurance is a pain in the ass ; insurance is full of big claims that often do not actually pan out</a:t>
            </a:r>
          </a:p>
          <a:p>
            <a:pPr marL="285750" indent="-285750">
              <a:buFont typeface="Arial" panose="020B0604020202020204" pitchFamily="34" charset="0"/>
              <a:buChar char="•"/>
            </a:pPr>
            <a:r>
              <a:rPr lang="en-US" dirty="0"/>
              <a:t>Data privacy is a concern</a:t>
            </a:r>
          </a:p>
          <a:p>
            <a:pPr marL="285750" indent="-285750">
              <a:buFont typeface="Arial" panose="020B0604020202020204" pitchFamily="34" charset="0"/>
              <a:buChar char="•"/>
            </a:pPr>
            <a:r>
              <a:rPr lang="en-US" dirty="0"/>
              <a:t>Many people do not trust insurers with their driving data. They do not have their best interests at heart. They have not incentive to make less money by passing out discounts. Discounts not big. Insurers will sometimes charge more.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8" name="TextBox 7">
            <a:extLst>
              <a:ext uri="{FF2B5EF4-FFF2-40B4-BE49-F238E27FC236}">
                <a16:creationId xmlns:a16="http://schemas.microsoft.com/office/drawing/2014/main" id="{DCA0F6F3-7F57-CE49-807B-9F455EFCAA43}"/>
              </a:ext>
            </a:extLst>
          </p:cNvPr>
          <p:cNvSpPr txBox="1"/>
          <p:nvPr/>
        </p:nvSpPr>
        <p:spPr>
          <a:xfrm>
            <a:off x="770420" y="3442721"/>
            <a:ext cx="10537229" cy="2585323"/>
          </a:xfrm>
          <a:prstGeom prst="rect">
            <a:avLst/>
          </a:prstGeom>
          <a:noFill/>
          <a:ln>
            <a:solidFill>
              <a:schemeClr val="tx1"/>
            </a:solidFill>
          </a:ln>
        </p:spPr>
        <p:txBody>
          <a:bodyPr wrap="square" rtlCol="0">
            <a:spAutoFit/>
          </a:bodyPr>
          <a:lstStyle/>
          <a:p>
            <a:r>
              <a:rPr lang="en-US" b="1" dirty="0"/>
              <a:t>What we learned:</a:t>
            </a:r>
          </a:p>
          <a:p>
            <a:pPr marL="285750" indent="-285750">
              <a:buFont typeface="Arial" panose="020B0604020202020204" pitchFamily="34" charset="0"/>
              <a:buChar char="•"/>
            </a:pPr>
            <a:r>
              <a:rPr lang="en-US" dirty="0"/>
              <a:t>Insurance is a major customer pain where the teen tracking was a “gain”</a:t>
            </a:r>
          </a:p>
          <a:p>
            <a:pPr marL="285750" indent="-285750">
              <a:buFont typeface="Arial" panose="020B0604020202020204" pitchFamily="34" charset="0"/>
              <a:buChar char="•"/>
            </a:pPr>
            <a:r>
              <a:rPr lang="en-US" dirty="0"/>
              <a:t>no trust for car insurers</a:t>
            </a:r>
          </a:p>
          <a:p>
            <a:pPr marL="285750" indent="-285750">
              <a:buFont typeface="Arial" panose="020B0604020202020204" pitchFamily="34" charset="0"/>
              <a:buChar char="•"/>
            </a:pPr>
            <a:r>
              <a:rPr lang="en-US" dirty="0"/>
              <a:t>Data privacy is important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1089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06163F-6ECF-2F4E-B597-55ADEDA462A8}"/>
              </a:ext>
            </a:extLst>
          </p:cNvPr>
          <p:cNvSpPr txBox="1"/>
          <p:nvPr/>
        </p:nvSpPr>
        <p:spPr>
          <a:xfrm>
            <a:off x="590117" y="379696"/>
            <a:ext cx="10537229" cy="5909310"/>
          </a:xfrm>
          <a:prstGeom prst="rect">
            <a:avLst/>
          </a:prstGeom>
          <a:noFill/>
          <a:ln>
            <a:solidFill>
              <a:schemeClr val="tx1"/>
            </a:solidFill>
          </a:ln>
        </p:spPr>
        <p:txBody>
          <a:bodyPr wrap="square" rtlCol="0">
            <a:spAutoFit/>
          </a:bodyPr>
          <a:lstStyle/>
          <a:p>
            <a:r>
              <a:rPr lang="en-US" b="1" dirty="0"/>
              <a:t>Next steps:</a:t>
            </a:r>
          </a:p>
          <a:p>
            <a:pPr marL="285750" indent="-285750">
              <a:buFont typeface="Arial" panose="020B0604020202020204" pitchFamily="34" charset="0"/>
              <a:buChar char="•"/>
            </a:pPr>
            <a:r>
              <a:rPr lang="en-US" dirty="0"/>
              <a:t>Find what triggers would genuinely inspire someone to download an app. </a:t>
            </a:r>
          </a:p>
          <a:p>
            <a:pPr marL="285750" indent="-285750">
              <a:buFont typeface="Arial" panose="020B0604020202020204" pitchFamily="34" charset="0"/>
              <a:buChar char="•"/>
            </a:pPr>
            <a:r>
              <a:rPr lang="en-US" dirty="0"/>
              <a:t>Doing competitor research</a:t>
            </a:r>
          </a:p>
          <a:p>
            <a:pPr marL="285750" indent="-285750">
              <a:buFont typeface="Arial" panose="020B0604020202020204" pitchFamily="34" charset="0"/>
              <a:buChar char="•"/>
            </a:pPr>
            <a:r>
              <a:rPr lang="en-US" dirty="0"/>
              <a:t>See how parents respond to app form factor, IOT form factor, or both</a:t>
            </a:r>
          </a:p>
          <a:p>
            <a:pPr marL="285750" indent="-285750">
              <a:buFont typeface="Arial" panose="020B0604020202020204" pitchFamily="34" charset="0"/>
              <a:buChar char="•"/>
            </a:pPr>
            <a:r>
              <a:rPr lang="en-US" dirty="0"/>
              <a:t>Still talk to people outside of customer segment to understand broader market especially insurance and fleet owners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3502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8AA455-F8F5-41EA-BE15-18C1092824CC}"/>
              </a:ext>
              <a:ext uri="{C183D7F6-B498-43B3-948B-1728B52AA6E4}">
                <adec:decorative xmlns:adec="http://schemas.microsoft.com/office/drawing/2017/decorative" val="1"/>
              </a:ext>
            </a:extLst>
          </p:cNvPr>
          <p:cNvSpPr/>
          <p:nvPr/>
        </p:nvSpPr>
        <p:spPr>
          <a:xfrm>
            <a:off x="24226" y="447418"/>
            <a:ext cx="684423"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a:extLst>
              <a:ext uri="{FF2B5EF4-FFF2-40B4-BE49-F238E27FC236}">
                <a16:creationId xmlns:a16="http://schemas.microsoft.com/office/drawing/2014/main" id="{0B345DFC-891A-A202-3150-D77CE3463363}"/>
              </a:ext>
            </a:extLst>
          </p:cNvPr>
          <p:cNvSpPr/>
          <p:nvPr/>
        </p:nvSpPr>
        <p:spPr>
          <a:xfrm>
            <a:off x="8521433" y="842137"/>
            <a:ext cx="181224" cy="156789"/>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sz="1154"/>
          </a:p>
        </p:txBody>
      </p:sp>
      <p:pic>
        <p:nvPicPr>
          <p:cNvPr id="15" name="object 10">
            <a:extLst>
              <a:ext uri="{FF2B5EF4-FFF2-40B4-BE49-F238E27FC236}">
                <a16:creationId xmlns:a16="http://schemas.microsoft.com/office/drawing/2014/main" id="{0D24BF83-C772-68CB-F66D-3D56817F633E}"/>
              </a:ext>
            </a:extLst>
          </p:cNvPr>
          <p:cNvPicPr/>
          <p:nvPr/>
        </p:nvPicPr>
        <p:blipFill>
          <a:blip r:embed="rId3" cstate="print"/>
          <a:stretch>
            <a:fillRect/>
          </a:stretch>
        </p:blipFill>
        <p:spPr>
          <a:xfrm>
            <a:off x="6731073" y="845124"/>
            <a:ext cx="167369" cy="193130"/>
          </a:xfrm>
          <a:prstGeom prst="rect">
            <a:avLst/>
          </a:prstGeom>
        </p:spPr>
      </p:pic>
      <p:pic>
        <p:nvPicPr>
          <p:cNvPr id="16" name="object 11">
            <a:extLst>
              <a:ext uri="{FF2B5EF4-FFF2-40B4-BE49-F238E27FC236}">
                <a16:creationId xmlns:a16="http://schemas.microsoft.com/office/drawing/2014/main" id="{49817365-BA86-3A2B-941F-6856D248DD04}"/>
              </a:ext>
            </a:extLst>
          </p:cNvPr>
          <p:cNvPicPr/>
          <p:nvPr/>
        </p:nvPicPr>
        <p:blipFill>
          <a:blip r:embed="rId4" cstate="print"/>
          <a:stretch>
            <a:fillRect/>
          </a:stretch>
        </p:blipFill>
        <p:spPr>
          <a:xfrm>
            <a:off x="3121360" y="842098"/>
            <a:ext cx="175898" cy="175901"/>
          </a:xfrm>
          <a:prstGeom prst="rect">
            <a:avLst/>
          </a:prstGeom>
        </p:spPr>
      </p:pic>
      <p:pic>
        <p:nvPicPr>
          <p:cNvPr id="17" name="object 12">
            <a:extLst>
              <a:ext uri="{FF2B5EF4-FFF2-40B4-BE49-F238E27FC236}">
                <a16:creationId xmlns:a16="http://schemas.microsoft.com/office/drawing/2014/main" id="{F52E05E9-75FF-9F4E-E762-F047D8BF7BC3}"/>
              </a:ext>
            </a:extLst>
          </p:cNvPr>
          <p:cNvPicPr/>
          <p:nvPr/>
        </p:nvPicPr>
        <p:blipFill>
          <a:blip r:embed="rId5" cstate="print"/>
          <a:stretch>
            <a:fillRect/>
          </a:stretch>
        </p:blipFill>
        <p:spPr>
          <a:xfrm>
            <a:off x="4868807" y="2758409"/>
            <a:ext cx="229862" cy="213341"/>
          </a:xfrm>
          <a:prstGeom prst="rect">
            <a:avLst/>
          </a:prstGeom>
        </p:spPr>
      </p:pic>
      <p:sp>
        <p:nvSpPr>
          <p:cNvPr id="18" name="object 13">
            <a:extLst>
              <a:ext uri="{FF2B5EF4-FFF2-40B4-BE49-F238E27FC236}">
                <a16:creationId xmlns:a16="http://schemas.microsoft.com/office/drawing/2014/main" id="{BA3856BA-E102-A732-0797-919BC5A4C378}"/>
              </a:ext>
            </a:extLst>
          </p:cNvPr>
          <p:cNvSpPr/>
          <p:nvPr/>
        </p:nvSpPr>
        <p:spPr>
          <a:xfrm>
            <a:off x="4911309" y="843593"/>
            <a:ext cx="184075" cy="184075"/>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sz="1154"/>
          </a:p>
        </p:txBody>
      </p:sp>
      <p:pic>
        <p:nvPicPr>
          <p:cNvPr id="19" name="object 14">
            <a:extLst>
              <a:ext uri="{FF2B5EF4-FFF2-40B4-BE49-F238E27FC236}">
                <a16:creationId xmlns:a16="http://schemas.microsoft.com/office/drawing/2014/main" id="{DB7057D0-B797-907E-4AF4-8C87CAA6F17D}"/>
              </a:ext>
            </a:extLst>
          </p:cNvPr>
          <p:cNvPicPr/>
          <p:nvPr/>
        </p:nvPicPr>
        <p:blipFill>
          <a:blip r:embed="rId6" cstate="print"/>
          <a:stretch>
            <a:fillRect/>
          </a:stretch>
        </p:blipFill>
        <p:spPr>
          <a:xfrm>
            <a:off x="8465537" y="2761735"/>
            <a:ext cx="236784" cy="156241"/>
          </a:xfrm>
          <a:prstGeom prst="rect">
            <a:avLst/>
          </a:prstGeom>
        </p:spPr>
      </p:pic>
      <p:sp>
        <p:nvSpPr>
          <p:cNvPr id="20" name="object 15">
            <a:extLst>
              <a:ext uri="{FF2B5EF4-FFF2-40B4-BE49-F238E27FC236}">
                <a16:creationId xmlns:a16="http://schemas.microsoft.com/office/drawing/2014/main" id="{B4EC1E35-D2BD-BCE8-341E-27AFF28056AA}"/>
              </a:ext>
            </a:extLst>
          </p:cNvPr>
          <p:cNvSpPr/>
          <p:nvPr/>
        </p:nvSpPr>
        <p:spPr>
          <a:xfrm>
            <a:off x="5810154" y="4688225"/>
            <a:ext cx="177559" cy="205659"/>
          </a:xfrm>
          <a:custGeom>
            <a:avLst/>
            <a:gdLst/>
            <a:ahLst/>
            <a:cxnLst/>
            <a:rect l="l" t="t" r="r" b="b"/>
            <a:pathLst>
              <a:path w="276859" h="320675">
                <a:moveTo>
                  <a:pt x="254927" y="21653"/>
                </a:moveTo>
                <a:lnTo>
                  <a:pt x="233400" y="0"/>
                </a:lnTo>
                <a:lnTo>
                  <a:pt x="152247" y="0"/>
                </a:lnTo>
                <a:lnTo>
                  <a:pt x="0" y="152031"/>
                </a:lnTo>
                <a:lnTo>
                  <a:pt x="30073" y="182232"/>
                </a:lnTo>
                <a:lnTo>
                  <a:pt x="161975" y="50584"/>
                </a:lnTo>
                <a:lnTo>
                  <a:pt x="166865" y="45669"/>
                </a:lnTo>
                <a:lnTo>
                  <a:pt x="254927" y="45669"/>
                </a:lnTo>
                <a:lnTo>
                  <a:pt x="254927" y="21653"/>
                </a:lnTo>
                <a:close/>
              </a:path>
              <a:path w="276859" h="320675">
                <a:moveTo>
                  <a:pt x="276504" y="84112"/>
                </a:moveTo>
                <a:lnTo>
                  <a:pt x="276059" y="83667"/>
                </a:lnTo>
                <a:lnTo>
                  <a:pt x="255397" y="62966"/>
                </a:lnTo>
                <a:lnTo>
                  <a:pt x="255397" y="105473"/>
                </a:lnTo>
                <a:lnTo>
                  <a:pt x="253809" y="113677"/>
                </a:lnTo>
                <a:lnTo>
                  <a:pt x="249034" y="120878"/>
                </a:lnTo>
                <a:lnTo>
                  <a:pt x="241846" y="125679"/>
                </a:lnTo>
                <a:lnTo>
                  <a:pt x="233654" y="127279"/>
                </a:lnTo>
                <a:lnTo>
                  <a:pt x="225463" y="125679"/>
                </a:lnTo>
                <a:lnTo>
                  <a:pt x="218262" y="120878"/>
                </a:lnTo>
                <a:lnTo>
                  <a:pt x="213499" y="113677"/>
                </a:lnTo>
                <a:lnTo>
                  <a:pt x="211899" y="105473"/>
                </a:lnTo>
                <a:lnTo>
                  <a:pt x="213499" y="97269"/>
                </a:lnTo>
                <a:lnTo>
                  <a:pt x="218262" y="90055"/>
                </a:lnTo>
                <a:lnTo>
                  <a:pt x="225463" y="85267"/>
                </a:lnTo>
                <a:lnTo>
                  <a:pt x="233654" y="83667"/>
                </a:lnTo>
                <a:lnTo>
                  <a:pt x="241846" y="85267"/>
                </a:lnTo>
                <a:lnTo>
                  <a:pt x="249034" y="90055"/>
                </a:lnTo>
                <a:lnTo>
                  <a:pt x="253809" y="97269"/>
                </a:lnTo>
                <a:lnTo>
                  <a:pt x="255397" y="105473"/>
                </a:lnTo>
                <a:lnTo>
                  <a:pt x="255397" y="62966"/>
                </a:lnTo>
                <a:lnTo>
                  <a:pt x="254927" y="62484"/>
                </a:lnTo>
                <a:lnTo>
                  <a:pt x="173786" y="62484"/>
                </a:lnTo>
                <a:lnTo>
                  <a:pt x="21539" y="214490"/>
                </a:lnTo>
                <a:lnTo>
                  <a:pt x="126847" y="320154"/>
                </a:lnTo>
                <a:lnTo>
                  <a:pt x="276504" y="169989"/>
                </a:lnTo>
                <a:lnTo>
                  <a:pt x="276504" y="127279"/>
                </a:lnTo>
                <a:lnTo>
                  <a:pt x="276504" y="84112"/>
                </a:lnTo>
                <a:close/>
              </a:path>
            </a:pathLst>
          </a:custGeom>
          <a:solidFill>
            <a:srgbClr val="231F20"/>
          </a:solidFill>
        </p:spPr>
        <p:txBody>
          <a:bodyPr wrap="square" lIns="0" tIns="0" rIns="0" bIns="0" rtlCol="0"/>
          <a:lstStyle/>
          <a:p>
            <a:endParaRPr sz="1154"/>
          </a:p>
        </p:txBody>
      </p:sp>
      <p:grpSp>
        <p:nvGrpSpPr>
          <p:cNvPr id="21" name="object 16">
            <a:extLst>
              <a:ext uri="{FF2B5EF4-FFF2-40B4-BE49-F238E27FC236}">
                <a16:creationId xmlns:a16="http://schemas.microsoft.com/office/drawing/2014/main" id="{DEA1051A-6894-10E8-FD0B-A6CD65D4D57E}"/>
              </a:ext>
            </a:extLst>
          </p:cNvPr>
          <p:cNvGrpSpPr/>
          <p:nvPr/>
        </p:nvGrpSpPr>
        <p:grpSpPr>
          <a:xfrm>
            <a:off x="10348331" y="4688231"/>
            <a:ext cx="181224" cy="225614"/>
            <a:chOff x="14193336" y="7310168"/>
            <a:chExt cx="282575" cy="351790"/>
          </a:xfrm>
        </p:grpSpPr>
        <p:sp>
          <p:nvSpPr>
            <p:cNvPr id="22" name="object 17">
              <a:extLst>
                <a:ext uri="{FF2B5EF4-FFF2-40B4-BE49-F238E27FC236}">
                  <a16:creationId xmlns:a16="http://schemas.microsoft.com/office/drawing/2014/main" id="{EDD5BE17-835E-712C-EEA5-2A8C1E61903E}"/>
                </a:ext>
              </a:extLst>
            </p:cNvPr>
            <p:cNvSpPr/>
            <p:nvPr/>
          </p:nvSpPr>
          <p:spPr>
            <a:xfrm>
              <a:off x="14193329" y="7310170"/>
              <a:ext cx="282575" cy="351790"/>
            </a:xfrm>
            <a:custGeom>
              <a:avLst/>
              <a:gdLst/>
              <a:ahLst/>
              <a:cxnLst/>
              <a:rect l="l" t="t" r="r" b="b"/>
              <a:pathLst>
                <a:path w="282575" h="351790">
                  <a:moveTo>
                    <a:pt x="191401" y="52171"/>
                  </a:moveTo>
                  <a:lnTo>
                    <a:pt x="187337" y="48107"/>
                  </a:lnTo>
                  <a:lnTo>
                    <a:pt x="94805" y="48107"/>
                  </a:lnTo>
                  <a:lnTo>
                    <a:pt x="90741" y="52171"/>
                  </a:lnTo>
                  <a:lnTo>
                    <a:pt x="90741" y="62103"/>
                  </a:lnTo>
                  <a:lnTo>
                    <a:pt x="94805" y="66167"/>
                  </a:lnTo>
                  <a:lnTo>
                    <a:pt x="187337" y="66167"/>
                  </a:lnTo>
                  <a:lnTo>
                    <a:pt x="191401" y="62103"/>
                  </a:lnTo>
                  <a:lnTo>
                    <a:pt x="191401" y="57137"/>
                  </a:lnTo>
                  <a:lnTo>
                    <a:pt x="191401" y="52171"/>
                  </a:lnTo>
                  <a:close/>
                </a:path>
                <a:path w="282575" h="351790">
                  <a:moveTo>
                    <a:pt x="196494" y="787"/>
                  </a:moveTo>
                  <a:lnTo>
                    <a:pt x="188252" y="1943"/>
                  </a:lnTo>
                  <a:lnTo>
                    <a:pt x="176949" y="7200"/>
                  </a:lnTo>
                  <a:lnTo>
                    <a:pt x="168719" y="8356"/>
                  </a:lnTo>
                  <a:lnTo>
                    <a:pt x="160502" y="7086"/>
                  </a:lnTo>
                  <a:lnTo>
                    <a:pt x="149275" y="1676"/>
                  </a:lnTo>
                  <a:lnTo>
                    <a:pt x="141058" y="393"/>
                  </a:lnTo>
                  <a:lnTo>
                    <a:pt x="132816" y="1549"/>
                  </a:lnTo>
                  <a:lnTo>
                    <a:pt x="121526" y="6807"/>
                  </a:lnTo>
                  <a:lnTo>
                    <a:pt x="113296" y="7950"/>
                  </a:lnTo>
                  <a:lnTo>
                    <a:pt x="105079" y="6680"/>
                  </a:lnTo>
                  <a:lnTo>
                    <a:pt x="93853" y="1270"/>
                  </a:lnTo>
                  <a:lnTo>
                    <a:pt x="85648" y="0"/>
                  </a:lnTo>
                  <a:lnTo>
                    <a:pt x="101155" y="36169"/>
                  </a:lnTo>
                  <a:lnTo>
                    <a:pt x="180721" y="36169"/>
                  </a:lnTo>
                  <a:lnTo>
                    <a:pt x="196494" y="787"/>
                  </a:lnTo>
                  <a:close/>
                </a:path>
                <a:path w="282575" h="351790">
                  <a:moveTo>
                    <a:pt x="282143" y="211632"/>
                  </a:moveTo>
                  <a:lnTo>
                    <a:pt x="275488" y="167728"/>
                  </a:lnTo>
                  <a:lnTo>
                    <a:pt x="256336" y="129387"/>
                  </a:lnTo>
                  <a:lnTo>
                    <a:pt x="226885" y="98818"/>
                  </a:lnTo>
                  <a:lnTo>
                    <a:pt x="189344" y="78206"/>
                  </a:lnTo>
                  <a:lnTo>
                    <a:pt x="92951" y="78206"/>
                  </a:lnTo>
                  <a:lnTo>
                    <a:pt x="55778" y="98463"/>
                  </a:lnTo>
                  <a:lnTo>
                    <a:pt x="26454" y="128511"/>
                  </a:lnTo>
                  <a:lnTo>
                    <a:pt x="7137" y="166255"/>
                  </a:lnTo>
                  <a:lnTo>
                    <a:pt x="0" y="209613"/>
                  </a:lnTo>
                  <a:lnTo>
                    <a:pt x="6870" y="254254"/>
                  </a:lnTo>
                  <a:lnTo>
                    <a:pt x="26619" y="293116"/>
                  </a:lnTo>
                  <a:lnTo>
                    <a:pt x="56934" y="323875"/>
                  </a:lnTo>
                  <a:lnTo>
                    <a:pt x="95516" y="344170"/>
                  </a:lnTo>
                  <a:lnTo>
                    <a:pt x="140055" y="351688"/>
                  </a:lnTo>
                  <a:lnTo>
                    <a:pt x="184696" y="344817"/>
                  </a:lnTo>
                  <a:lnTo>
                    <a:pt x="223570" y="325069"/>
                  </a:lnTo>
                  <a:lnTo>
                    <a:pt x="254330" y="294754"/>
                  </a:lnTo>
                  <a:lnTo>
                    <a:pt x="274637" y="256171"/>
                  </a:lnTo>
                  <a:lnTo>
                    <a:pt x="282143" y="211632"/>
                  </a:lnTo>
                  <a:close/>
                </a:path>
              </a:pathLst>
            </a:custGeom>
            <a:solidFill>
              <a:srgbClr val="020302"/>
            </a:solidFill>
          </p:spPr>
          <p:txBody>
            <a:bodyPr wrap="square" lIns="0" tIns="0" rIns="0" bIns="0" rtlCol="0"/>
            <a:lstStyle/>
            <a:p>
              <a:endParaRPr sz="1154"/>
            </a:p>
          </p:txBody>
        </p:sp>
        <p:pic>
          <p:nvPicPr>
            <p:cNvPr id="23" name="object 18">
              <a:extLst>
                <a:ext uri="{FF2B5EF4-FFF2-40B4-BE49-F238E27FC236}">
                  <a16:creationId xmlns:a16="http://schemas.microsoft.com/office/drawing/2014/main" id="{ADBC55F4-6268-EB6C-095D-03937B90178E}"/>
                </a:ext>
              </a:extLst>
            </p:cNvPr>
            <p:cNvPicPr/>
            <p:nvPr/>
          </p:nvPicPr>
          <p:blipFill>
            <a:blip r:embed="rId7" cstate="print"/>
            <a:stretch>
              <a:fillRect/>
            </a:stretch>
          </p:blipFill>
          <p:spPr>
            <a:xfrm>
              <a:off x="14286388" y="7451595"/>
              <a:ext cx="96010" cy="146024"/>
            </a:xfrm>
            <a:prstGeom prst="rect">
              <a:avLst/>
            </a:prstGeom>
          </p:spPr>
        </p:pic>
      </p:grpSp>
      <p:sp>
        <p:nvSpPr>
          <p:cNvPr id="24" name="object 19">
            <a:extLst>
              <a:ext uri="{FF2B5EF4-FFF2-40B4-BE49-F238E27FC236}">
                <a16:creationId xmlns:a16="http://schemas.microsoft.com/office/drawing/2014/main" id="{EE2E181E-6EE8-151A-7ED7-30989299868C}"/>
              </a:ext>
            </a:extLst>
          </p:cNvPr>
          <p:cNvSpPr/>
          <p:nvPr/>
        </p:nvSpPr>
        <p:spPr>
          <a:xfrm>
            <a:off x="10298487" y="842404"/>
            <a:ext cx="230908" cy="211767"/>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sz="1154"/>
          </a:p>
        </p:txBody>
      </p:sp>
      <p:graphicFrame>
        <p:nvGraphicFramePr>
          <p:cNvPr id="25" name="object 32">
            <a:extLst>
              <a:ext uri="{FF2B5EF4-FFF2-40B4-BE49-F238E27FC236}">
                <a16:creationId xmlns:a16="http://schemas.microsoft.com/office/drawing/2014/main" id="{E62F0036-E088-1CBD-A9B7-ED713D8B18C2}"/>
              </a:ext>
            </a:extLst>
          </p:cNvPr>
          <p:cNvGraphicFramePr>
            <a:graphicFrameLocks noGrp="1"/>
          </p:cNvGraphicFramePr>
          <p:nvPr>
            <p:extLst>
              <p:ext uri="{D42A27DB-BD31-4B8C-83A1-F6EECF244321}">
                <p14:modId xmlns:p14="http://schemas.microsoft.com/office/powerpoint/2010/main" val="1729407247"/>
              </p:ext>
            </p:extLst>
          </p:nvPr>
        </p:nvGraphicFramePr>
        <p:xfrm>
          <a:off x="139484" y="493724"/>
          <a:ext cx="11840705" cy="6389163"/>
        </p:xfrm>
        <a:graphic>
          <a:graphicData uri="http://schemas.openxmlformats.org/drawingml/2006/table">
            <a:tbl>
              <a:tblPr firstRow="1" bandRow="1">
                <a:tableStyleId>{2D5ABB26-0587-4C30-8999-92F81FD0307C}</a:tableStyleId>
              </a:tblPr>
              <a:tblGrid>
                <a:gridCol w="2386737">
                  <a:extLst>
                    <a:ext uri="{9D8B030D-6E8A-4147-A177-3AD203B41FA5}">
                      <a16:colId xmlns:a16="http://schemas.microsoft.com/office/drawing/2014/main" val="20000"/>
                    </a:ext>
                  </a:extLst>
                </a:gridCol>
                <a:gridCol w="2351139">
                  <a:extLst>
                    <a:ext uri="{9D8B030D-6E8A-4147-A177-3AD203B41FA5}">
                      <a16:colId xmlns:a16="http://schemas.microsoft.com/office/drawing/2014/main" val="20001"/>
                    </a:ext>
                  </a:extLst>
                </a:gridCol>
                <a:gridCol w="1159894">
                  <a:extLst>
                    <a:ext uri="{9D8B030D-6E8A-4147-A177-3AD203B41FA5}">
                      <a16:colId xmlns:a16="http://schemas.microsoft.com/office/drawing/2014/main" val="20002"/>
                    </a:ext>
                  </a:extLst>
                </a:gridCol>
                <a:gridCol w="1191244">
                  <a:extLst>
                    <a:ext uri="{9D8B030D-6E8A-4147-A177-3AD203B41FA5}">
                      <a16:colId xmlns:a16="http://schemas.microsoft.com/office/drawing/2014/main" val="20003"/>
                    </a:ext>
                  </a:extLst>
                </a:gridCol>
                <a:gridCol w="2351139">
                  <a:extLst>
                    <a:ext uri="{9D8B030D-6E8A-4147-A177-3AD203B41FA5}">
                      <a16:colId xmlns:a16="http://schemas.microsoft.com/office/drawing/2014/main" val="20004"/>
                    </a:ext>
                  </a:extLst>
                </a:gridCol>
                <a:gridCol w="2400552">
                  <a:extLst>
                    <a:ext uri="{9D8B030D-6E8A-4147-A177-3AD203B41FA5}">
                      <a16:colId xmlns:a16="http://schemas.microsoft.com/office/drawing/2014/main" val="20005"/>
                    </a:ext>
                  </a:extLst>
                </a:gridCol>
              </a:tblGrid>
              <a:tr h="1798429">
                <a:tc rowSpan="2">
                  <a:txBody>
                    <a:bodyPr/>
                    <a:lstStyle/>
                    <a:p>
                      <a:pPr marL="171450" indent="-171450">
                        <a:lnSpc>
                          <a:spcPct val="100000"/>
                        </a:lnSpc>
                        <a:spcBef>
                          <a:spcPts val="35"/>
                        </a:spcBef>
                        <a:buFont typeface="Arial" panose="020B0604020202020204" pitchFamily="34" charset="0"/>
                        <a:buChar char="•"/>
                      </a:pPr>
                      <a:endParaRPr lang="en-US" sz="800" dirty="0">
                        <a:latin typeface="Times New Roman"/>
                        <a:cs typeface="Times New Roman"/>
                      </a:endParaRPr>
                    </a:p>
                    <a:p>
                      <a:pPr marL="400685" indent="-171450">
                        <a:lnSpc>
                          <a:spcPct val="100000"/>
                        </a:lnSpc>
                        <a:spcBef>
                          <a:spcPts val="5"/>
                        </a:spcBef>
                        <a:buFont typeface="Arial" panose="020B0604020202020204" pitchFamily="34" charset="0"/>
                        <a:buChar char="•"/>
                      </a:pPr>
                      <a:r>
                        <a:rPr lang="en-US" sz="900" b="1" spc="55" dirty="0">
                          <a:solidFill>
                            <a:srgbClr val="231F20"/>
                          </a:solidFill>
                          <a:latin typeface="Tahoma"/>
                          <a:cs typeface="Tahoma"/>
                        </a:rPr>
                        <a:t>Key</a:t>
                      </a:r>
                      <a:r>
                        <a:rPr lang="en-US" sz="900" b="1" spc="-60" dirty="0">
                          <a:solidFill>
                            <a:srgbClr val="231F20"/>
                          </a:solidFill>
                          <a:latin typeface="Tahoma"/>
                          <a:cs typeface="Tahoma"/>
                        </a:rPr>
                        <a:t> </a:t>
                      </a:r>
                      <a:r>
                        <a:rPr lang="en-US" sz="900" b="1" spc="60" dirty="0">
                          <a:solidFill>
                            <a:srgbClr val="231F20"/>
                          </a:solidFill>
                          <a:latin typeface="Tahoma"/>
                          <a:cs typeface="Tahoma"/>
                        </a:rPr>
                        <a:t>Partners</a:t>
                      </a:r>
                    </a:p>
                    <a:p>
                      <a:pPr marL="400685" indent="-171450">
                        <a:lnSpc>
                          <a:spcPct val="100000"/>
                        </a:lnSpc>
                        <a:spcBef>
                          <a:spcPts val="5"/>
                        </a:spcBef>
                        <a:buFont typeface="Arial" panose="020B0604020202020204" pitchFamily="34" charset="0"/>
                        <a:buChar char="•"/>
                      </a:pPr>
                      <a:endParaRPr lang="en-US" sz="900" spc="60" dirty="0">
                        <a:solidFill>
                          <a:srgbClr val="231F20"/>
                        </a:solidFill>
                        <a:latin typeface="Tahoma"/>
                        <a:cs typeface="Tahoma"/>
                      </a:endParaRPr>
                    </a:p>
                    <a:p>
                      <a:pPr marL="400685" indent="-171450">
                        <a:lnSpc>
                          <a:spcPct val="100000"/>
                        </a:lnSpc>
                        <a:spcBef>
                          <a:spcPts val="5"/>
                        </a:spcBef>
                        <a:buFont typeface="Arial" panose="020B0604020202020204" pitchFamily="34" charset="0"/>
                        <a:buChar char="•"/>
                      </a:pPr>
                      <a:r>
                        <a:rPr lang="en-US" sz="900" dirty="0">
                          <a:latin typeface="Tahoma"/>
                          <a:cs typeface="Tahoma"/>
                        </a:rPr>
                        <a:t>Driving schools </a:t>
                      </a:r>
                    </a:p>
                    <a:p>
                      <a:pPr marL="400685" indent="-171450">
                        <a:lnSpc>
                          <a:spcPct val="100000"/>
                        </a:lnSpc>
                        <a:spcBef>
                          <a:spcPts val="5"/>
                        </a:spcBef>
                        <a:buFont typeface="Arial" panose="020B0604020202020204" pitchFamily="34" charset="0"/>
                        <a:buChar char="•"/>
                      </a:pPr>
                      <a:r>
                        <a:rPr lang="en-US" sz="900" dirty="0">
                          <a:latin typeface="Tahoma"/>
                          <a:cs typeface="Tahoma"/>
                        </a:rPr>
                        <a:t>Gov agencies that promote safe driving or involved with driving at all (DMV)</a:t>
                      </a:r>
                    </a:p>
                    <a:p>
                      <a:pPr marL="400685" indent="-171450">
                        <a:lnSpc>
                          <a:spcPct val="100000"/>
                        </a:lnSpc>
                        <a:spcBef>
                          <a:spcPts val="5"/>
                        </a:spcBef>
                        <a:buFont typeface="Arial" panose="020B0604020202020204" pitchFamily="34" charset="0"/>
                        <a:buChar char="•"/>
                      </a:pPr>
                      <a:r>
                        <a:rPr lang="en-US" sz="900" dirty="0">
                          <a:latin typeface="Tahoma"/>
                          <a:cs typeface="Tahoma"/>
                        </a:rPr>
                        <a:t>Distracted driving related charities, foundations and non-profits</a:t>
                      </a:r>
                    </a:p>
                    <a:p>
                      <a:pPr marL="400685" indent="-171450">
                        <a:lnSpc>
                          <a:spcPct val="100000"/>
                        </a:lnSpc>
                        <a:spcBef>
                          <a:spcPts val="5"/>
                        </a:spcBef>
                        <a:buFont typeface="Arial" panose="020B0604020202020204" pitchFamily="34" charset="0"/>
                        <a:buChar char="•"/>
                      </a:pPr>
                      <a:r>
                        <a:rPr lang="en-US" sz="900" dirty="0">
                          <a:latin typeface="Tahoma"/>
                          <a:cs typeface="Tahoma"/>
                        </a:rPr>
                        <a:t>School districts hosting distracted driving awareness week/ red ribbon week &amp; districts that allow students to purchase on-site parking passes</a:t>
                      </a:r>
                    </a:p>
                    <a:p>
                      <a:pPr marL="400685" indent="-171450">
                        <a:lnSpc>
                          <a:spcPct val="100000"/>
                        </a:lnSpc>
                        <a:spcBef>
                          <a:spcPts val="5"/>
                        </a:spcBef>
                        <a:buFont typeface="Arial" panose="020B0604020202020204" pitchFamily="34" charset="0"/>
                        <a:buChar char="•"/>
                      </a:pPr>
                      <a:r>
                        <a:rPr lang="en-US" sz="900" dirty="0">
                          <a:latin typeface="Tahoma"/>
                          <a:cs typeface="Tahoma"/>
                        </a:rPr>
                        <a:t>Community safe driving advocates. </a:t>
                      </a:r>
                    </a:p>
                    <a:p>
                      <a:pPr marL="400685" indent="-171450">
                        <a:lnSpc>
                          <a:spcPct val="100000"/>
                        </a:lnSpc>
                        <a:spcBef>
                          <a:spcPts val="5"/>
                        </a:spcBef>
                        <a:buFont typeface="Arial" panose="020B0604020202020204" pitchFamily="34" charset="0"/>
                        <a:buChar char="•"/>
                      </a:pPr>
                      <a:r>
                        <a:rPr lang="en-US" sz="900" dirty="0">
                          <a:latin typeface="Tahoma"/>
                          <a:cs typeface="Tahoma"/>
                        </a:rPr>
                        <a:t>Government officials</a:t>
                      </a:r>
                    </a:p>
                    <a:p>
                      <a:pPr marL="400685" indent="-171450">
                        <a:lnSpc>
                          <a:spcPct val="100000"/>
                        </a:lnSpc>
                        <a:spcBef>
                          <a:spcPts val="5"/>
                        </a:spcBef>
                        <a:buFont typeface="Arial" panose="020B0604020202020204" pitchFamily="34" charset="0"/>
                        <a:buChar char="•"/>
                      </a:pPr>
                      <a:r>
                        <a:rPr lang="en-US" sz="900" dirty="0">
                          <a:latin typeface="Tahoma"/>
                          <a:cs typeface="Tahoma"/>
                        </a:rPr>
                        <a:t>Occupational safety organizations/ government arms</a:t>
                      </a:r>
                    </a:p>
                    <a:p>
                      <a:pPr marL="400685" indent="-171450">
                        <a:lnSpc>
                          <a:spcPct val="100000"/>
                        </a:lnSpc>
                        <a:spcBef>
                          <a:spcPts val="5"/>
                        </a:spcBef>
                        <a:buFont typeface="Arial" panose="020B0604020202020204" pitchFamily="34" charset="0"/>
                        <a:buChar char="•"/>
                      </a:pPr>
                      <a:r>
                        <a:rPr lang="en-US" sz="900" dirty="0">
                          <a:latin typeface="Tahoma"/>
                          <a:cs typeface="Tahoma"/>
                        </a:rPr>
                        <a:t>Parenting social media platforms and their moderators</a:t>
                      </a:r>
                    </a:p>
                    <a:p>
                      <a:pPr marL="400685" indent="-171450">
                        <a:lnSpc>
                          <a:spcPct val="100000"/>
                        </a:lnSpc>
                        <a:spcBef>
                          <a:spcPts val="5"/>
                        </a:spcBef>
                        <a:buFont typeface="Arial" panose="020B0604020202020204" pitchFamily="34" charset="0"/>
                        <a:buChar char="•"/>
                      </a:pPr>
                      <a:r>
                        <a:rPr lang="en-US" sz="900" dirty="0">
                          <a:latin typeface="Tahoma"/>
                          <a:cs typeface="Tahoma"/>
                        </a:rPr>
                        <a:t>Existing indirect competitors or companies in this space that are willing to collaborate in mutually beneficial ways</a:t>
                      </a: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400685" indent="-171450">
                        <a:lnSpc>
                          <a:spcPct val="100000"/>
                        </a:lnSpc>
                        <a:spcBef>
                          <a:spcPts val="5"/>
                        </a:spcBef>
                        <a:buFont typeface="Arial" panose="020B0604020202020204" pitchFamily="34" charset="0"/>
                        <a:buChar char="•"/>
                      </a:pPr>
                      <a:endParaRPr lang="en-US" sz="900" dirty="0">
                        <a:latin typeface="Tahoma"/>
                        <a:cs typeface="Tahoma"/>
                      </a:endParaRPr>
                    </a:p>
                    <a:p>
                      <a:pPr marL="229235" indent="0">
                        <a:lnSpc>
                          <a:spcPct val="100000"/>
                        </a:lnSpc>
                        <a:spcBef>
                          <a:spcPts val="5"/>
                        </a:spcBef>
                        <a:buFont typeface="Arial" panose="020B0604020202020204" pitchFamily="34" charset="0"/>
                        <a:buNone/>
                      </a:pPr>
                      <a:endParaRPr lang="en-US" sz="900" dirty="0">
                        <a:latin typeface="Tahoma"/>
                        <a:cs typeface="Tahoma"/>
                      </a:endParaRPr>
                    </a:p>
                    <a:p>
                      <a:pPr marL="229235" indent="0">
                        <a:lnSpc>
                          <a:spcPct val="100000"/>
                        </a:lnSpc>
                        <a:spcBef>
                          <a:spcPts val="5"/>
                        </a:spcBef>
                        <a:buFont typeface="Arial" panose="020B0604020202020204" pitchFamily="34" charset="0"/>
                        <a:buNone/>
                      </a:pPr>
                      <a:r>
                        <a:rPr lang="en-US" sz="900" b="1" dirty="0">
                          <a:latin typeface="Tahoma"/>
                          <a:cs typeface="Tahoma"/>
                        </a:rPr>
                        <a:t>Who will help you?</a:t>
                      </a:r>
                    </a:p>
                  </a:txBody>
                  <a:tcPr marL="0" marR="0" marT="2851" marB="0">
                    <a:lnL w="57150">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42265" indent="-171450">
                        <a:lnSpc>
                          <a:spcPct val="100000"/>
                        </a:lnSpc>
                        <a:spcBef>
                          <a:spcPts val="5"/>
                        </a:spcBef>
                        <a:buFont typeface="Arial" panose="020B0604020202020204" pitchFamily="34" charset="0"/>
                        <a:buChar char="•"/>
                      </a:pPr>
                      <a:r>
                        <a:rPr sz="900" b="1" spc="55" dirty="0">
                          <a:solidFill>
                            <a:srgbClr val="231F20"/>
                          </a:solidFill>
                          <a:latin typeface="Tahoma"/>
                          <a:cs typeface="Tahoma"/>
                        </a:rPr>
                        <a:t>Key</a:t>
                      </a:r>
                      <a:r>
                        <a:rPr sz="900" spc="-60" dirty="0">
                          <a:solidFill>
                            <a:srgbClr val="231F20"/>
                          </a:solidFill>
                          <a:latin typeface="Tahoma"/>
                          <a:cs typeface="Tahoma"/>
                        </a:rPr>
                        <a:t> </a:t>
                      </a:r>
                      <a:r>
                        <a:rPr sz="900" b="1" spc="50" dirty="0">
                          <a:solidFill>
                            <a:srgbClr val="231F20"/>
                          </a:solidFill>
                          <a:latin typeface="Tahoma"/>
                          <a:cs typeface="Tahoma"/>
                        </a:rPr>
                        <a:t>Activities</a:t>
                      </a:r>
                      <a:endParaRPr lang="en-US" sz="900" b="1" spc="50" dirty="0">
                        <a:solidFill>
                          <a:srgbClr val="231F20"/>
                        </a:solidFill>
                        <a:latin typeface="Tahoma"/>
                        <a:cs typeface="Tahoma"/>
                      </a:endParaRPr>
                    </a:p>
                    <a:p>
                      <a:pPr marL="342265" indent="-171450">
                        <a:lnSpc>
                          <a:spcPct val="100000"/>
                        </a:lnSpc>
                        <a:spcBef>
                          <a:spcPts val="5"/>
                        </a:spcBef>
                        <a:buFont typeface="Arial" panose="020B0604020202020204" pitchFamily="34" charset="0"/>
                        <a:buChar cha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Build product</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Talk to customers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Find and apply to grants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Add cofounders/ employees</a:t>
                      </a: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170815"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r>
                        <a:rPr lang="en-US" sz="900" b="1" dirty="0">
                          <a:latin typeface="Tahoma"/>
                          <a:cs typeface="Tahoma"/>
                        </a:rPr>
                        <a:t>How do you doit?</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gridSpan="2">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49885" indent="-171450">
                        <a:lnSpc>
                          <a:spcPct val="100000"/>
                        </a:lnSpc>
                        <a:spcBef>
                          <a:spcPts val="5"/>
                        </a:spcBef>
                        <a:buFont typeface="Arial" panose="020B0604020202020204" pitchFamily="34" charset="0"/>
                        <a:buChar char="•"/>
                      </a:pPr>
                      <a:r>
                        <a:rPr sz="900" b="1" dirty="0">
                          <a:solidFill>
                            <a:srgbClr val="231F20"/>
                          </a:solidFill>
                          <a:latin typeface="Tahoma"/>
                          <a:cs typeface="Tahoma"/>
                        </a:rPr>
                        <a:t>Value</a:t>
                      </a:r>
                      <a:r>
                        <a:rPr sz="900" b="1" spc="160" dirty="0">
                          <a:solidFill>
                            <a:srgbClr val="231F20"/>
                          </a:solidFill>
                          <a:latin typeface="Tahoma"/>
                          <a:cs typeface="Tahoma"/>
                        </a:rPr>
                        <a:t> </a:t>
                      </a:r>
                      <a:r>
                        <a:rPr sz="900" b="1" spc="55" dirty="0">
                          <a:solidFill>
                            <a:srgbClr val="231F20"/>
                          </a:solidFill>
                          <a:latin typeface="Tahoma"/>
                          <a:cs typeface="Tahoma"/>
                        </a:rPr>
                        <a:t>Propositions</a:t>
                      </a:r>
                      <a:endParaRPr lang="en-US" sz="900" b="1" spc="55" dirty="0">
                        <a:solidFill>
                          <a:srgbClr val="231F20"/>
                        </a:solidFill>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We provide parents the feelings of child protection while they are not physically with their teen</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Reduce the time parents spend time calling to check on their teen </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Allow parent to allocate their time and parenting to their teens that need additional help behind the wheel</a:t>
                      </a:r>
                    </a:p>
                    <a:p>
                      <a:pPr marL="349885"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The peace of mind knowing their child has the tools to improve their safety behind the wheel</a:t>
                      </a:r>
                    </a:p>
                    <a:p>
                      <a:pPr marL="349885" marR="0" lvl="0" indent="-171450" algn="l" defTabSz="914400" rtl="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We provide parents relief by allowing them to visualize their teen’s improvement </a:t>
                      </a: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349885" marR="0" lvl="0" indent="-171450">
                        <a:lnSpc>
                          <a:spcPct val="100000"/>
                        </a:lnSpc>
                        <a:spcBef>
                          <a:spcPts val="5"/>
                        </a:spcBef>
                        <a:spcAft>
                          <a:spcPts val="0"/>
                        </a:spcAft>
                        <a:buClrTx/>
                        <a:buSzTx/>
                        <a:buFont typeface="Arial" panose="020B0604020202020204" pitchFamily="34" charset="0"/>
                        <a:buChar char="•"/>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178435" marR="0" lvl="0" indent="0">
                        <a:lnSpc>
                          <a:spcPct val="100000"/>
                        </a:lnSpc>
                        <a:spcBef>
                          <a:spcPts val="5"/>
                        </a:spcBef>
                        <a:spcAft>
                          <a:spcPts val="0"/>
                        </a:spcAft>
                        <a:buClrTx/>
                        <a:buSzTx/>
                        <a:buFont typeface="Arial" panose="020B0604020202020204" pitchFamily="34" charset="0"/>
                        <a:buNone/>
                      </a:pPr>
                      <a:r>
                        <a:rPr lang="en-US" sz="900" b="1" dirty="0">
                          <a:latin typeface="Tahoma"/>
                          <a:cs typeface="Tahoma"/>
                        </a:rPr>
                        <a:t>What do you do?</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hMerge="1">
                  <a:txBody>
                    <a:bodyPr/>
                    <a:lstStyle/>
                    <a:p>
                      <a:endParaRPr/>
                    </a:p>
                  </a:txBody>
                  <a:tcPr marL="0" marR="0" marT="0" marB="0"/>
                </a:tc>
                <a:tc>
                  <a:txBody>
                    <a:bodyPr/>
                    <a:lstStyle/>
                    <a:p>
                      <a:pPr marL="171450" indent="-171450">
                        <a:lnSpc>
                          <a:spcPct val="100000"/>
                        </a:lnSpc>
                        <a:spcBef>
                          <a:spcPts val="35"/>
                        </a:spcBef>
                        <a:buFont typeface="Arial" panose="020B0604020202020204" pitchFamily="34" charset="0"/>
                        <a:buChar char="•"/>
                      </a:pPr>
                      <a:endParaRPr sz="800" dirty="0">
                        <a:latin typeface="Times New Roman"/>
                        <a:cs typeface="Times New Roman"/>
                      </a:endParaRPr>
                    </a:p>
                    <a:p>
                      <a:pPr marL="373380" indent="-171450">
                        <a:lnSpc>
                          <a:spcPct val="100000"/>
                        </a:lnSpc>
                        <a:spcBef>
                          <a:spcPts val="5"/>
                        </a:spcBef>
                        <a:buFont typeface="Arial" panose="020B0604020202020204" pitchFamily="34" charset="0"/>
                        <a:buChar char="•"/>
                      </a:pPr>
                      <a:r>
                        <a:rPr sz="900" b="1" spc="80" dirty="0">
                          <a:solidFill>
                            <a:srgbClr val="231F20"/>
                          </a:solidFill>
                          <a:latin typeface="Tahoma"/>
                          <a:cs typeface="Tahoma"/>
                        </a:rPr>
                        <a:t>Customer</a:t>
                      </a:r>
                      <a:r>
                        <a:rPr sz="900" b="1" spc="-55" dirty="0">
                          <a:solidFill>
                            <a:srgbClr val="231F20"/>
                          </a:solidFill>
                          <a:latin typeface="Tahoma"/>
                          <a:cs typeface="Tahoma"/>
                        </a:rPr>
                        <a:t> </a:t>
                      </a:r>
                      <a:r>
                        <a:rPr sz="900" b="1" spc="50" dirty="0">
                          <a:solidFill>
                            <a:srgbClr val="231F20"/>
                          </a:solidFill>
                          <a:latin typeface="Tahoma"/>
                          <a:cs typeface="Tahoma"/>
                        </a:rPr>
                        <a:t>Relationships</a:t>
                      </a:r>
                      <a:endParaRPr lang="en-US" sz="900" b="1" spc="50" dirty="0">
                        <a:solidFill>
                          <a:srgbClr val="231F20"/>
                        </a:solidFill>
                        <a:latin typeface="Tahoma"/>
                        <a:cs typeface="Tahoma"/>
                      </a:endParaRPr>
                    </a:p>
                    <a:p>
                      <a:pPr marL="373380" indent="-171450">
                        <a:lnSpc>
                          <a:spcPct val="100000"/>
                        </a:lnSpc>
                        <a:spcBef>
                          <a:spcPts val="5"/>
                        </a:spcBef>
                        <a:buFont typeface="Arial" panose="020B0604020202020204" pitchFamily="34" charset="0"/>
                        <a:buChar char="•"/>
                      </a:pPr>
                      <a:endParaRPr lang="en-US" sz="900" spc="50" dirty="0">
                        <a:solidFill>
                          <a:srgbClr val="231F20"/>
                        </a:solidFill>
                        <a:latin typeface="Tahoma"/>
                        <a:cs typeface="Tahoma"/>
                      </a:endParaRP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Hands off onboarding at scale</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Continual support through the app and the ability to talk to a rep</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r>
                        <a:rPr lang="en-US" sz="900" dirty="0">
                          <a:latin typeface="Tahoma"/>
                          <a:cs typeface="Tahoma"/>
                        </a:rPr>
                        <a:t>Incentives to share the app with their friends and social media</a:t>
                      </a: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5"/>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5"/>
                        </a:spcBef>
                        <a:spcAft>
                          <a:spcPts val="0"/>
                        </a:spcAft>
                        <a:buClrTx/>
                        <a:buSzTx/>
                        <a:buFont typeface="Arial" panose="020B0604020202020204" pitchFamily="34" charset="0"/>
                        <a:buNone/>
                        <a:tabLst/>
                        <a:defRPr/>
                      </a:pPr>
                      <a:r>
                        <a:rPr lang="en-US" sz="900" b="1" dirty="0">
                          <a:latin typeface="Tahoma"/>
                          <a:cs typeface="Tahoma"/>
                        </a:rPr>
                        <a:t>How do you interact?</a:t>
                      </a:r>
                    </a:p>
                  </a:txBody>
                  <a:tcPr marL="0" marR="0" marT="2851"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rowSpan="2">
                  <a:txBody>
                    <a:bodyPr/>
                    <a:lstStyle/>
                    <a:p>
                      <a:pPr marL="171450" indent="-171450">
                        <a:lnSpc>
                          <a:spcPct val="100000"/>
                        </a:lnSpc>
                        <a:spcBef>
                          <a:spcPts val="35"/>
                        </a:spcBef>
                        <a:buFont typeface="Arial" panose="020B0604020202020204" pitchFamily="34" charset="0"/>
                        <a:buChar char="•"/>
                      </a:pPr>
                      <a:endParaRPr lang="en-US" sz="800" dirty="0">
                        <a:latin typeface="Times New Roman"/>
                        <a:cs typeface="Times New Roman"/>
                      </a:endParaRPr>
                    </a:p>
                    <a:p>
                      <a:pPr marL="381000" indent="-171450">
                        <a:lnSpc>
                          <a:spcPct val="100000"/>
                        </a:lnSpc>
                        <a:spcBef>
                          <a:spcPts val="5"/>
                        </a:spcBef>
                        <a:buFont typeface="Arial" panose="020B0604020202020204" pitchFamily="34" charset="0"/>
                        <a:buChar char="•"/>
                      </a:pPr>
                      <a:r>
                        <a:rPr lang="en-US" sz="900" b="1" spc="80" dirty="0">
                          <a:solidFill>
                            <a:srgbClr val="231F20"/>
                          </a:solidFill>
                          <a:latin typeface="Tahoma"/>
                          <a:cs typeface="Tahoma"/>
                        </a:rPr>
                        <a:t>Customer</a:t>
                      </a:r>
                      <a:r>
                        <a:rPr lang="en-US" sz="900" b="1" spc="-55" dirty="0">
                          <a:solidFill>
                            <a:srgbClr val="231F20"/>
                          </a:solidFill>
                          <a:latin typeface="Tahoma"/>
                          <a:cs typeface="Tahoma"/>
                        </a:rPr>
                        <a:t> </a:t>
                      </a:r>
                      <a:r>
                        <a:rPr lang="en-US" sz="900" b="1" spc="70" dirty="0">
                          <a:solidFill>
                            <a:srgbClr val="231F20"/>
                          </a:solidFill>
                          <a:latin typeface="Tahoma"/>
                          <a:cs typeface="Tahoma"/>
                        </a:rPr>
                        <a:t>Segments</a:t>
                      </a:r>
                    </a:p>
                    <a:p>
                      <a:pPr marL="381000" indent="-171450">
                        <a:lnSpc>
                          <a:spcPct val="100000"/>
                        </a:lnSpc>
                        <a:spcBef>
                          <a:spcPts val="5"/>
                        </a:spcBef>
                        <a:buFont typeface="Arial" panose="020B0604020202020204" pitchFamily="34" charset="0"/>
                        <a:buChar char="•"/>
                      </a:pPr>
                      <a:endParaRPr lang="en-US" sz="900" spc="70" dirty="0">
                        <a:solidFill>
                          <a:srgbClr val="231F20"/>
                        </a:solidFill>
                        <a:latin typeface="Tahoma"/>
                        <a:cs typeface="Tahoma"/>
                      </a:endParaRPr>
                    </a:p>
                    <a:p>
                      <a:pPr marL="381000" marR="0" lvl="0" indent="-171450">
                        <a:lnSpc>
                          <a:spcPct val="100000"/>
                        </a:lnSpc>
                        <a:spcBef>
                          <a:spcPts val="5"/>
                        </a:spcBef>
                        <a:spcAft>
                          <a:spcPts val="0"/>
                        </a:spcAft>
                        <a:buClrTx/>
                        <a:buSzTx/>
                        <a:buFont typeface="Arial" panose="020B0604020202020204" pitchFamily="34" charset="0"/>
                        <a:buChar char="•"/>
                      </a:pPr>
                      <a:r>
                        <a:rPr lang="en-US" sz="900" dirty="0">
                          <a:latin typeface="Tahoma"/>
                          <a:cs typeface="Tahoma"/>
                        </a:rPr>
                        <a:t>Parents of teenage drivers, especially those using existing solutions like Life360</a:t>
                      </a: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endParaRPr lang="en-US" sz="900" dirty="0">
                        <a:latin typeface="Tahoma"/>
                        <a:cs typeface="Tahoma"/>
                      </a:endParaRPr>
                    </a:p>
                    <a:p>
                      <a:pPr marL="209550" marR="0" lvl="0" indent="0">
                        <a:lnSpc>
                          <a:spcPct val="100000"/>
                        </a:lnSpc>
                        <a:spcBef>
                          <a:spcPts val="5"/>
                        </a:spcBef>
                        <a:spcAft>
                          <a:spcPts val="0"/>
                        </a:spcAft>
                        <a:buClrTx/>
                        <a:buSzTx/>
                        <a:buFont typeface="Arial" panose="020B0604020202020204" pitchFamily="34" charset="0"/>
                        <a:buNone/>
                      </a:pPr>
                      <a:r>
                        <a:rPr lang="en-US" sz="900" b="1" dirty="0">
                          <a:latin typeface="Tahoma"/>
                          <a:cs typeface="Tahoma"/>
                        </a:rPr>
                        <a:t>Who do you help?</a:t>
                      </a:r>
                    </a:p>
                  </a:txBody>
                  <a:tcPr marL="0" marR="0" marT="2851" marB="0">
                    <a:lnL w="28575">
                      <a:solidFill>
                        <a:srgbClr val="231F20"/>
                      </a:solidFill>
                      <a:prstDash val="solid"/>
                    </a:lnL>
                    <a:lnR w="57150">
                      <a:solidFill>
                        <a:srgbClr val="231F20"/>
                      </a:solidFill>
                      <a:prstDash val="solid"/>
                    </a:lnR>
                    <a:lnT w="57150">
                      <a:solidFill>
                        <a:srgbClr val="231F20"/>
                      </a:solidFill>
                      <a:prstDash val="solid"/>
                    </a:lnT>
                    <a:lnB w="28575">
                      <a:solidFill>
                        <a:srgbClr val="231F20"/>
                      </a:solidFill>
                      <a:prstDash val="solid"/>
                    </a:lnB>
                    <a:solidFill>
                      <a:srgbClr val="FFFFFF"/>
                    </a:solidFill>
                  </a:tcPr>
                </a:tc>
                <a:extLst>
                  <a:ext uri="{0D108BD9-81ED-4DB2-BD59-A6C34878D82A}">
                    <a16:rowId xmlns:a16="http://schemas.microsoft.com/office/drawing/2014/main" val="10000"/>
                  </a:ext>
                </a:extLst>
              </a:tr>
              <a:tr h="2654032">
                <a:tc vMerge="1">
                  <a:txBody>
                    <a:bodyPr/>
                    <a:lstStyle/>
                    <a:p>
                      <a:endParaRPr/>
                    </a:p>
                  </a:txBody>
                  <a:tcPr marL="0" marR="0" marT="4445" marB="0">
                    <a:lnL w="57150">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a:txBody>
                    <a:bodyPr/>
                    <a:lstStyle/>
                    <a:p>
                      <a:pPr marL="342265" indent="-171450">
                        <a:lnSpc>
                          <a:spcPct val="100000"/>
                        </a:lnSpc>
                        <a:spcBef>
                          <a:spcPts val="1375"/>
                        </a:spcBef>
                        <a:buFont typeface="Arial" panose="020B0604020202020204" pitchFamily="34" charset="0"/>
                        <a:buChar char="•"/>
                      </a:pPr>
                      <a:r>
                        <a:rPr sz="900" b="1" spc="55" dirty="0">
                          <a:solidFill>
                            <a:srgbClr val="231F20"/>
                          </a:solidFill>
                          <a:latin typeface="Tahoma"/>
                          <a:cs typeface="Tahoma"/>
                        </a:rPr>
                        <a:t>Key</a:t>
                      </a:r>
                      <a:r>
                        <a:rPr sz="900" b="1" spc="-60" dirty="0">
                          <a:solidFill>
                            <a:srgbClr val="231F20"/>
                          </a:solidFill>
                          <a:latin typeface="Tahoma"/>
                          <a:cs typeface="Tahoma"/>
                        </a:rPr>
                        <a:t> </a:t>
                      </a:r>
                      <a:r>
                        <a:rPr sz="900" b="1" spc="60" dirty="0">
                          <a:solidFill>
                            <a:srgbClr val="231F20"/>
                          </a:solidFill>
                          <a:latin typeface="Tahoma"/>
                          <a:cs typeface="Tahoma"/>
                        </a:rPr>
                        <a:t>Resources</a:t>
                      </a:r>
                      <a:endParaRPr lang="en-US" sz="900" b="1" spc="60" dirty="0">
                        <a:solidFill>
                          <a:srgbClr val="231F20"/>
                        </a:solidFill>
                        <a:latin typeface="Tahoma"/>
                        <a:cs typeface="Tahoma"/>
                      </a:endParaRP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App developers</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Cash for building team</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Insurtech conference/ accelerators/ connections (industry and legal knowledge)</a:t>
                      </a:r>
                    </a:p>
                    <a:p>
                      <a:pPr marL="34226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Contract Manufacturer for hardware</a:t>
                      </a: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endParaRPr lang="en-US" sz="900" dirty="0">
                        <a:latin typeface="Tahoma"/>
                        <a:cs typeface="Tahoma"/>
                      </a:endParaRPr>
                    </a:p>
                    <a:p>
                      <a:pPr marL="342265" marR="0" lvl="0" indent="-171450" defTabSz="914400" eaLnBrk="1" fontAlgn="auto" latinLnBrk="0" hangingPunct="1">
                        <a:lnSpc>
                          <a:spcPct val="100000"/>
                        </a:lnSpc>
                        <a:spcBef>
                          <a:spcPts val="1375"/>
                        </a:spcBef>
                        <a:spcAft>
                          <a:spcPts val="0"/>
                        </a:spcAft>
                        <a:buClrTx/>
                        <a:buSzTx/>
                        <a:buFont typeface="Arial" panose="020B0604020202020204" pitchFamily="34" charset="0"/>
                        <a:buChar char="•"/>
                        <a:tabLst/>
                        <a:defRPr/>
                      </a:pPr>
                      <a:endParaRPr lang="en-US" sz="900" dirty="0">
                        <a:latin typeface="Tahoma"/>
                        <a:cs typeface="Tahoma"/>
                      </a:endParaRPr>
                    </a:p>
                    <a:p>
                      <a:pPr marL="170815" marR="0" lvl="0" indent="0" defTabSz="914400" eaLnBrk="1" fontAlgn="auto" latinLnBrk="0" hangingPunct="1">
                        <a:lnSpc>
                          <a:spcPct val="100000"/>
                        </a:lnSpc>
                        <a:spcBef>
                          <a:spcPts val="137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1375"/>
                        </a:spcBef>
                        <a:spcAft>
                          <a:spcPts val="0"/>
                        </a:spcAft>
                        <a:buClrTx/>
                        <a:buSzTx/>
                        <a:buFont typeface="Arial" panose="020B0604020202020204" pitchFamily="34" charset="0"/>
                        <a:buNone/>
                        <a:tabLst/>
                        <a:defRPr/>
                      </a:pPr>
                      <a:endParaRPr lang="en-US" sz="900" dirty="0">
                        <a:latin typeface="Tahoma"/>
                        <a:cs typeface="Tahoma"/>
                      </a:endParaRPr>
                    </a:p>
                    <a:p>
                      <a:pPr marL="17081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What do you need?</a:t>
                      </a:r>
                    </a:p>
                  </a:txBody>
                  <a:tcPr marL="0" marR="0" marT="111992" marB="0">
                    <a:lnL w="28575">
                      <a:solidFill>
                        <a:srgbClr val="231F20"/>
                      </a:solidFill>
                      <a:prstDash val="solid"/>
                    </a:lnL>
                    <a:lnR w="28575">
                      <a:solidFill>
                        <a:srgbClr val="231F20"/>
                      </a:solidFill>
                      <a:prstDash val="solid"/>
                    </a:lnR>
                    <a:lnT w="28575">
                      <a:solidFill>
                        <a:srgbClr val="231F20"/>
                      </a:solidFill>
                      <a:prstDash val="solid"/>
                    </a:lnT>
                    <a:lnB w="28575">
                      <a:solidFill>
                        <a:srgbClr val="231F20"/>
                      </a:solidFill>
                      <a:prstDash val="solid"/>
                    </a:lnB>
                    <a:solidFill>
                      <a:srgbClr val="FFFFFF"/>
                    </a:solidFill>
                  </a:tcPr>
                </a:tc>
                <a:tc gridSpan="2" vMerge="1">
                  <a:txBody>
                    <a:bodyPr/>
                    <a:lstStyle/>
                    <a:p>
                      <a:endParaRPr/>
                    </a:p>
                  </a:txBody>
                  <a:tcPr marL="0" marR="0" marT="4445" marB="0">
                    <a:lnL w="28575">
                      <a:solidFill>
                        <a:srgbClr val="231F20"/>
                      </a:solidFill>
                      <a:prstDash val="solid"/>
                    </a:lnL>
                    <a:lnR w="28575">
                      <a:solidFill>
                        <a:srgbClr val="231F20"/>
                      </a:solidFill>
                      <a:prstDash val="solid"/>
                    </a:lnR>
                    <a:lnT w="57150">
                      <a:solidFill>
                        <a:srgbClr val="231F20"/>
                      </a:solidFill>
                      <a:prstDash val="solid"/>
                    </a:lnT>
                    <a:lnB w="28575">
                      <a:solidFill>
                        <a:srgbClr val="231F20"/>
                      </a:solidFill>
                      <a:prstDash val="solid"/>
                    </a:lnB>
                    <a:solidFill>
                      <a:srgbClr val="FFFFFF"/>
                    </a:solidFill>
                  </a:tcPr>
                </a:tc>
                <a:tc hMerge="1" vMerge="1">
                  <a:txBody>
                    <a:bodyPr/>
                    <a:lstStyle/>
                    <a:p>
                      <a:endParaRPr/>
                    </a:p>
                  </a:txBody>
                  <a:tcPr marL="0" marR="0" marT="0" marB="0"/>
                </a:tc>
                <a:tc>
                  <a:txBody>
                    <a:bodyPr/>
                    <a:lstStyle/>
                    <a:p>
                      <a:pPr marL="373380" indent="-171450">
                        <a:lnSpc>
                          <a:spcPct val="100000"/>
                        </a:lnSpc>
                        <a:spcBef>
                          <a:spcPts val="1375"/>
                        </a:spcBef>
                        <a:buFont typeface="Arial" panose="020B0604020202020204" pitchFamily="34" charset="0"/>
                        <a:buChar char="•"/>
                      </a:pPr>
                      <a:r>
                        <a:rPr sz="900" b="1" spc="50" dirty="0">
                          <a:solidFill>
                            <a:srgbClr val="231F20"/>
                          </a:solidFill>
                          <a:latin typeface="Tahoma"/>
                          <a:cs typeface="Tahoma"/>
                        </a:rPr>
                        <a:t>Channels</a:t>
                      </a:r>
                      <a:endParaRPr lang="en-US" sz="900" b="1" spc="50" dirty="0">
                        <a:solidFill>
                          <a:srgbClr val="231F20"/>
                        </a:solidFill>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Earned media (novel and controversial product)</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Social media marketing (working with bloggers, vloggers, reviewers, as well as our own content)</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Kickstarter</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Driving sales/ attention with driving schools and other partners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Ad campaign aimed at life360 users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Friend Referrals</a:t>
                      </a: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dirty="0">
                        <a:latin typeface="Tahoma"/>
                        <a:cs typeface="Tahoma"/>
                      </a:endParaRPr>
                    </a:p>
                    <a:p>
                      <a:pPr marL="37338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0193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How do you reach them?</a:t>
                      </a:r>
                    </a:p>
                  </a:txBody>
                  <a:tcPr marL="0" marR="0" marT="111992" marB="0">
                    <a:lnL w="28575">
                      <a:solidFill>
                        <a:srgbClr val="231F20"/>
                      </a:solidFill>
                      <a:prstDash val="solid"/>
                    </a:lnL>
                    <a:lnR w="28575">
                      <a:solidFill>
                        <a:srgbClr val="231F20"/>
                      </a:solidFill>
                      <a:prstDash val="solid"/>
                    </a:lnR>
                    <a:lnT w="28575">
                      <a:solidFill>
                        <a:srgbClr val="231F20"/>
                      </a:solidFill>
                      <a:prstDash val="solid"/>
                    </a:lnT>
                    <a:lnB w="28575">
                      <a:solidFill>
                        <a:srgbClr val="231F20"/>
                      </a:solidFill>
                      <a:prstDash val="solid"/>
                    </a:lnB>
                    <a:solidFill>
                      <a:srgbClr val="FFFFFF"/>
                    </a:solidFill>
                  </a:tcPr>
                </a:tc>
                <a:tc vMerge="1">
                  <a:txBody>
                    <a:bodyPr/>
                    <a:lstStyle/>
                    <a:p>
                      <a:endParaRPr/>
                    </a:p>
                  </a:txBody>
                  <a:tcPr marL="0" marR="0" marT="4445" marB="0">
                    <a:lnL w="28575">
                      <a:solidFill>
                        <a:srgbClr val="231F20"/>
                      </a:solidFill>
                      <a:prstDash val="solid"/>
                    </a:lnL>
                    <a:lnR w="57150">
                      <a:solidFill>
                        <a:srgbClr val="231F20"/>
                      </a:solidFill>
                      <a:prstDash val="solid"/>
                    </a:lnR>
                    <a:lnT w="57150">
                      <a:solidFill>
                        <a:srgbClr val="231F20"/>
                      </a:solidFill>
                      <a:prstDash val="solid"/>
                    </a:lnT>
                    <a:lnB w="28575">
                      <a:solidFill>
                        <a:srgbClr val="231F20"/>
                      </a:solidFill>
                      <a:prstDash val="solid"/>
                    </a:lnB>
                    <a:solidFill>
                      <a:srgbClr val="FFFFFF"/>
                    </a:solidFill>
                  </a:tcPr>
                </a:tc>
                <a:extLst>
                  <a:ext uri="{0D108BD9-81ED-4DB2-BD59-A6C34878D82A}">
                    <a16:rowId xmlns:a16="http://schemas.microsoft.com/office/drawing/2014/main" val="10001"/>
                  </a:ext>
                </a:extLst>
              </a:tr>
              <a:tr h="1864421">
                <a:tc gridSpan="3">
                  <a:txBody>
                    <a:bodyPr/>
                    <a:lstStyle/>
                    <a:p>
                      <a:pPr marL="171450" indent="-171450">
                        <a:lnSpc>
                          <a:spcPct val="100000"/>
                        </a:lnSpc>
                        <a:buFont typeface="Arial" panose="020B0604020202020204" pitchFamily="34" charset="0"/>
                        <a:buChar char="•"/>
                      </a:pPr>
                      <a:endParaRPr sz="1000" dirty="0">
                        <a:latin typeface="Times New Roman"/>
                        <a:cs typeface="Times New Roman"/>
                      </a:endParaRPr>
                    </a:p>
                    <a:p>
                      <a:pPr marL="398145" indent="-171450">
                        <a:lnSpc>
                          <a:spcPct val="100000"/>
                        </a:lnSpc>
                        <a:buFont typeface="Arial" panose="020B0604020202020204" pitchFamily="34" charset="0"/>
                        <a:buChar char="•"/>
                      </a:pPr>
                      <a:r>
                        <a:rPr sz="900" b="1" spc="85" dirty="0">
                          <a:solidFill>
                            <a:srgbClr val="231F20"/>
                          </a:solidFill>
                          <a:latin typeface="Tahoma"/>
                          <a:cs typeface="Tahoma"/>
                        </a:rPr>
                        <a:t>Cost</a:t>
                      </a:r>
                      <a:r>
                        <a:rPr sz="900" b="1" spc="-60" dirty="0">
                          <a:solidFill>
                            <a:srgbClr val="231F20"/>
                          </a:solidFill>
                          <a:latin typeface="Tahoma"/>
                          <a:cs typeface="Tahoma"/>
                        </a:rPr>
                        <a:t> </a:t>
                      </a:r>
                      <a:r>
                        <a:rPr sz="900" b="1" spc="50" dirty="0">
                          <a:solidFill>
                            <a:srgbClr val="231F20"/>
                          </a:solidFill>
                          <a:latin typeface="Tahoma"/>
                          <a:cs typeface="Tahoma"/>
                        </a:rPr>
                        <a:t>Structure</a:t>
                      </a:r>
                      <a:endParaRPr lang="en-US" sz="900" b="1" spc="50" dirty="0">
                        <a:solidFill>
                          <a:srgbClr val="231F20"/>
                        </a:solidFill>
                        <a:latin typeface="Tahoma"/>
                        <a:cs typeface="Tahoma"/>
                      </a:endParaRPr>
                    </a:p>
                    <a:p>
                      <a:pPr marL="398145" indent="-171450">
                        <a:lnSpc>
                          <a:spcPct val="100000"/>
                        </a:lnSpc>
                        <a:buFont typeface="Arial" panose="020B0604020202020204" pitchFamily="34" charset="0"/>
                        <a:buChar char="•"/>
                      </a:pPr>
                      <a:endParaRPr lang="en-US" sz="900" spc="50" dirty="0">
                        <a:solidFill>
                          <a:srgbClr val="231F20"/>
                        </a:solidFill>
                        <a:latin typeface="Tahoma"/>
                        <a:cs typeface="Tahoma"/>
                      </a:endParaRP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Hardware Costs</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COGS (landed) -  $15</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SG&amp;A –  $10</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Certification costs (12k)</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App costs</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Cloud computing and storage costs (Storage, Inbound, Outbound, Compute per gig TBD) </a:t>
                      </a:r>
                    </a:p>
                    <a:p>
                      <a:pPr marL="398145"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22669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dirty="0">
                        <a:latin typeface="Tahoma"/>
                        <a:cs typeface="Tahoma"/>
                      </a:endParaRPr>
                    </a:p>
                    <a:p>
                      <a:pPr marL="22669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What will it cost?</a:t>
                      </a:r>
                    </a:p>
                  </a:txBody>
                  <a:tcPr marL="0" marR="0" marT="0" marB="0">
                    <a:lnL w="57150">
                      <a:solidFill>
                        <a:srgbClr val="231F20"/>
                      </a:solidFill>
                      <a:prstDash val="solid"/>
                    </a:lnL>
                    <a:lnR w="28575">
                      <a:solidFill>
                        <a:srgbClr val="231F20"/>
                      </a:solidFill>
                      <a:prstDash val="solid"/>
                    </a:lnR>
                    <a:lnT w="28575">
                      <a:solidFill>
                        <a:srgbClr val="231F20"/>
                      </a:solidFill>
                      <a:prstDash val="solid"/>
                    </a:lnT>
                    <a:lnB w="57150">
                      <a:solidFill>
                        <a:srgbClr val="231F2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tc gridSpan="3">
                  <a:txBody>
                    <a:bodyPr/>
                    <a:lstStyle/>
                    <a:p>
                      <a:pPr marL="171450" indent="-171450">
                        <a:lnSpc>
                          <a:spcPct val="100000"/>
                        </a:lnSpc>
                        <a:spcBef>
                          <a:spcPts val="15"/>
                        </a:spcBef>
                        <a:buFont typeface="Arial" panose="020B0604020202020204" pitchFamily="34" charset="0"/>
                        <a:buChar char="•"/>
                      </a:pPr>
                      <a:endParaRPr sz="1000" dirty="0">
                        <a:latin typeface="Times New Roman"/>
                        <a:cs typeface="Times New Roman"/>
                      </a:endParaRPr>
                    </a:p>
                    <a:p>
                      <a:pPr marL="369570" indent="-171450">
                        <a:lnSpc>
                          <a:spcPct val="100000"/>
                        </a:lnSpc>
                        <a:buFont typeface="Arial" panose="020B0604020202020204" pitchFamily="34" charset="0"/>
                        <a:buChar char="•"/>
                      </a:pPr>
                      <a:r>
                        <a:rPr sz="900" b="1" spc="60" dirty="0">
                          <a:solidFill>
                            <a:srgbClr val="231F20"/>
                          </a:solidFill>
                          <a:latin typeface="Tahoma"/>
                          <a:cs typeface="Tahoma"/>
                        </a:rPr>
                        <a:t>Revenue</a:t>
                      </a:r>
                      <a:r>
                        <a:rPr sz="900" b="1" spc="-55" dirty="0">
                          <a:solidFill>
                            <a:srgbClr val="231F20"/>
                          </a:solidFill>
                          <a:latin typeface="Tahoma"/>
                          <a:cs typeface="Tahoma"/>
                        </a:rPr>
                        <a:t> </a:t>
                      </a:r>
                      <a:r>
                        <a:rPr sz="900" b="1" spc="60" dirty="0">
                          <a:solidFill>
                            <a:srgbClr val="231F20"/>
                          </a:solidFill>
                          <a:latin typeface="Tahoma"/>
                          <a:cs typeface="Tahoma"/>
                        </a:rPr>
                        <a:t>Streams</a:t>
                      </a:r>
                      <a:endParaRPr lang="en-US" sz="900" b="1" spc="60" dirty="0">
                        <a:solidFill>
                          <a:srgbClr val="231F20"/>
                        </a:solidFill>
                        <a:latin typeface="Tahoma"/>
                        <a:cs typeface="Tahoma"/>
                      </a:endParaRPr>
                    </a:p>
                    <a:p>
                      <a:pPr marL="369570" indent="-171450">
                        <a:lnSpc>
                          <a:spcPct val="100000"/>
                        </a:lnSpc>
                        <a:buFont typeface="Arial" panose="020B0604020202020204" pitchFamily="34" charset="0"/>
                        <a:buChar char="•"/>
                      </a:pPr>
                      <a:endParaRPr lang="en-US" sz="900" spc="60" dirty="0">
                        <a:solidFill>
                          <a:srgbClr val="231F20"/>
                        </a:solidFill>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Freemium subscription model {free,  silver, gold}</a:t>
                      </a: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latin typeface="Tahoma"/>
                          <a:cs typeface="Tahoma"/>
                        </a:rPr>
                        <a:t>Ex: $10 MRR per customer</a:t>
                      </a: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36957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latin typeface="Tahoma"/>
                        <a:cs typeface="Tahoma"/>
                      </a:endParaRPr>
                    </a:p>
                    <a:p>
                      <a:pPr marL="19812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latin typeface="Tahoma"/>
                          <a:cs typeface="Tahoma"/>
                        </a:rPr>
                        <a:t>How much will you make?</a:t>
                      </a:r>
                    </a:p>
                    <a:p>
                      <a:pPr marL="369570" indent="-171450">
                        <a:lnSpc>
                          <a:spcPct val="100000"/>
                        </a:lnSpc>
                        <a:buFont typeface="Arial" panose="020B0604020202020204" pitchFamily="34" charset="0"/>
                        <a:buChar char="•"/>
                      </a:pPr>
                      <a:endParaRPr sz="900" dirty="0">
                        <a:latin typeface="Tahoma"/>
                        <a:cs typeface="Tahoma"/>
                      </a:endParaRPr>
                    </a:p>
                  </a:txBody>
                  <a:tcPr marL="0" marR="0" marT="1222" marB="0">
                    <a:lnL w="28575">
                      <a:solidFill>
                        <a:srgbClr val="231F20"/>
                      </a:solidFill>
                      <a:prstDash val="solid"/>
                    </a:lnL>
                    <a:lnR w="57150">
                      <a:solidFill>
                        <a:srgbClr val="231F20"/>
                      </a:solidFill>
                      <a:prstDash val="solid"/>
                    </a:lnR>
                    <a:lnT w="28575">
                      <a:solidFill>
                        <a:srgbClr val="231F20"/>
                      </a:solidFill>
                      <a:prstDash val="solid"/>
                    </a:lnT>
                    <a:lnB w="57150">
                      <a:solidFill>
                        <a:srgbClr val="231F20"/>
                      </a:solidFill>
                      <a:prstDash val="solid"/>
                    </a:lnB>
                    <a:solidFill>
                      <a:srgbClr val="FFFFF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26" name="object 2">
            <a:extLst>
              <a:ext uri="{FF2B5EF4-FFF2-40B4-BE49-F238E27FC236}">
                <a16:creationId xmlns:a16="http://schemas.microsoft.com/office/drawing/2014/main" id="{5C93FADD-0767-218C-0794-374B82CE87F6}"/>
              </a:ext>
            </a:extLst>
          </p:cNvPr>
          <p:cNvSpPr txBox="1"/>
          <p:nvPr/>
        </p:nvSpPr>
        <p:spPr>
          <a:xfrm>
            <a:off x="139484" y="111150"/>
            <a:ext cx="3173658" cy="284582"/>
          </a:xfrm>
          <a:prstGeom prst="rect">
            <a:avLst/>
          </a:prstGeom>
        </p:spPr>
        <p:txBody>
          <a:bodyPr vert="horz" wrap="square" lIns="0" tIns="8145" rIns="0" bIns="0" rtlCol="0">
            <a:spAutoFit/>
          </a:bodyPr>
          <a:lstStyle/>
          <a:p>
            <a:pPr marL="8145">
              <a:spcBef>
                <a:spcPts val="64"/>
              </a:spcBef>
            </a:pPr>
            <a:r>
              <a:rPr sz="1796" b="1" dirty="0">
                <a:solidFill>
                  <a:srgbClr val="231F20"/>
                </a:solidFill>
                <a:latin typeface="Tahoma"/>
                <a:cs typeface="Tahoma"/>
              </a:rPr>
              <a:t>Business</a:t>
            </a:r>
            <a:r>
              <a:rPr sz="1796" b="1" spc="3" dirty="0">
                <a:solidFill>
                  <a:srgbClr val="231F20"/>
                </a:solidFill>
                <a:latin typeface="Tahoma"/>
                <a:cs typeface="Tahoma"/>
              </a:rPr>
              <a:t> </a:t>
            </a:r>
            <a:r>
              <a:rPr sz="1796" b="1" dirty="0">
                <a:solidFill>
                  <a:srgbClr val="231F20"/>
                </a:solidFill>
                <a:latin typeface="Tahoma"/>
                <a:cs typeface="Tahoma"/>
              </a:rPr>
              <a:t>Model</a:t>
            </a:r>
            <a:r>
              <a:rPr sz="1796" b="1" spc="3" dirty="0">
                <a:solidFill>
                  <a:srgbClr val="231F20"/>
                </a:solidFill>
                <a:latin typeface="Tahoma"/>
                <a:cs typeface="Tahoma"/>
              </a:rPr>
              <a:t> </a:t>
            </a:r>
            <a:r>
              <a:rPr sz="1796" b="1" spc="-6" dirty="0">
                <a:solidFill>
                  <a:srgbClr val="231F20"/>
                </a:solidFill>
                <a:latin typeface="Tahoma"/>
                <a:cs typeface="Tahoma"/>
              </a:rPr>
              <a:t>Canvas</a:t>
            </a:r>
            <a:endParaRPr sz="1796" dirty="0">
              <a:latin typeface="Tahoma"/>
              <a:cs typeface="Tahoma"/>
            </a:endParaRPr>
          </a:p>
        </p:txBody>
      </p:sp>
      <p:sp>
        <p:nvSpPr>
          <p:cNvPr id="27" name="object 28">
            <a:extLst>
              <a:ext uri="{FF2B5EF4-FFF2-40B4-BE49-F238E27FC236}">
                <a16:creationId xmlns:a16="http://schemas.microsoft.com/office/drawing/2014/main" id="{4D24C2E8-1849-E210-59CB-3D3987A5C912}"/>
              </a:ext>
            </a:extLst>
          </p:cNvPr>
          <p:cNvSpPr txBox="1"/>
          <p:nvPr/>
        </p:nvSpPr>
        <p:spPr>
          <a:xfrm>
            <a:off x="6761252" y="88434"/>
            <a:ext cx="2416083" cy="242237"/>
          </a:xfrm>
          <a:prstGeom prst="rect">
            <a:avLst/>
          </a:prstGeom>
          <a:solidFill>
            <a:srgbClr val="FFFFFF"/>
          </a:solidFill>
        </p:spPr>
        <p:txBody>
          <a:bodyPr vert="horz" wrap="square" lIns="0" tIns="57014" rIns="0" bIns="0" rtlCol="0">
            <a:spAutoFit/>
          </a:bodyPr>
          <a:lstStyle/>
          <a:p>
            <a:pPr marL="58640">
              <a:spcBef>
                <a:spcPts val="449"/>
              </a:spcBef>
            </a:pPr>
            <a:r>
              <a:rPr sz="1200" i="1" spc="-6" dirty="0">
                <a:solidFill>
                  <a:srgbClr val="4C4D4F"/>
                </a:solidFill>
                <a:latin typeface="Verdana"/>
                <a:cs typeface="Verdana"/>
              </a:rPr>
              <a:t>Designed</a:t>
            </a:r>
            <a:r>
              <a:rPr sz="1200" i="1" spc="-16" dirty="0">
                <a:solidFill>
                  <a:srgbClr val="4C4D4F"/>
                </a:solidFill>
                <a:latin typeface="Verdana"/>
                <a:cs typeface="Verdana"/>
              </a:rPr>
              <a:t> by:</a:t>
            </a:r>
            <a:r>
              <a:rPr lang="en-US" sz="1200" i="1" spc="-16" dirty="0">
                <a:solidFill>
                  <a:srgbClr val="4C4D4F"/>
                </a:solidFill>
                <a:latin typeface="Verdana"/>
                <a:cs typeface="Verdana"/>
              </a:rPr>
              <a:t> James Coleman</a:t>
            </a:r>
            <a:endParaRPr sz="1200" dirty="0">
              <a:latin typeface="Verdana"/>
              <a:cs typeface="Verdana"/>
            </a:endParaRPr>
          </a:p>
        </p:txBody>
      </p:sp>
      <p:sp>
        <p:nvSpPr>
          <p:cNvPr id="28" name="object 29">
            <a:extLst>
              <a:ext uri="{FF2B5EF4-FFF2-40B4-BE49-F238E27FC236}">
                <a16:creationId xmlns:a16="http://schemas.microsoft.com/office/drawing/2014/main" id="{1D28B807-4845-1FE7-F31D-998FF61F9730}"/>
              </a:ext>
            </a:extLst>
          </p:cNvPr>
          <p:cNvSpPr txBox="1"/>
          <p:nvPr/>
        </p:nvSpPr>
        <p:spPr>
          <a:xfrm>
            <a:off x="9177334" y="88434"/>
            <a:ext cx="1308614" cy="242237"/>
          </a:xfrm>
          <a:prstGeom prst="rect">
            <a:avLst/>
          </a:prstGeom>
          <a:solidFill>
            <a:srgbClr val="FFFFFF"/>
          </a:solidFill>
        </p:spPr>
        <p:txBody>
          <a:bodyPr vert="horz" wrap="square" lIns="0" tIns="57014" rIns="0" bIns="0" rtlCol="0">
            <a:spAutoFit/>
          </a:bodyPr>
          <a:lstStyle/>
          <a:p>
            <a:pPr marL="58640">
              <a:spcBef>
                <a:spcPts val="449"/>
              </a:spcBef>
            </a:pPr>
            <a:r>
              <a:rPr sz="1200" i="1" spc="-6" dirty="0">
                <a:solidFill>
                  <a:srgbClr val="4C4D4F"/>
                </a:solidFill>
                <a:latin typeface="Verdana"/>
                <a:cs typeface="Verdana"/>
              </a:rPr>
              <a:t>Date:</a:t>
            </a:r>
            <a:r>
              <a:rPr lang="en-US" sz="1200" i="1" spc="-6" dirty="0">
                <a:solidFill>
                  <a:srgbClr val="4C4D4F"/>
                </a:solidFill>
                <a:latin typeface="Verdana"/>
                <a:cs typeface="Verdana"/>
              </a:rPr>
              <a:t> 08/07/23</a:t>
            </a:r>
            <a:endParaRPr sz="1200" dirty="0">
              <a:latin typeface="Verdana"/>
              <a:cs typeface="Verdana"/>
            </a:endParaRPr>
          </a:p>
        </p:txBody>
      </p:sp>
      <p:sp>
        <p:nvSpPr>
          <p:cNvPr id="29" name="object 30">
            <a:extLst>
              <a:ext uri="{FF2B5EF4-FFF2-40B4-BE49-F238E27FC236}">
                <a16:creationId xmlns:a16="http://schemas.microsoft.com/office/drawing/2014/main" id="{D9088CBE-DA38-C950-357F-31B0BF2FB3A2}"/>
              </a:ext>
            </a:extLst>
          </p:cNvPr>
          <p:cNvSpPr txBox="1"/>
          <p:nvPr/>
        </p:nvSpPr>
        <p:spPr>
          <a:xfrm>
            <a:off x="10589175" y="102229"/>
            <a:ext cx="1058798" cy="242237"/>
          </a:xfrm>
          <a:prstGeom prst="rect">
            <a:avLst/>
          </a:prstGeom>
          <a:solidFill>
            <a:srgbClr val="FFFFFF"/>
          </a:solidFill>
        </p:spPr>
        <p:txBody>
          <a:bodyPr vert="horz" wrap="square" lIns="0" tIns="57014" rIns="0" bIns="0" rtlCol="0">
            <a:spAutoFit/>
          </a:bodyPr>
          <a:lstStyle/>
          <a:p>
            <a:pPr marL="61084">
              <a:spcBef>
                <a:spcPts val="449"/>
              </a:spcBef>
            </a:pPr>
            <a:r>
              <a:rPr sz="1200" i="1" spc="-6" dirty="0">
                <a:solidFill>
                  <a:srgbClr val="4C4D4F"/>
                </a:solidFill>
                <a:latin typeface="Verdana"/>
                <a:cs typeface="Verdana"/>
              </a:rPr>
              <a:t>Version:</a:t>
            </a:r>
            <a:r>
              <a:rPr lang="en-US" sz="1200" i="1" spc="-6" dirty="0">
                <a:solidFill>
                  <a:srgbClr val="4C4D4F"/>
                </a:solidFill>
                <a:latin typeface="Verdana"/>
                <a:cs typeface="Verdana"/>
              </a:rPr>
              <a:t> 3</a:t>
            </a:r>
            <a:endParaRPr sz="1200" dirty="0">
              <a:latin typeface="Verdana"/>
              <a:cs typeface="Verdana"/>
            </a:endParaRPr>
          </a:p>
        </p:txBody>
      </p:sp>
      <p:sp>
        <p:nvSpPr>
          <p:cNvPr id="30" name="object 31">
            <a:extLst>
              <a:ext uri="{FF2B5EF4-FFF2-40B4-BE49-F238E27FC236}">
                <a16:creationId xmlns:a16="http://schemas.microsoft.com/office/drawing/2014/main" id="{2B44EF3A-F28E-652D-4039-E00FE1211E8E}"/>
              </a:ext>
            </a:extLst>
          </p:cNvPr>
          <p:cNvSpPr txBox="1"/>
          <p:nvPr/>
        </p:nvSpPr>
        <p:spPr>
          <a:xfrm>
            <a:off x="4911309" y="88434"/>
            <a:ext cx="1638615" cy="242237"/>
          </a:xfrm>
          <a:prstGeom prst="rect">
            <a:avLst/>
          </a:prstGeom>
          <a:solidFill>
            <a:srgbClr val="FFFFFF"/>
          </a:solidFill>
        </p:spPr>
        <p:txBody>
          <a:bodyPr vert="horz" wrap="square" lIns="0" tIns="57014" rIns="0" bIns="0" rtlCol="0">
            <a:spAutoFit/>
          </a:bodyPr>
          <a:lstStyle/>
          <a:p>
            <a:pPr marL="83481">
              <a:spcBef>
                <a:spcPts val="449"/>
              </a:spcBef>
            </a:pPr>
            <a:r>
              <a:rPr sz="1200" i="1" spc="-6" dirty="0">
                <a:solidFill>
                  <a:srgbClr val="4C4D4F"/>
                </a:solidFill>
                <a:latin typeface="Verdana"/>
                <a:cs typeface="Verdana"/>
              </a:rPr>
              <a:t>Designed</a:t>
            </a:r>
            <a:r>
              <a:rPr sz="1200" i="1" spc="-16" dirty="0">
                <a:solidFill>
                  <a:srgbClr val="4C4D4F"/>
                </a:solidFill>
                <a:latin typeface="Verdana"/>
                <a:cs typeface="Verdana"/>
              </a:rPr>
              <a:t> </a:t>
            </a:r>
            <a:r>
              <a:rPr sz="1200" i="1" spc="-13" dirty="0">
                <a:solidFill>
                  <a:srgbClr val="4C4D4F"/>
                </a:solidFill>
                <a:latin typeface="Verdana"/>
                <a:cs typeface="Verdana"/>
              </a:rPr>
              <a:t>for:</a:t>
            </a:r>
            <a:r>
              <a:rPr lang="en-US" sz="1200" i="1" spc="-13" dirty="0">
                <a:solidFill>
                  <a:srgbClr val="4C4D4F"/>
                </a:solidFill>
                <a:latin typeface="Verdana"/>
                <a:cs typeface="Verdana"/>
              </a:rPr>
              <a:t> CREA</a:t>
            </a:r>
            <a:endParaRPr sz="1200" dirty="0">
              <a:latin typeface="Verdana"/>
              <a:cs typeface="Verdana"/>
            </a:endParaRPr>
          </a:p>
        </p:txBody>
      </p:sp>
    </p:spTree>
    <p:extLst>
      <p:ext uri="{BB962C8B-B14F-4D97-AF65-F5344CB8AC3E}">
        <p14:creationId xmlns:p14="http://schemas.microsoft.com/office/powerpoint/2010/main" val="345576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TotalTime>
  <Words>734</Words>
  <Application>Microsoft Office PowerPoint</Application>
  <PresentationFormat>Widescreen</PresentationFormat>
  <Paragraphs>213</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Helvetica</vt:lpstr>
      <vt:lpstr>Söhne</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Rother</dc:creator>
  <cp:lastModifiedBy>james coleman</cp:lastModifiedBy>
  <cp:revision>20</cp:revision>
  <dcterms:created xsi:type="dcterms:W3CDTF">2019-09-15T19:25:14Z</dcterms:created>
  <dcterms:modified xsi:type="dcterms:W3CDTF">2023-08-15T00:51:51Z</dcterms:modified>
</cp:coreProperties>
</file>