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459" r:id="rId3"/>
    <p:sldId id="463" r:id="rId4"/>
    <p:sldId id="464" r:id="rId5"/>
    <p:sldId id="465" r:id="rId6"/>
    <p:sldId id="457" r:id="rId7"/>
    <p:sldId id="4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4694"/>
  </p:normalViewPr>
  <p:slideViewPr>
    <p:cSldViewPr snapToGrid="0" snapToObjects="1">
      <p:cViewPr varScale="1">
        <p:scale>
          <a:sx n="72" d="100"/>
          <a:sy n="72" d="100"/>
        </p:scale>
        <p:origin x="4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927A8-3E92-0B40-94FF-5E8941076975}"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CDC09-88C5-E840-9C26-809E4C0F8626}" type="slidenum">
              <a:rPr lang="en-US" smtClean="0"/>
              <a:t>‹#›</a:t>
            </a:fld>
            <a:endParaRPr lang="en-US"/>
          </a:p>
        </p:txBody>
      </p:sp>
    </p:spTree>
    <p:extLst>
      <p:ext uri="{BB962C8B-B14F-4D97-AF65-F5344CB8AC3E}">
        <p14:creationId xmlns:p14="http://schemas.microsoft.com/office/powerpoint/2010/main" val="410229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3C8A5-30FE-4A8C-B133-E77448277BB9}" type="slidenum">
              <a:rPr lang="en-US" smtClean="0"/>
              <a:t>2</a:t>
            </a:fld>
            <a:endParaRPr lang="en-US"/>
          </a:p>
        </p:txBody>
      </p:sp>
    </p:spTree>
    <p:extLst>
      <p:ext uri="{BB962C8B-B14F-4D97-AF65-F5344CB8AC3E}">
        <p14:creationId xmlns:p14="http://schemas.microsoft.com/office/powerpoint/2010/main" val="3440161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HANDOUT 1: BMC</a:t>
            </a:r>
          </a:p>
        </p:txBody>
      </p:sp>
      <p:sp>
        <p:nvSpPr>
          <p:cNvPr id="4" name="Slide Number Placeholder 3"/>
          <p:cNvSpPr>
            <a:spLocks noGrp="1"/>
          </p:cNvSpPr>
          <p:nvPr>
            <p:ph type="sldNum" sz="quarter" idx="10"/>
          </p:nvPr>
        </p:nvSpPr>
        <p:spPr/>
        <p:txBody>
          <a:bodyPr/>
          <a:lstStyle/>
          <a:p>
            <a:fld id="{6831A2D1-3CE5-3E49-B561-D98940B9A455}" type="slidenum">
              <a:rPr lang="en-US" smtClean="0"/>
              <a:t>6</a:t>
            </a:fld>
            <a:endParaRPr lang="en-US"/>
          </a:p>
        </p:txBody>
      </p:sp>
    </p:spTree>
    <p:extLst>
      <p:ext uri="{BB962C8B-B14F-4D97-AF65-F5344CB8AC3E}">
        <p14:creationId xmlns:p14="http://schemas.microsoft.com/office/powerpoint/2010/main" val="260362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462A-18D1-7F48-93F5-299D6C86B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18E7DC-C5F5-7E4A-AC0C-AD5F1F083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012F02-8670-6D46-8DC8-30D7C7FC1210}"/>
              </a:ext>
            </a:extLst>
          </p:cNvPr>
          <p:cNvSpPr>
            <a:spLocks noGrp="1"/>
          </p:cNvSpPr>
          <p:nvPr>
            <p:ph type="dt" sz="half" idx="10"/>
          </p:nvPr>
        </p:nvSpPr>
        <p:spPr/>
        <p:txBody>
          <a:bodyPr/>
          <a:lstStyle/>
          <a:p>
            <a:fld id="{FCA9DC7C-C761-2B41-9EB1-5BB09FA954C0}" type="datetime1">
              <a:rPr lang="en-US" smtClean="0"/>
              <a:t>8/16/2023</a:t>
            </a:fld>
            <a:endParaRPr lang="en-US"/>
          </a:p>
        </p:txBody>
      </p:sp>
      <p:sp>
        <p:nvSpPr>
          <p:cNvPr id="5" name="Footer Placeholder 4">
            <a:extLst>
              <a:ext uri="{FF2B5EF4-FFF2-40B4-BE49-F238E27FC236}">
                <a16:creationId xmlns:a16="http://schemas.microsoft.com/office/drawing/2014/main" id="{C6BBC680-56A8-5A4F-83B4-D4D514B1B07A}"/>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DC124E4D-46F1-2549-A18F-0EA80C91096B}"/>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84609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64E2-FFBD-1B4F-AF3E-8DCB1ACD3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1BED24-98CA-DE4C-B35D-C05E8FE82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C99F6-A1DE-E149-BE44-D947D14989D6}"/>
              </a:ext>
            </a:extLst>
          </p:cNvPr>
          <p:cNvSpPr>
            <a:spLocks noGrp="1"/>
          </p:cNvSpPr>
          <p:nvPr>
            <p:ph type="dt" sz="half" idx="10"/>
          </p:nvPr>
        </p:nvSpPr>
        <p:spPr/>
        <p:txBody>
          <a:bodyPr/>
          <a:lstStyle/>
          <a:p>
            <a:fld id="{004D5502-688B-7E48-A8C1-6B155C49BAA1}" type="datetime1">
              <a:rPr lang="en-US" smtClean="0"/>
              <a:t>8/16/2023</a:t>
            </a:fld>
            <a:endParaRPr lang="en-US"/>
          </a:p>
        </p:txBody>
      </p:sp>
      <p:sp>
        <p:nvSpPr>
          <p:cNvPr id="5" name="Footer Placeholder 4">
            <a:extLst>
              <a:ext uri="{FF2B5EF4-FFF2-40B4-BE49-F238E27FC236}">
                <a16:creationId xmlns:a16="http://schemas.microsoft.com/office/drawing/2014/main" id="{7BAF93A0-FA27-624C-955F-AAD9650AC8B2}"/>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09318584-A418-0B47-9F0C-4046E2E36449}"/>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179545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07A54-CFCA-DD40-81CB-41A67265E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37246-91E3-9640-8568-C52C46151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2D142-E6B4-D449-B92B-D25B89E80856}"/>
              </a:ext>
            </a:extLst>
          </p:cNvPr>
          <p:cNvSpPr>
            <a:spLocks noGrp="1"/>
          </p:cNvSpPr>
          <p:nvPr>
            <p:ph type="dt" sz="half" idx="10"/>
          </p:nvPr>
        </p:nvSpPr>
        <p:spPr/>
        <p:txBody>
          <a:bodyPr/>
          <a:lstStyle/>
          <a:p>
            <a:fld id="{8A7C41CA-9D93-8549-97D9-8ED1C30C94EF}" type="datetime1">
              <a:rPr lang="en-US" smtClean="0"/>
              <a:t>8/16/2023</a:t>
            </a:fld>
            <a:endParaRPr lang="en-US"/>
          </a:p>
        </p:txBody>
      </p:sp>
      <p:sp>
        <p:nvSpPr>
          <p:cNvPr id="5" name="Footer Placeholder 4">
            <a:extLst>
              <a:ext uri="{FF2B5EF4-FFF2-40B4-BE49-F238E27FC236}">
                <a16:creationId xmlns:a16="http://schemas.microsoft.com/office/drawing/2014/main" id="{21A0DEA3-56C8-C646-9185-A402FB2B7085}"/>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F58C08A5-BDDD-7842-ABA3-31210C8405C1}"/>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572360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nique title / Left">
    <p:spTree>
      <p:nvGrpSpPr>
        <p:cNvPr id="1" name=""/>
        <p:cNvGrpSpPr/>
        <p:nvPr/>
      </p:nvGrpSpPr>
      <p:grpSpPr>
        <a:xfrm>
          <a:off x="0" y="0"/>
          <a:ext cx="0" cy="0"/>
          <a:chOff x="0" y="0"/>
          <a:chExt cx="0" cy="0"/>
        </a:xfrm>
      </p:grpSpPr>
      <p:sp>
        <p:nvSpPr>
          <p:cNvPr id="7" name="Marcador de texto 7"/>
          <p:cNvSpPr>
            <a:spLocks noGrp="1"/>
          </p:cNvSpPr>
          <p:nvPr>
            <p:ph type="body" sz="quarter" idx="11" hasCustomPrompt="1"/>
          </p:nvPr>
        </p:nvSpPr>
        <p:spPr>
          <a:xfrm>
            <a:off x="761403" y="685802"/>
            <a:ext cx="5029718" cy="419098"/>
          </a:xfrm>
          <a:prstGeom prst="rect">
            <a:avLst/>
          </a:prstGeom>
          <a:noFill/>
        </p:spPr>
        <p:txBody>
          <a:bodyPr vert="horz" lIns="0" tIns="0" rIns="0" bIns="0" anchor="ctr"/>
          <a:lstStyle>
            <a:lvl1pPr marL="0" indent="0" algn="l">
              <a:buNone/>
              <a:defRPr sz="1500" b="1" i="0">
                <a:solidFill>
                  <a:schemeClr val="tx1">
                    <a:lumMod val="75000"/>
                    <a:lumOff val="25000"/>
                  </a:schemeClr>
                </a:solidFill>
                <a:latin typeface="Helvetica" pitchFamily="2" charset="0"/>
                <a:ea typeface="Helvetica" pitchFamily="2" charset="0"/>
                <a:cs typeface="Helvetica" pitchFamily="2"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761403" y="1104900"/>
            <a:ext cx="5029718" cy="457200"/>
          </a:xfrm>
          <a:prstGeom prst="rect">
            <a:avLst/>
          </a:prstGeom>
          <a:noFill/>
        </p:spPr>
        <p:txBody>
          <a:bodyPr vert="horz" wrap="none" lIns="0" tIns="91440" rIns="0" bIns="0" anchor="t" anchorCtr="0">
            <a:noAutofit/>
          </a:bodyPr>
          <a:lstStyle>
            <a:lvl1pPr marL="0" indent="0" algn="l">
              <a:buNone/>
              <a:defRPr sz="3000" b="1" i="0" baseline="0">
                <a:solidFill>
                  <a:schemeClr val="tx1">
                    <a:lumMod val="75000"/>
                    <a:lumOff val="25000"/>
                  </a:schemeClr>
                </a:solidFill>
                <a:latin typeface="Helvetica" pitchFamily="2" charset="0"/>
                <a:ea typeface="Helvetica" pitchFamily="2" charset="0"/>
                <a:cs typeface="Helvetica" pitchFamily="2" charset="0"/>
              </a:defRPr>
            </a:lvl1pPr>
          </a:lstStyle>
          <a:p>
            <a:pPr lvl="0"/>
            <a:r>
              <a:rPr lang="es-ES_tradnl" dirty="0"/>
              <a:t>PUT YOUR BIG TITLE HERE</a:t>
            </a:r>
          </a:p>
        </p:txBody>
      </p:sp>
      <p:sp>
        <p:nvSpPr>
          <p:cNvPr id="9" name="Rectángulo redondeado 4"/>
          <p:cNvSpPr/>
          <p:nvPr userDrawn="1"/>
        </p:nvSpPr>
        <p:spPr>
          <a:xfrm>
            <a:off x="456525" y="800101"/>
            <a:ext cx="152439" cy="19049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799"/>
          </a:p>
        </p:txBody>
      </p:sp>
    </p:spTree>
    <p:extLst>
      <p:ext uri="{BB962C8B-B14F-4D97-AF65-F5344CB8AC3E}">
        <p14:creationId xmlns:p14="http://schemas.microsoft.com/office/powerpoint/2010/main" val="416534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2C73-9248-6A4E-A46E-90D9805B0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9C24C-E06C-BB41-B7B2-4ED4AF516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93914-28CB-334F-8B55-D00B463E5567}"/>
              </a:ext>
            </a:extLst>
          </p:cNvPr>
          <p:cNvSpPr>
            <a:spLocks noGrp="1"/>
          </p:cNvSpPr>
          <p:nvPr>
            <p:ph type="dt" sz="half" idx="10"/>
          </p:nvPr>
        </p:nvSpPr>
        <p:spPr/>
        <p:txBody>
          <a:bodyPr/>
          <a:lstStyle/>
          <a:p>
            <a:fld id="{DC0A68B8-5A8B-3843-BBFA-6932780F6BAE}" type="datetime1">
              <a:rPr lang="en-US" smtClean="0"/>
              <a:t>8/16/2023</a:t>
            </a:fld>
            <a:endParaRPr lang="en-US"/>
          </a:p>
        </p:txBody>
      </p:sp>
      <p:sp>
        <p:nvSpPr>
          <p:cNvPr id="5" name="Footer Placeholder 4">
            <a:extLst>
              <a:ext uri="{FF2B5EF4-FFF2-40B4-BE49-F238E27FC236}">
                <a16:creationId xmlns:a16="http://schemas.microsoft.com/office/drawing/2014/main" id="{1CBA31F7-0945-9E4B-83A8-F6A290B197A2}"/>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3CBF0A06-918C-B149-8541-C88314BF99D1}"/>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02080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9027-8139-E347-86A1-2486CABDDC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75AE2-C66C-774D-9D9A-39A2A76FB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F084F-F457-014F-A61F-EF336AE758F8}"/>
              </a:ext>
            </a:extLst>
          </p:cNvPr>
          <p:cNvSpPr>
            <a:spLocks noGrp="1"/>
          </p:cNvSpPr>
          <p:nvPr>
            <p:ph type="dt" sz="half" idx="10"/>
          </p:nvPr>
        </p:nvSpPr>
        <p:spPr/>
        <p:txBody>
          <a:bodyPr/>
          <a:lstStyle/>
          <a:p>
            <a:fld id="{14C0A5F9-FFC6-5D4D-961C-2BF52522A048}" type="datetime1">
              <a:rPr lang="en-US" smtClean="0"/>
              <a:t>8/16/2023</a:t>
            </a:fld>
            <a:endParaRPr lang="en-US"/>
          </a:p>
        </p:txBody>
      </p:sp>
      <p:sp>
        <p:nvSpPr>
          <p:cNvPr id="5" name="Footer Placeholder 4">
            <a:extLst>
              <a:ext uri="{FF2B5EF4-FFF2-40B4-BE49-F238E27FC236}">
                <a16:creationId xmlns:a16="http://schemas.microsoft.com/office/drawing/2014/main" id="{6AFC6877-2655-534D-B30A-67A12FBB4836}"/>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500EB241-CA56-274D-A07A-CAE23B1579A9}"/>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92297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6118-EC79-3144-9458-800A8A72AF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2FE51-E34C-CD4A-9B09-37F3908E60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E463B2-105A-D74E-9349-DA691C6C28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69C4F-9635-7747-BFBE-BEE2E7D3E582}"/>
              </a:ext>
            </a:extLst>
          </p:cNvPr>
          <p:cNvSpPr>
            <a:spLocks noGrp="1"/>
          </p:cNvSpPr>
          <p:nvPr>
            <p:ph type="dt" sz="half" idx="10"/>
          </p:nvPr>
        </p:nvSpPr>
        <p:spPr/>
        <p:txBody>
          <a:bodyPr/>
          <a:lstStyle/>
          <a:p>
            <a:fld id="{9167FA55-4184-6543-8E00-4880DE944E09}" type="datetime1">
              <a:rPr lang="en-US" smtClean="0"/>
              <a:t>8/16/2023</a:t>
            </a:fld>
            <a:endParaRPr lang="en-US"/>
          </a:p>
        </p:txBody>
      </p:sp>
      <p:sp>
        <p:nvSpPr>
          <p:cNvPr id="6" name="Footer Placeholder 5">
            <a:extLst>
              <a:ext uri="{FF2B5EF4-FFF2-40B4-BE49-F238E27FC236}">
                <a16:creationId xmlns:a16="http://schemas.microsoft.com/office/drawing/2014/main" id="{921D6DA0-B5DD-A647-ACFB-4C6973D9D4F0}"/>
              </a:ext>
            </a:extLst>
          </p:cNvPr>
          <p:cNvSpPr>
            <a:spLocks noGrp="1"/>
          </p:cNvSpPr>
          <p:nvPr>
            <p:ph type="ftr" sz="quarter" idx="11"/>
          </p:nvPr>
        </p:nvSpPr>
        <p:spPr/>
        <p:txBody>
          <a:bodyPr/>
          <a:lstStyle/>
          <a:p>
            <a:r>
              <a:rPr lang="en-US"/>
              <a:t>eLab 6230 Weekly Update</a:t>
            </a:r>
          </a:p>
        </p:txBody>
      </p:sp>
      <p:sp>
        <p:nvSpPr>
          <p:cNvPr id="7" name="Slide Number Placeholder 6">
            <a:extLst>
              <a:ext uri="{FF2B5EF4-FFF2-40B4-BE49-F238E27FC236}">
                <a16:creationId xmlns:a16="http://schemas.microsoft.com/office/drawing/2014/main" id="{2C7900EB-0D32-954C-A205-290699E26EAB}"/>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196299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FEE9-3C69-B84A-ADEA-389AA4BD8F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5955B-D35A-404A-B01B-3797ABCEF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872B7-5133-204C-902E-300CEE225F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1B6B0F-8DB8-C742-950C-0D62F0794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3C1D0-0866-3540-A78C-36540D63DD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B1CF5-5185-2F42-9F57-CF24F5DFCFF4}"/>
              </a:ext>
            </a:extLst>
          </p:cNvPr>
          <p:cNvSpPr>
            <a:spLocks noGrp="1"/>
          </p:cNvSpPr>
          <p:nvPr>
            <p:ph type="dt" sz="half" idx="10"/>
          </p:nvPr>
        </p:nvSpPr>
        <p:spPr/>
        <p:txBody>
          <a:bodyPr/>
          <a:lstStyle/>
          <a:p>
            <a:fld id="{75842E2D-93D1-7A46-A9DA-1341C77AC57F}" type="datetime1">
              <a:rPr lang="en-US" smtClean="0"/>
              <a:t>8/16/2023</a:t>
            </a:fld>
            <a:endParaRPr lang="en-US"/>
          </a:p>
        </p:txBody>
      </p:sp>
      <p:sp>
        <p:nvSpPr>
          <p:cNvPr id="8" name="Footer Placeholder 7">
            <a:extLst>
              <a:ext uri="{FF2B5EF4-FFF2-40B4-BE49-F238E27FC236}">
                <a16:creationId xmlns:a16="http://schemas.microsoft.com/office/drawing/2014/main" id="{F8D06EF2-87AB-9245-A840-09B61897F60C}"/>
              </a:ext>
            </a:extLst>
          </p:cNvPr>
          <p:cNvSpPr>
            <a:spLocks noGrp="1"/>
          </p:cNvSpPr>
          <p:nvPr>
            <p:ph type="ftr" sz="quarter" idx="11"/>
          </p:nvPr>
        </p:nvSpPr>
        <p:spPr/>
        <p:txBody>
          <a:bodyPr/>
          <a:lstStyle/>
          <a:p>
            <a:r>
              <a:rPr lang="en-US"/>
              <a:t>eLab 6230 Weekly Update</a:t>
            </a:r>
          </a:p>
        </p:txBody>
      </p:sp>
      <p:sp>
        <p:nvSpPr>
          <p:cNvPr id="9" name="Slide Number Placeholder 8">
            <a:extLst>
              <a:ext uri="{FF2B5EF4-FFF2-40B4-BE49-F238E27FC236}">
                <a16:creationId xmlns:a16="http://schemas.microsoft.com/office/drawing/2014/main" id="{BE8C137A-D3FD-594D-A831-6F592B26C477}"/>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14719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571F-FBB1-9445-B440-A0C23954C9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F690D-F4D0-F841-8837-61A17E80EA0A}"/>
              </a:ext>
            </a:extLst>
          </p:cNvPr>
          <p:cNvSpPr>
            <a:spLocks noGrp="1"/>
          </p:cNvSpPr>
          <p:nvPr>
            <p:ph type="dt" sz="half" idx="10"/>
          </p:nvPr>
        </p:nvSpPr>
        <p:spPr/>
        <p:txBody>
          <a:bodyPr/>
          <a:lstStyle/>
          <a:p>
            <a:fld id="{E1A0EC35-FAA4-2741-BD5B-0F73D619751E}" type="datetime1">
              <a:rPr lang="en-US" smtClean="0"/>
              <a:t>8/16/2023</a:t>
            </a:fld>
            <a:endParaRPr lang="en-US"/>
          </a:p>
        </p:txBody>
      </p:sp>
      <p:sp>
        <p:nvSpPr>
          <p:cNvPr id="4" name="Footer Placeholder 3">
            <a:extLst>
              <a:ext uri="{FF2B5EF4-FFF2-40B4-BE49-F238E27FC236}">
                <a16:creationId xmlns:a16="http://schemas.microsoft.com/office/drawing/2014/main" id="{9D26C508-B32D-1A4D-9E49-45C483105B80}"/>
              </a:ext>
            </a:extLst>
          </p:cNvPr>
          <p:cNvSpPr>
            <a:spLocks noGrp="1"/>
          </p:cNvSpPr>
          <p:nvPr>
            <p:ph type="ftr" sz="quarter" idx="11"/>
          </p:nvPr>
        </p:nvSpPr>
        <p:spPr/>
        <p:txBody>
          <a:bodyPr/>
          <a:lstStyle/>
          <a:p>
            <a:r>
              <a:rPr lang="en-US"/>
              <a:t>eLab 6230 Weekly Update</a:t>
            </a:r>
          </a:p>
        </p:txBody>
      </p:sp>
      <p:sp>
        <p:nvSpPr>
          <p:cNvPr id="5" name="Slide Number Placeholder 4">
            <a:extLst>
              <a:ext uri="{FF2B5EF4-FFF2-40B4-BE49-F238E27FC236}">
                <a16:creationId xmlns:a16="http://schemas.microsoft.com/office/drawing/2014/main" id="{EFF002B7-86DD-4849-9320-096456AB980C}"/>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56446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DBF02-BA22-804C-A80B-D976F95BAE72}"/>
              </a:ext>
            </a:extLst>
          </p:cNvPr>
          <p:cNvSpPr>
            <a:spLocks noGrp="1"/>
          </p:cNvSpPr>
          <p:nvPr>
            <p:ph type="dt" sz="half" idx="10"/>
          </p:nvPr>
        </p:nvSpPr>
        <p:spPr/>
        <p:txBody>
          <a:bodyPr/>
          <a:lstStyle/>
          <a:p>
            <a:fld id="{9B0CEC84-C117-3942-A3C7-87A8CEA16A18}" type="datetime1">
              <a:rPr lang="en-US" smtClean="0"/>
              <a:t>8/16/2023</a:t>
            </a:fld>
            <a:endParaRPr lang="en-US"/>
          </a:p>
        </p:txBody>
      </p:sp>
      <p:sp>
        <p:nvSpPr>
          <p:cNvPr id="3" name="Footer Placeholder 2">
            <a:extLst>
              <a:ext uri="{FF2B5EF4-FFF2-40B4-BE49-F238E27FC236}">
                <a16:creationId xmlns:a16="http://schemas.microsoft.com/office/drawing/2014/main" id="{6AC4F5E8-35D4-7F45-BF6D-A6480DBADD1D}"/>
              </a:ext>
            </a:extLst>
          </p:cNvPr>
          <p:cNvSpPr>
            <a:spLocks noGrp="1"/>
          </p:cNvSpPr>
          <p:nvPr>
            <p:ph type="ftr" sz="quarter" idx="11"/>
          </p:nvPr>
        </p:nvSpPr>
        <p:spPr/>
        <p:txBody>
          <a:bodyPr/>
          <a:lstStyle/>
          <a:p>
            <a:r>
              <a:rPr lang="en-US"/>
              <a:t>eLab 6230 Weekly Update</a:t>
            </a:r>
          </a:p>
        </p:txBody>
      </p:sp>
      <p:sp>
        <p:nvSpPr>
          <p:cNvPr id="4" name="Slide Number Placeholder 3">
            <a:extLst>
              <a:ext uri="{FF2B5EF4-FFF2-40B4-BE49-F238E27FC236}">
                <a16:creationId xmlns:a16="http://schemas.microsoft.com/office/drawing/2014/main" id="{2DE3C072-E051-4441-BD3E-0F10A7BC695E}"/>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391511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E0DC-DEB8-1C4A-875B-7A4219707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BEC0F-D94B-8341-AAF7-08EB53BAB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1D4B83-6FD3-9B42-A158-9C174EE01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0B75C-120F-AC4C-B9DB-C853A642513D}"/>
              </a:ext>
            </a:extLst>
          </p:cNvPr>
          <p:cNvSpPr>
            <a:spLocks noGrp="1"/>
          </p:cNvSpPr>
          <p:nvPr>
            <p:ph type="dt" sz="half" idx="10"/>
          </p:nvPr>
        </p:nvSpPr>
        <p:spPr/>
        <p:txBody>
          <a:bodyPr/>
          <a:lstStyle/>
          <a:p>
            <a:fld id="{46322A34-10D9-0249-A5FD-2B51BBC70952}" type="datetime1">
              <a:rPr lang="en-US" smtClean="0"/>
              <a:t>8/16/2023</a:t>
            </a:fld>
            <a:endParaRPr lang="en-US"/>
          </a:p>
        </p:txBody>
      </p:sp>
      <p:sp>
        <p:nvSpPr>
          <p:cNvPr id="6" name="Footer Placeholder 5">
            <a:extLst>
              <a:ext uri="{FF2B5EF4-FFF2-40B4-BE49-F238E27FC236}">
                <a16:creationId xmlns:a16="http://schemas.microsoft.com/office/drawing/2014/main" id="{6776BD58-CBCB-964A-A881-D256DEA4EA53}"/>
              </a:ext>
            </a:extLst>
          </p:cNvPr>
          <p:cNvSpPr>
            <a:spLocks noGrp="1"/>
          </p:cNvSpPr>
          <p:nvPr>
            <p:ph type="ftr" sz="quarter" idx="11"/>
          </p:nvPr>
        </p:nvSpPr>
        <p:spPr/>
        <p:txBody>
          <a:bodyPr/>
          <a:lstStyle/>
          <a:p>
            <a:r>
              <a:rPr lang="en-US"/>
              <a:t>eLab 6230 Weekly Update</a:t>
            </a:r>
          </a:p>
        </p:txBody>
      </p:sp>
      <p:sp>
        <p:nvSpPr>
          <p:cNvPr id="7" name="Slide Number Placeholder 6">
            <a:extLst>
              <a:ext uri="{FF2B5EF4-FFF2-40B4-BE49-F238E27FC236}">
                <a16:creationId xmlns:a16="http://schemas.microsoft.com/office/drawing/2014/main" id="{04132737-477F-0542-BEC8-11DD5924EA92}"/>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96009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E32B-7E47-8D4D-AF9A-D2835BF53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21FE2-22C0-624B-A230-6A8912711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65F757-1900-E14C-80DD-03CDDD605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65187-CDB6-9246-B35C-7EE0F27174CF}"/>
              </a:ext>
            </a:extLst>
          </p:cNvPr>
          <p:cNvSpPr>
            <a:spLocks noGrp="1"/>
          </p:cNvSpPr>
          <p:nvPr>
            <p:ph type="dt" sz="half" idx="10"/>
          </p:nvPr>
        </p:nvSpPr>
        <p:spPr/>
        <p:txBody>
          <a:bodyPr/>
          <a:lstStyle/>
          <a:p>
            <a:fld id="{7C98770C-4317-5C4A-9626-EA7C5F160E34}" type="datetime1">
              <a:rPr lang="en-US" smtClean="0"/>
              <a:t>8/16/2023</a:t>
            </a:fld>
            <a:endParaRPr lang="en-US"/>
          </a:p>
        </p:txBody>
      </p:sp>
      <p:sp>
        <p:nvSpPr>
          <p:cNvPr id="6" name="Footer Placeholder 5">
            <a:extLst>
              <a:ext uri="{FF2B5EF4-FFF2-40B4-BE49-F238E27FC236}">
                <a16:creationId xmlns:a16="http://schemas.microsoft.com/office/drawing/2014/main" id="{8F66D561-0441-B844-8FFB-E0D3AC668326}"/>
              </a:ext>
            </a:extLst>
          </p:cNvPr>
          <p:cNvSpPr>
            <a:spLocks noGrp="1"/>
          </p:cNvSpPr>
          <p:nvPr>
            <p:ph type="ftr" sz="quarter" idx="11"/>
          </p:nvPr>
        </p:nvSpPr>
        <p:spPr/>
        <p:txBody>
          <a:bodyPr/>
          <a:lstStyle/>
          <a:p>
            <a:r>
              <a:rPr lang="en-US"/>
              <a:t>eLab 6230 Weekly Update</a:t>
            </a:r>
          </a:p>
        </p:txBody>
      </p:sp>
      <p:sp>
        <p:nvSpPr>
          <p:cNvPr id="7" name="Slide Number Placeholder 6">
            <a:extLst>
              <a:ext uri="{FF2B5EF4-FFF2-40B4-BE49-F238E27FC236}">
                <a16:creationId xmlns:a16="http://schemas.microsoft.com/office/drawing/2014/main" id="{A1BE22A4-1340-8740-BC38-4011C09D4E52}"/>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1126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BD91F-D844-BA47-8DDA-BB38C0CEE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F100FE8-5042-4B46-85E5-A508D391D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12ABC-7481-0B47-8AE7-5AF0E7D37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FDCB0-A13A-1F48-9CB6-AE740C67A3D5}" type="datetime1">
              <a:rPr lang="en-US" smtClean="0"/>
              <a:t>8/16/2023</a:t>
            </a:fld>
            <a:endParaRPr lang="en-US"/>
          </a:p>
        </p:txBody>
      </p:sp>
      <p:sp>
        <p:nvSpPr>
          <p:cNvPr id="5" name="Footer Placeholder 4">
            <a:extLst>
              <a:ext uri="{FF2B5EF4-FFF2-40B4-BE49-F238E27FC236}">
                <a16:creationId xmlns:a16="http://schemas.microsoft.com/office/drawing/2014/main" id="{B5F0974A-F80A-0244-BC6C-2BF486E07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eLab 6230 Weekly Update</a:t>
            </a:r>
          </a:p>
        </p:txBody>
      </p:sp>
      <p:sp>
        <p:nvSpPr>
          <p:cNvPr id="6" name="Slide Number Placeholder 5">
            <a:extLst>
              <a:ext uri="{FF2B5EF4-FFF2-40B4-BE49-F238E27FC236}">
                <a16:creationId xmlns:a16="http://schemas.microsoft.com/office/drawing/2014/main" id="{1EFAF1FE-9B99-E346-97A0-B8CCE1F21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40B8B-4CD3-D241-A389-625514BA1FD6}" type="slidenum">
              <a:rPr lang="en-US" smtClean="0"/>
              <a:t>‹#›</a:t>
            </a:fld>
            <a:endParaRPr lang="en-US"/>
          </a:p>
        </p:txBody>
      </p:sp>
    </p:spTree>
    <p:extLst>
      <p:ext uri="{BB962C8B-B14F-4D97-AF65-F5344CB8AC3E}">
        <p14:creationId xmlns:p14="http://schemas.microsoft.com/office/powerpoint/2010/main" val="4195348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623291-9FB9-8F40-8464-AA65FF7235CE}"/>
              </a:ext>
            </a:extLst>
          </p:cNvPr>
          <p:cNvSpPr txBox="1"/>
          <p:nvPr/>
        </p:nvSpPr>
        <p:spPr>
          <a:xfrm>
            <a:off x="487091" y="313922"/>
            <a:ext cx="6351104" cy="369332"/>
          </a:xfrm>
          <a:prstGeom prst="rect">
            <a:avLst/>
          </a:prstGeom>
          <a:noFill/>
          <a:ln>
            <a:solidFill>
              <a:schemeClr val="tx1"/>
            </a:solidFill>
          </a:ln>
        </p:spPr>
        <p:txBody>
          <a:bodyPr wrap="square" rtlCol="0">
            <a:spAutoFit/>
          </a:bodyPr>
          <a:lstStyle/>
          <a:p>
            <a:r>
              <a:rPr lang="en-US" dirty="0"/>
              <a:t>PhoneBelt</a:t>
            </a:r>
          </a:p>
        </p:txBody>
      </p:sp>
      <p:sp>
        <p:nvSpPr>
          <p:cNvPr id="5" name="TextBox 4">
            <a:extLst>
              <a:ext uri="{FF2B5EF4-FFF2-40B4-BE49-F238E27FC236}">
                <a16:creationId xmlns:a16="http://schemas.microsoft.com/office/drawing/2014/main" id="{E7FF94C9-71B5-E041-9F99-11D745FBA2BF}"/>
              </a:ext>
            </a:extLst>
          </p:cNvPr>
          <p:cNvSpPr txBox="1"/>
          <p:nvPr/>
        </p:nvSpPr>
        <p:spPr>
          <a:xfrm>
            <a:off x="7530213" y="313922"/>
            <a:ext cx="3974548" cy="369332"/>
          </a:xfrm>
          <a:prstGeom prst="rect">
            <a:avLst/>
          </a:prstGeom>
          <a:noFill/>
          <a:ln>
            <a:solidFill>
              <a:schemeClr val="tx1"/>
            </a:solidFill>
          </a:ln>
        </p:spPr>
        <p:txBody>
          <a:bodyPr wrap="square" rtlCol="0">
            <a:spAutoFit/>
          </a:bodyPr>
          <a:lstStyle/>
          <a:p>
            <a:r>
              <a:rPr lang="en-US" dirty="0"/>
              <a:t>Date 08/16/23</a:t>
            </a:r>
          </a:p>
        </p:txBody>
      </p:sp>
      <p:sp>
        <p:nvSpPr>
          <p:cNvPr id="14" name="TextBox 13">
            <a:extLst>
              <a:ext uri="{FF2B5EF4-FFF2-40B4-BE49-F238E27FC236}">
                <a16:creationId xmlns:a16="http://schemas.microsoft.com/office/drawing/2014/main" id="{04E7F372-DDAC-9B4A-B878-5E8B9BAA839A}"/>
              </a:ext>
            </a:extLst>
          </p:cNvPr>
          <p:cNvSpPr txBox="1"/>
          <p:nvPr/>
        </p:nvSpPr>
        <p:spPr>
          <a:xfrm>
            <a:off x="487091" y="948634"/>
            <a:ext cx="6351104" cy="923330"/>
          </a:xfrm>
          <a:prstGeom prst="rect">
            <a:avLst/>
          </a:prstGeom>
          <a:noFill/>
          <a:ln>
            <a:solidFill>
              <a:schemeClr val="tx1"/>
            </a:solidFill>
          </a:ln>
        </p:spPr>
        <p:txBody>
          <a:bodyPr wrap="square" rtlCol="0">
            <a:spAutoFit/>
          </a:bodyPr>
          <a:lstStyle/>
          <a:p>
            <a:r>
              <a:rPr lang="en-US" dirty="0"/>
              <a:t>Business Thesis:</a:t>
            </a:r>
          </a:p>
          <a:p>
            <a:pPr marL="285750" indent="-285750">
              <a:buFont typeface="Arial" panose="020B0604020202020204" pitchFamily="34" charset="0"/>
              <a:buChar char="•"/>
            </a:pPr>
            <a:r>
              <a:rPr lang="en-US" dirty="0"/>
              <a:t>We help budget car insurers acquire customers and provide car insurance sourcing help to consumers</a:t>
            </a:r>
          </a:p>
        </p:txBody>
      </p:sp>
      <p:graphicFrame>
        <p:nvGraphicFramePr>
          <p:cNvPr id="15" name="Table 14">
            <a:extLst>
              <a:ext uri="{FF2B5EF4-FFF2-40B4-BE49-F238E27FC236}">
                <a16:creationId xmlns:a16="http://schemas.microsoft.com/office/drawing/2014/main" id="{5512906D-068F-AC48-AEBA-DC3DFBE6755D}"/>
              </a:ext>
            </a:extLst>
          </p:cNvPr>
          <p:cNvGraphicFramePr>
            <a:graphicFrameLocks noGrp="1"/>
          </p:cNvGraphicFramePr>
          <p:nvPr>
            <p:extLst>
              <p:ext uri="{D42A27DB-BD31-4B8C-83A1-F6EECF244321}">
                <p14:modId xmlns:p14="http://schemas.microsoft.com/office/powerpoint/2010/main" val="3487417765"/>
              </p:ext>
            </p:extLst>
          </p:nvPr>
        </p:nvGraphicFramePr>
        <p:xfrm>
          <a:off x="660755" y="4842044"/>
          <a:ext cx="5805715" cy="140716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1923721552"/>
                    </a:ext>
                  </a:extLst>
                </a:gridCol>
                <a:gridCol w="1161143">
                  <a:extLst>
                    <a:ext uri="{9D8B030D-6E8A-4147-A177-3AD203B41FA5}">
                      <a16:colId xmlns:a16="http://schemas.microsoft.com/office/drawing/2014/main" val="3419031978"/>
                    </a:ext>
                  </a:extLst>
                </a:gridCol>
                <a:gridCol w="1161143">
                  <a:extLst>
                    <a:ext uri="{9D8B030D-6E8A-4147-A177-3AD203B41FA5}">
                      <a16:colId xmlns:a16="http://schemas.microsoft.com/office/drawing/2014/main" val="1595925280"/>
                    </a:ext>
                  </a:extLst>
                </a:gridCol>
                <a:gridCol w="1161143">
                  <a:extLst>
                    <a:ext uri="{9D8B030D-6E8A-4147-A177-3AD203B41FA5}">
                      <a16:colId xmlns:a16="http://schemas.microsoft.com/office/drawing/2014/main" val="3291836299"/>
                    </a:ext>
                  </a:extLst>
                </a:gridCol>
                <a:gridCol w="1161143">
                  <a:extLst>
                    <a:ext uri="{9D8B030D-6E8A-4147-A177-3AD203B41FA5}">
                      <a16:colId xmlns:a16="http://schemas.microsoft.com/office/drawing/2014/main" val="282587597"/>
                    </a:ext>
                  </a:extLst>
                </a:gridCol>
              </a:tblGrid>
              <a:tr h="370840">
                <a:tc>
                  <a:txBody>
                    <a:bodyPr/>
                    <a:lstStyle/>
                    <a:p>
                      <a:endParaRPr lang="en-US" dirty="0"/>
                    </a:p>
                  </a:txBody>
                  <a:tcPr/>
                </a:tc>
                <a:tc>
                  <a:txBody>
                    <a:bodyPr/>
                    <a:lstStyle/>
                    <a:p>
                      <a:pPr algn="ctr"/>
                      <a:r>
                        <a:rPr lang="en-US" sz="1400" dirty="0"/>
                        <a:t>Interview count</a:t>
                      </a:r>
                      <a:endParaRPr lang="en-US" sz="1400" dirty="0">
                        <a:solidFill>
                          <a:schemeClr val="tx1"/>
                        </a:solidFill>
                      </a:endParaRPr>
                    </a:p>
                  </a:txBody>
                  <a:tcPr/>
                </a:tc>
                <a:tc>
                  <a:txBody>
                    <a:bodyPr/>
                    <a:lstStyle/>
                    <a:p>
                      <a:endParaRPr lang="en-US" sz="1400">
                        <a:solidFill>
                          <a:schemeClr val="tx1"/>
                        </a:solidFill>
                      </a:endParaRPr>
                    </a:p>
                  </a:txBody>
                  <a:tcPr/>
                </a:tc>
                <a:tc>
                  <a:txBody>
                    <a:bodyPr/>
                    <a:lstStyle/>
                    <a:p>
                      <a:endParaRPr lang="en-US" sz="1400">
                        <a:solidFill>
                          <a:schemeClr val="tx1"/>
                        </a:solidFill>
                      </a:endParaRPr>
                    </a:p>
                  </a:txBody>
                  <a:tcPr/>
                </a:tc>
                <a:tc>
                  <a:txBody>
                    <a:bodyPr/>
                    <a:lstStyle/>
                    <a:p>
                      <a:endParaRPr lang="en-US" sz="1400">
                        <a:solidFill>
                          <a:schemeClr val="tx1"/>
                        </a:solidFill>
                      </a:endParaRPr>
                    </a:p>
                  </a:txBody>
                  <a:tcPr/>
                </a:tc>
                <a:extLst>
                  <a:ext uri="{0D108BD9-81ED-4DB2-BD59-A6C34878D82A}">
                    <a16:rowId xmlns:a16="http://schemas.microsoft.com/office/drawing/2014/main" val="3975686263"/>
                  </a:ext>
                </a:extLst>
              </a:tr>
              <a:tr h="370840">
                <a:tc>
                  <a:txBody>
                    <a:bodyPr/>
                    <a:lstStyle/>
                    <a:p>
                      <a:r>
                        <a:rPr lang="en-US" sz="1400" dirty="0"/>
                        <a:t>Since last meeting</a:t>
                      </a:r>
                      <a:endParaRPr lang="en-US" sz="1400" dirty="0">
                        <a:solidFill>
                          <a:schemeClr val="tx1"/>
                        </a:solidFill>
                      </a:endParaRPr>
                    </a:p>
                  </a:txBody>
                  <a:tcPr/>
                </a:tc>
                <a:tc>
                  <a:txBody>
                    <a:bodyPr/>
                    <a:lstStyle/>
                    <a:p>
                      <a:r>
                        <a:rPr lang="en-US" sz="1400" dirty="0">
                          <a:solidFill>
                            <a:schemeClr val="tx1"/>
                          </a:solidFill>
                        </a:rPr>
                        <a:t>7</a:t>
                      </a:r>
                    </a:p>
                  </a:txBody>
                  <a:tcPr/>
                </a:tc>
                <a:tc>
                  <a:txBody>
                    <a:bodyPr/>
                    <a:lstStyle/>
                    <a:p>
                      <a:r>
                        <a:rPr lang="en-US" sz="1400" dirty="0">
                          <a:solidFill>
                            <a:schemeClr val="tx1"/>
                          </a:solidFill>
                        </a:rPr>
                        <a:t>2</a:t>
                      </a:r>
                    </a:p>
                  </a:txBody>
                  <a:tcPr/>
                </a:tc>
                <a:tc>
                  <a:txBody>
                    <a:bodyPr/>
                    <a:lstStyle/>
                    <a:p>
                      <a:endParaRPr lang="en-US" sz="1400" dirty="0">
                        <a:solidFill>
                          <a:schemeClr val="tx1"/>
                        </a:solidFill>
                      </a:endParaRPr>
                    </a:p>
                  </a:txBody>
                  <a:tcPr/>
                </a:tc>
                <a:tc>
                  <a:txBody>
                    <a:bodyPr/>
                    <a:lstStyle/>
                    <a:p>
                      <a:r>
                        <a:rPr lang="en-US" sz="1400" dirty="0">
                          <a:noFill/>
                        </a:rPr>
                        <a:t>5</a:t>
                      </a:r>
                    </a:p>
                  </a:txBody>
                  <a:tcPr/>
                </a:tc>
                <a:extLst>
                  <a:ext uri="{0D108BD9-81ED-4DB2-BD59-A6C34878D82A}">
                    <a16:rowId xmlns:a16="http://schemas.microsoft.com/office/drawing/2014/main" val="3285143403"/>
                  </a:ext>
                </a:extLst>
              </a:tr>
              <a:tr h="370840">
                <a:tc>
                  <a:txBody>
                    <a:bodyPr/>
                    <a:lstStyle/>
                    <a:p>
                      <a:r>
                        <a:rPr lang="en-US" sz="1400" dirty="0"/>
                        <a:t>Total</a:t>
                      </a:r>
                      <a:endParaRPr lang="en-US" sz="1400" dirty="0">
                        <a:solidFill>
                          <a:schemeClr val="tx1"/>
                        </a:solidFill>
                      </a:endParaRPr>
                    </a:p>
                  </a:txBody>
                  <a:tcPr/>
                </a:tc>
                <a:tc>
                  <a:txBody>
                    <a:bodyPr/>
                    <a:lstStyle/>
                    <a:p>
                      <a:r>
                        <a:rPr lang="en-US" sz="1400" dirty="0">
                          <a:solidFill>
                            <a:schemeClr val="tx1"/>
                          </a:solidFill>
                        </a:rPr>
                        <a:t>30</a:t>
                      </a:r>
                    </a:p>
                  </a:txBody>
                  <a:tcPr/>
                </a:tc>
                <a:tc>
                  <a:txBody>
                    <a:bodyPr/>
                    <a:lstStyle/>
                    <a:p>
                      <a:r>
                        <a:rPr lang="en-US" sz="1400" dirty="0">
                          <a:solidFill>
                            <a:schemeClr val="tx1"/>
                          </a:solidFill>
                        </a:rPr>
                        <a:t>19</a:t>
                      </a:r>
                    </a:p>
                  </a:txBody>
                  <a:tcPr/>
                </a:tc>
                <a:tc>
                  <a:txBody>
                    <a:bodyPr/>
                    <a:lstStyle/>
                    <a:p>
                      <a:r>
                        <a:rPr lang="en-US" sz="1400" dirty="0">
                          <a:solidFill>
                            <a:schemeClr val="tx1"/>
                          </a:solidFill>
                        </a:rPr>
                        <a:t>6</a:t>
                      </a:r>
                    </a:p>
                  </a:txBody>
                  <a:tcPr/>
                </a:tc>
                <a:tc>
                  <a:txBody>
                    <a:bodyPr/>
                    <a:lstStyle/>
                    <a:p>
                      <a:r>
                        <a:rPr lang="en-US" sz="1400" dirty="0">
                          <a:solidFill>
                            <a:schemeClr val="tx1"/>
                          </a:solidFill>
                        </a:rPr>
                        <a:t>5</a:t>
                      </a:r>
                    </a:p>
                  </a:txBody>
                  <a:tcPr/>
                </a:tc>
                <a:extLst>
                  <a:ext uri="{0D108BD9-81ED-4DB2-BD59-A6C34878D82A}">
                    <a16:rowId xmlns:a16="http://schemas.microsoft.com/office/drawing/2014/main" val="1698976543"/>
                  </a:ext>
                </a:extLst>
              </a:tr>
            </a:tbl>
          </a:graphicData>
        </a:graphic>
      </p:graphicFrame>
      <p:pic>
        <p:nvPicPr>
          <p:cNvPr id="19" name="Picture 18">
            <a:extLst>
              <a:ext uri="{FF2B5EF4-FFF2-40B4-BE49-F238E27FC236}">
                <a16:creationId xmlns:a16="http://schemas.microsoft.com/office/drawing/2014/main" id="{B208C789-1CAD-F947-92A2-87149443AB6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220964" y="4899197"/>
            <a:ext cx="609600" cy="430306"/>
          </a:xfrm>
          <a:prstGeom prst="rect">
            <a:avLst/>
          </a:prstGeom>
          <a:noFill/>
        </p:spPr>
      </p:pic>
      <p:pic>
        <p:nvPicPr>
          <p:cNvPr id="21" name="Picture 20">
            <a:extLst>
              <a:ext uri="{FF2B5EF4-FFF2-40B4-BE49-F238E27FC236}">
                <a16:creationId xmlns:a16="http://schemas.microsoft.com/office/drawing/2014/main" id="{82D140BA-8645-A945-985F-B99EE1139C2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455460" y="4884289"/>
            <a:ext cx="460122" cy="460122"/>
          </a:xfrm>
          <a:prstGeom prst="rect">
            <a:avLst/>
          </a:prstGeom>
          <a:noFill/>
        </p:spPr>
      </p:pic>
      <p:pic>
        <p:nvPicPr>
          <p:cNvPr id="23" name="Picture 22">
            <a:extLst>
              <a:ext uri="{FF2B5EF4-FFF2-40B4-BE49-F238E27FC236}">
                <a16:creationId xmlns:a16="http://schemas.microsoft.com/office/drawing/2014/main" id="{42B8D29A-465F-914D-92D8-AF19DD91FD4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664410" y="4888818"/>
            <a:ext cx="407634" cy="440245"/>
          </a:xfrm>
          <a:prstGeom prst="rect">
            <a:avLst/>
          </a:prstGeom>
          <a:noFill/>
        </p:spPr>
      </p:pic>
      <p:sp>
        <p:nvSpPr>
          <p:cNvPr id="24" name="Rounded Rectangle 23">
            <a:extLst>
              <a:ext uri="{FF2B5EF4-FFF2-40B4-BE49-F238E27FC236}">
                <a16:creationId xmlns:a16="http://schemas.microsoft.com/office/drawing/2014/main" id="{3840DB6F-2687-A743-A111-8FAF74FBE91F}"/>
              </a:ext>
              <a:ext uri="{C183D7F6-B498-43B3-948B-1728B52AA6E4}">
                <adec:decorative xmlns:adec="http://schemas.microsoft.com/office/drawing/2017/decorative" val="1"/>
              </a:ext>
            </a:extLst>
          </p:cNvPr>
          <p:cNvSpPr/>
          <p:nvPr/>
        </p:nvSpPr>
        <p:spPr>
          <a:xfrm>
            <a:off x="434174" y="2008710"/>
            <a:ext cx="9083313" cy="2424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F0511FC-AB96-6B46-B129-CBE1B4C0EA4F}"/>
              </a:ext>
              <a:ext uri="{C183D7F6-B498-43B3-948B-1728B52AA6E4}">
                <adec:decorative xmlns:adec="http://schemas.microsoft.com/office/drawing/2017/decorative" val="1"/>
              </a:ext>
            </a:extLst>
          </p:cNvPr>
          <p:cNvSpPr/>
          <p:nvPr/>
        </p:nvSpPr>
        <p:spPr>
          <a:xfrm>
            <a:off x="6615962" y="4836312"/>
            <a:ext cx="2901526" cy="14223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hone on a holder in a car&#10;&#10;Description automatically generated">
            <a:extLst>
              <a:ext uri="{FF2B5EF4-FFF2-40B4-BE49-F238E27FC236}">
                <a16:creationId xmlns:a16="http://schemas.microsoft.com/office/drawing/2014/main" id="{40EC6940-1413-0BE0-0BC0-B83C4E776514}"/>
              </a:ext>
            </a:extLst>
          </p:cNvPr>
          <p:cNvPicPr>
            <a:picLocks noChangeAspect="1"/>
          </p:cNvPicPr>
          <p:nvPr/>
        </p:nvPicPr>
        <p:blipFill>
          <a:blip r:embed="rId5"/>
          <a:stretch>
            <a:fillRect/>
          </a:stretch>
        </p:blipFill>
        <p:spPr>
          <a:xfrm>
            <a:off x="567691" y="2474863"/>
            <a:ext cx="2653273" cy="1491740"/>
          </a:xfrm>
          <a:prstGeom prst="rect">
            <a:avLst/>
          </a:prstGeom>
        </p:spPr>
      </p:pic>
      <p:pic>
        <p:nvPicPr>
          <p:cNvPr id="3" name="Picture 2" descr="A screen shot of a phone&#10;&#10;Description automatically generated">
            <a:extLst>
              <a:ext uri="{FF2B5EF4-FFF2-40B4-BE49-F238E27FC236}">
                <a16:creationId xmlns:a16="http://schemas.microsoft.com/office/drawing/2014/main" id="{2D48A090-3CD5-A8DC-B7E8-2B38B38860AE}"/>
              </a:ext>
            </a:extLst>
          </p:cNvPr>
          <p:cNvPicPr>
            <a:picLocks noChangeAspect="1"/>
          </p:cNvPicPr>
          <p:nvPr/>
        </p:nvPicPr>
        <p:blipFill>
          <a:blip r:embed="rId6"/>
          <a:stretch>
            <a:fillRect/>
          </a:stretch>
        </p:blipFill>
        <p:spPr>
          <a:xfrm>
            <a:off x="3525764" y="2050056"/>
            <a:ext cx="1173995" cy="2356817"/>
          </a:xfrm>
          <a:prstGeom prst="rect">
            <a:avLst/>
          </a:prstGeom>
        </p:spPr>
      </p:pic>
      <p:pic>
        <p:nvPicPr>
          <p:cNvPr id="6" name="Picture 5" descr="A couple of people in a car&#10;&#10;Description automatically generated">
            <a:extLst>
              <a:ext uri="{FF2B5EF4-FFF2-40B4-BE49-F238E27FC236}">
                <a16:creationId xmlns:a16="http://schemas.microsoft.com/office/drawing/2014/main" id="{93EFF1D2-FE26-4710-D804-4B914BA06CDF}"/>
              </a:ext>
            </a:extLst>
          </p:cNvPr>
          <p:cNvPicPr>
            <a:picLocks noChangeAspect="1"/>
          </p:cNvPicPr>
          <p:nvPr/>
        </p:nvPicPr>
        <p:blipFill rotWithShape="1">
          <a:blip r:embed="rId7"/>
          <a:srcRect t="18606" b="25659"/>
          <a:stretch/>
        </p:blipFill>
        <p:spPr>
          <a:xfrm>
            <a:off x="4699760" y="2286270"/>
            <a:ext cx="4705498" cy="1821274"/>
          </a:xfrm>
          <a:prstGeom prst="rect">
            <a:avLst/>
          </a:prstGeom>
        </p:spPr>
      </p:pic>
      <p:sp>
        <p:nvSpPr>
          <p:cNvPr id="8" name="TextBox 7">
            <a:extLst>
              <a:ext uri="{FF2B5EF4-FFF2-40B4-BE49-F238E27FC236}">
                <a16:creationId xmlns:a16="http://schemas.microsoft.com/office/drawing/2014/main" id="{5FE99865-D116-0751-9BD8-B2CCD03194AD}"/>
              </a:ext>
            </a:extLst>
          </p:cNvPr>
          <p:cNvSpPr txBox="1"/>
          <p:nvPr/>
        </p:nvSpPr>
        <p:spPr>
          <a:xfrm>
            <a:off x="10298667" y="4052295"/>
            <a:ext cx="1272208" cy="276999"/>
          </a:xfrm>
          <a:prstGeom prst="rect">
            <a:avLst/>
          </a:prstGeom>
          <a:noFill/>
        </p:spPr>
        <p:txBody>
          <a:bodyPr wrap="square" rtlCol="0">
            <a:spAutoFit/>
          </a:bodyPr>
          <a:lstStyle/>
          <a:p>
            <a:r>
              <a:rPr lang="en-US" sz="1200" dirty="0"/>
              <a:t>James Coleman</a:t>
            </a:r>
          </a:p>
        </p:txBody>
      </p:sp>
      <p:pic>
        <p:nvPicPr>
          <p:cNvPr id="16" name="Picture 15" descr="A person wearing a graduation sash&#10;&#10;Description automatically generated">
            <a:extLst>
              <a:ext uri="{FF2B5EF4-FFF2-40B4-BE49-F238E27FC236}">
                <a16:creationId xmlns:a16="http://schemas.microsoft.com/office/drawing/2014/main" id="{D4BA594B-A15B-6FDF-F0F3-C13C582A4EAD}"/>
              </a:ext>
            </a:extLst>
          </p:cNvPr>
          <p:cNvPicPr>
            <a:picLocks noChangeAspect="1"/>
          </p:cNvPicPr>
          <p:nvPr/>
        </p:nvPicPr>
        <p:blipFill rotWithShape="1">
          <a:blip r:embed="rId8"/>
          <a:srcRect l="13406" t="20786" r="7583" b="22019"/>
          <a:stretch/>
        </p:blipFill>
        <p:spPr>
          <a:xfrm>
            <a:off x="9693672" y="1572035"/>
            <a:ext cx="2273041" cy="2467339"/>
          </a:xfrm>
          <a:prstGeom prst="ellipse">
            <a:avLst/>
          </a:prstGeom>
        </p:spPr>
      </p:pic>
      <p:pic>
        <p:nvPicPr>
          <p:cNvPr id="17" name="Picture 16" descr="A red and black screen with a black background&#10;&#10;Description automatically generated">
            <a:extLst>
              <a:ext uri="{FF2B5EF4-FFF2-40B4-BE49-F238E27FC236}">
                <a16:creationId xmlns:a16="http://schemas.microsoft.com/office/drawing/2014/main" id="{CE20030D-55C1-7852-2796-71EA117FFA1E}"/>
              </a:ext>
            </a:extLst>
          </p:cNvPr>
          <p:cNvPicPr>
            <a:picLocks noChangeAspect="1"/>
          </p:cNvPicPr>
          <p:nvPr/>
        </p:nvPicPr>
        <p:blipFill>
          <a:blip r:embed="rId9"/>
          <a:stretch>
            <a:fillRect/>
          </a:stretch>
        </p:blipFill>
        <p:spPr>
          <a:xfrm>
            <a:off x="6930204" y="5095123"/>
            <a:ext cx="2273042" cy="901001"/>
          </a:xfrm>
          <a:prstGeom prst="rect">
            <a:avLst/>
          </a:prstGeom>
        </p:spPr>
      </p:pic>
      <p:sp>
        <p:nvSpPr>
          <p:cNvPr id="10" name="TextBox 9">
            <a:extLst>
              <a:ext uri="{FF2B5EF4-FFF2-40B4-BE49-F238E27FC236}">
                <a16:creationId xmlns:a16="http://schemas.microsoft.com/office/drawing/2014/main" id="{A217B786-A47A-9A2D-3582-06B99DEB498C}"/>
              </a:ext>
            </a:extLst>
          </p:cNvPr>
          <p:cNvSpPr txBox="1"/>
          <p:nvPr/>
        </p:nvSpPr>
        <p:spPr>
          <a:xfrm>
            <a:off x="5327374" y="5486400"/>
            <a:ext cx="768626"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184978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521433" y="842137"/>
            <a:ext cx="181224" cy="156789"/>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sz="1154"/>
          </a:p>
        </p:txBody>
      </p:sp>
      <p:pic>
        <p:nvPicPr>
          <p:cNvPr id="10" name="object 10"/>
          <p:cNvPicPr/>
          <p:nvPr/>
        </p:nvPicPr>
        <p:blipFill>
          <a:blip r:embed="rId3" cstate="print"/>
          <a:stretch>
            <a:fillRect/>
          </a:stretch>
        </p:blipFill>
        <p:spPr>
          <a:xfrm>
            <a:off x="6731073" y="845124"/>
            <a:ext cx="167369" cy="193130"/>
          </a:xfrm>
          <a:prstGeom prst="rect">
            <a:avLst/>
          </a:prstGeom>
        </p:spPr>
      </p:pic>
      <p:pic>
        <p:nvPicPr>
          <p:cNvPr id="11" name="object 11"/>
          <p:cNvPicPr/>
          <p:nvPr/>
        </p:nvPicPr>
        <p:blipFill>
          <a:blip r:embed="rId4" cstate="print"/>
          <a:stretch>
            <a:fillRect/>
          </a:stretch>
        </p:blipFill>
        <p:spPr>
          <a:xfrm>
            <a:off x="3121360" y="842098"/>
            <a:ext cx="175898" cy="175901"/>
          </a:xfrm>
          <a:prstGeom prst="rect">
            <a:avLst/>
          </a:prstGeom>
        </p:spPr>
      </p:pic>
      <p:pic>
        <p:nvPicPr>
          <p:cNvPr id="12" name="object 12"/>
          <p:cNvPicPr/>
          <p:nvPr/>
        </p:nvPicPr>
        <p:blipFill>
          <a:blip r:embed="rId5" cstate="print"/>
          <a:stretch>
            <a:fillRect/>
          </a:stretch>
        </p:blipFill>
        <p:spPr>
          <a:xfrm>
            <a:off x="4868807" y="2758409"/>
            <a:ext cx="229862" cy="213341"/>
          </a:xfrm>
          <a:prstGeom prst="rect">
            <a:avLst/>
          </a:prstGeom>
        </p:spPr>
      </p:pic>
      <p:sp>
        <p:nvSpPr>
          <p:cNvPr id="13" name="object 13"/>
          <p:cNvSpPr/>
          <p:nvPr/>
        </p:nvSpPr>
        <p:spPr>
          <a:xfrm>
            <a:off x="4911309" y="843593"/>
            <a:ext cx="184075" cy="184075"/>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sz="1154"/>
          </a:p>
        </p:txBody>
      </p:sp>
      <p:pic>
        <p:nvPicPr>
          <p:cNvPr id="14" name="object 14"/>
          <p:cNvPicPr/>
          <p:nvPr/>
        </p:nvPicPr>
        <p:blipFill>
          <a:blip r:embed="rId6" cstate="print"/>
          <a:stretch>
            <a:fillRect/>
          </a:stretch>
        </p:blipFill>
        <p:spPr>
          <a:xfrm>
            <a:off x="8465537" y="2761735"/>
            <a:ext cx="236784" cy="156241"/>
          </a:xfrm>
          <a:prstGeom prst="rect">
            <a:avLst/>
          </a:prstGeom>
        </p:spPr>
      </p:pic>
      <p:sp>
        <p:nvSpPr>
          <p:cNvPr id="15" name="object 15"/>
          <p:cNvSpPr/>
          <p:nvPr/>
        </p:nvSpPr>
        <p:spPr>
          <a:xfrm>
            <a:off x="5810154" y="4688225"/>
            <a:ext cx="177559" cy="205659"/>
          </a:xfrm>
          <a:custGeom>
            <a:avLst/>
            <a:gdLst/>
            <a:ahLst/>
            <a:cxnLst/>
            <a:rect l="l" t="t" r="r" b="b"/>
            <a:pathLst>
              <a:path w="276859" h="320675">
                <a:moveTo>
                  <a:pt x="254927" y="21653"/>
                </a:moveTo>
                <a:lnTo>
                  <a:pt x="233400" y="0"/>
                </a:lnTo>
                <a:lnTo>
                  <a:pt x="152247" y="0"/>
                </a:lnTo>
                <a:lnTo>
                  <a:pt x="0" y="152031"/>
                </a:lnTo>
                <a:lnTo>
                  <a:pt x="30073" y="182232"/>
                </a:lnTo>
                <a:lnTo>
                  <a:pt x="161975" y="50584"/>
                </a:lnTo>
                <a:lnTo>
                  <a:pt x="166865" y="45669"/>
                </a:lnTo>
                <a:lnTo>
                  <a:pt x="254927" y="45669"/>
                </a:lnTo>
                <a:lnTo>
                  <a:pt x="254927" y="21653"/>
                </a:lnTo>
                <a:close/>
              </a:path>
              <a:path w="276859" h="320675">
                <a:moveTo>
                  <a:pt x="276504" y="84112"/>
                </a:moveTo>
                <a:lnTo>
                  <a:pt x="276059" y="83667"/>
                </a:lnTo>
                <a:lnTo>
                  <a:pt x="255397" y="62966"/>
                </a:lnTo>
                <a:lnTo>
                  <a:pt x="255397" y="105473"/>
                </a:lnTo>
                <a:lnTo>
                  <a:pt x="253809" y="113677"/>
                </a:lnTo>
                <a:lnTo>
                  <a:pt x="249034" y="120878"/>
                </a:lnTo>
                <a:lnTo>
                  <a:pt x="241846" y="125679"/>
                </a:lnTo>
                <a:lnTo>
                  <a:pt x="233654" y="127279"/>
                </a:lnTo>
                <a:lnTo>
                  <a:pt x="225463" y="125679"/>
                </a:lnTo>
                <a:lnTo>
                  <a:pt x="218262" y="120878"/>
                </a:lnTo>
                <a:lnTo>
                  <a:pt x="213499" y="113677"/>
                </a:lnTo>
                <a:lnTo>
                  <a:pt x="211899" y="105473"/>
                </a:lnTo>
                <a:lnTo>
                  <a:pt x="213499" y="97269"/>
                </a:lnTo>
                <a:lnTo>
                  <a:pt x="218262" y="90055"/>
                </a:lnTo>
                <a:lnTo>
                  <a:pt x="225463" y="85267"/>
                </a:lnTo>
                <a:lnTo>
                  <a:pt x="233654" y="83667"/>
                </a:lnTo>
                <a:lnTo>
                  <a:pt x="241846" y="85267"/>
                </a:lnTo>
                <a:lnTo>
                  <a:pt x="249034" y="90055"/>
                </a:lnTo>
                <a:lnTo>
                  <a:pt x="253809" y="97269"/>
                </a:lnTo>
                <a:lnTo>
                  <a:pt x="255397" y="105473"/>
                </a:lnTo>
                <a:lnTo>
                  <a:pt x="255397" y="62966"/>
                </a:lnTo>
                <a:lnTo>
                  <a:pt x="254927" y="62484"/>
                </a:lnTo>
                <a:lnTo>
                  <a:pt x="173786" y="62484"/>
                </a:lnTo>
                <a:lnTo>
                  <a:pt x="21539" y="214490"/>
                </a:lnTo>
                <a:lnTo>
                  <a:pt x="126847" y="320154"/>
                </a:lnTo>
                <a:lnTo>
                  <a:pt x="276504" y="169989"/>
                </a:lnTo>
                <a:lnTo>
                  <a:pt x="276504" y="127279"/>
                </a:lnTo>
                <a:lnTo>
                  <a:pt x="276504" y="84112"/>
                </a:lnTo>
                <a:close/>
              </a:path>
            </a:pathLst>
          </a:custGeom>
          <a:solidFill>
            <a:srgbClr val="231F20"/>
          </a:solidFill>
        </p:spPr>
        <p:txBody>
          <a:bodyPr wrap="square" lIns="0" tIns="0" rIns="0" bIns="0" rtlCol="0"/>
          <a:lstStyle/>
          <a:p>
            <a:endParaRPr sz="1154"/>
          </a:p>
        </p:txBody>
      </p:sp>
      <p:grpSp>
        <p:nvGrpSpPr>
          <p:cNvPr id="16" name="object 16"/>
          <p:cNvGrpSpPr/>
          <p:nvPr/>
        </p:nvGrpSpPr>
        <p:grpSpPr>
          <a:xfrm>
            <a:off x="10348331" y="4688231"/>
            <a:ext cx="181224" cy="225614"/>
            <a:chOff x="14193336" y="7310168"/>
            <a:chExt cx="282575" cy="351790"/>
          </a:xfrm>
        </p:grpSpPr>
        <p:sp>
          <p:nvSpPr>
            <p:cNvPr id="17" name="object 17"/>
            <p:cNvSpPr/>
            <p:nvPr/>
          </p:nvSpPr>
          <p:spPr>
            <a:xfrm>
              <a:off x="14193329" y="7310170"/>
              <a:ext cx="282575" cy="351790"/>
            </a:xfrm>
            <a:custGeom>
              <a:avLst/>
              <a:gdLst/>
              <a:ahLst/>
              <a:cxnLst/>
              <a:rect l="l" t="t" r="r" b="b"/>
              <a:pathLst>
                <a:path w="282575" h="351790">
                  <a:moveTo>
                    <a:pt x="191401" y="52171"/>
                  </a:moveTo>
                  <a:lnTo>
                    <a:pt x="187337" y="48107"/>
                  </a:lnTo>
                  <a:lnTo>
                    <a:pt x="94805" y="48107"/>
                  </a:lnTo>
                  <a:lnTo>
                    <a:pt x="90741" y="52171"/>
                  </a:lnTo>
                  <a:lnTo>
                    <a:pt x="90741" y="62103"/>
                  </a:lnTo>
                  <a:lnTo>
                    <a:pt x="94805" y="66167"/>
                  </a:lnTo>
                  <a:lnTo>
                    <a:pt x="187337" y="66167"/>
                  </a:lnTo>
                  <a:lnTo>
                    <a:pt x="191401" y="62103"/>
                  </a:lnTo>
                  <a:lnTo>
                    <a:pt x="191401" y="57137"/>
                  </a:lnTo>
                  <a:lnTo>
                    <a:pt x="191401" y="52171"/>
                  </a:lnTo>
                  <a:close/>
                </a:path>
                <a:path w="282575" h="351790">
                  <a:moveTo>
                    <a:pt x="196494" y="787"/>
                  </a:moveTo>
                  <a:lnTo>
                    <a:pt x="188252" y="1943"/>
                  </a:lnTo>
                  <a:lnTo>
                    <a:pt x="176949" y="7200"/>
                  </a:lnTo>
                  <a:lnTo>
                    <a:pt x="168719" y="8356"/>
                  </a:lnTo>
                  <a:lnTo>
                    <a:pt x="160502" y="7086"/>
                  </a:lnTo>
                  <a:lnTo>
                    <a:pt x="149275" y="1676"/>
                  </a:lnTo>
                  <a:lnTo>
                    <a:pt x="141058" y="393"/>
                  </a:lnTo>
                  <a:lnTo>
                    <a:pt x="132816" y="1549"/>
                  </a:lnTo>
                  <a:lnTo>
                    <a:pt x="121526" y="6807"/>
                  </a:lnTo>
                  <a:lnTo>
                    <a:pt x="113296" y="7950"/>
                  </a:lnTo>
                  <a:lnTo>
                    <a:pt x="105079" y="6680"/>
                  </a:lnTo>
                  <a:lnTo>
                    <a:pt x="93853" y="1270"/>
                  </a:lnTo>
                  <a:lnTo>
                    <a:pt x="85648" y="0"/>
                  </a:lnTo>
                  <a:lnTo>
                    <a:pt x="101155" y="36169"/>
                  </a:lnTo>
                  <a:lnTo>
                    <a:pt x="180721" y="36169"/>
                  </a:lnTo>
                  <a:lnTo>
                    <a:pt x="196494" y="787"/>
                  </a:lnTo>
                  <a:close/>
                </a:path>
                <a:path w="282575" h="351790">
                  <a:moveTo>
                    <a:pt x="282143" y="211632"/>
                  </a:moveTo>
                  <a:lnTo>
                    <a:pt x="275488" y="167728"/>
                  </a:lnTo>
                  <a:lnTo>
                    <a:pt x="256336" y="129387"/>
                  </a:lnTo>
                  <a:lnTo>
                    <a:pt x="226885" y="98818"/>
                  </a:lnTo>
                  <a:lnTo>
                    <a:pt x="189344" y="78206"/>
                  </a:lnTo>
                  <a:lnTo>
                    <a:pt x="92951" y="78206"/>
                  </a:lnTo>
                  <a:lnTo>
                    <a:pt x="55778" y="98463"/>
                  </a:lnTo>
                  <a:lnTo>
                    <a:pt x="26454" y="128511"/>
                  </a:lnTo>
                  <a:lnTo>
                    <a:pt x="7137" y="166255"/>
                  </a:lnTo>
                  <a:lnTo>
                    <a:pt x="0" y="209613"/>
                  </a:lnTo>
                  <a:lnTo>
                    <a:pt x="6870" y="254254"/>
                  </a:lnTo>
                  <a:lnTo>
                    <a:pt x="26619" y="293116"/>
                  </a:lnTo>
                  <a:lnTo>
                    <a:pt x="56934" y="323875"/>
                  </a:lnTo>
                  <a:lnTo>
                    <a:pt x="95516" y="344170"/>
                  </a:lnTo>
                  <a:lnTo>
                    <a:pt x="140055" y="351688"/>
                  </a:lnTo>
                  <a:lnTo>
                    <a:pt x="184696" y="344817"/>
                  </a:lnTo>
                  <a:lnTo>
                    <a:pt x="223570" y="325069"/>
                  </a:lnTo>
                  <a:lnTo>
                    <a:pt x="254330" y="294754"/>
                  </a:lnTo>
                  <a:lnTo>
                    <a:pt x="274637" y="256171"/>
                  </a:lnTo>
                  <a:lnTo>
                    <a:pt x="282143" y="211632"/>
                  </a:lnTo>
                  <a:close/>
                </a:path>
              </a:pathLst>
            </a:custGeom>
            <a:solidFill>
              <a:srgbClr val="020302"/>
            </a:solidFill>
          </p:spPr>
          <p:txBody>
            <a:bodyPr wrap="square" lIns="0" tIns="0" rIns="0" bIns="0" rtlCol="0"/>
            <a:lstStyle/>
            <a:p>
              <a:endParaRPr sz="1154"/>
            </a:p>
          </p:txBody>
        </p:sp>
        <p:pic>
          <p:nvPicPr>
            <p:cNvPr id="18" name="object 18"/>
            <p:cNvPicPr/>
            <p:nvPr/>
          </p:nvPicPr>
          <p:blipFill>
            <a:blip r:embed="rId7" cstate="print"/>
            <a:stretch>
              <a:fillRect/>
            </a:stretch>
          </p:blipFill>
          <p:spPr>
            <a:xfrm>
              <a:off x="14286388" y="7451595"/>
              <a:ext cx="96010" cy="146024"/>
            </a:xfrm>
            <a:prstGeom prst="rect">
              <a:avLst/>
            </a:prstGeom>
          </p:spPr>
        </p:pic>
      </p:grpSp>
      <p:sp>
        <p:nvSpPr>
          <p:cNvPr id="19" name="object 19"/>
          <p:cNvSpPr/>
          <p:nvPr/>
        </p:nvSpPr>
        <p:spPr>
          <a:xfrm>
            <a:off x="10298487" y="842404"/>
            <a:ext cx="230908" cy="211767"/>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sz="1154"/>
          </a:p>
        </p:txBody>
      </p:sp>
      <p:graphicFrame>
        <p:nvGraphicFramePr>
          <p:cNvPr id="32" name="object 32"/>
          <p:cNvGraphicFramePr>
            <a:graphicFrameLocks noGrp="1"/>
          </p:cNvGraphicFramePr>
          <p:nvPr/>
        </p:nvGraphicFramePr>
        <p:xfrm>
          <a:off x="139484" y="493724"/>
          <a:ext cx="11840705" cy="6316882"/>
        </p:xfrm>
        <a:graphic>
          <a:graphicData uri="http://schemas.openxmlformats.org/drawingml/2006/table">
            <a:tbl>
              <a:tblPr firstRow="1" bandRow="1">
                <a:tableStyleId>{2D5ABB26-0587-4C30-8999-92F81FD0307C}</a:tableStyleId>
              </a:tblPr>
              <a:tblGrid>
                <a:gridCol w="2386737">
                  <a:extLst>
                    <a:ext uri="{9D8B030D-6E8A-4147-A177-3AD203B41FA5}">
                      <a16:colId xmlns:a16="http://schemas.microsoft.com/office/drawing/2014/main" val="20000"/>
                    </a:ext>
                  </a:extLst>
                </a:gridCol>
                <a:gridCol w="2351139">
                  <a:extLst>
                    <a:ext uri="{9D8B030D-6E8A-4147-A177-3AD203B41FA5}">
                      <a16:colId xmlns:a16="http://schemas.microsoft.com/office/drawing/2014/main" val="20001"/>
                    </a:ext>
                  </a:extLst>
                </a:gridCol>
                <a:gridCol w="1159894">
                  <a:extLst>
                    <a:ext uri="{9D8B030D-6E8A-4147-A177-3AD203B41FA5}">
                      <a16:colId xmlns:a16="http://schemas.microsoft.com/office/drawing/2014/main" val="20002"/>
                    </a:ext>
                  </a:extLst>
                </a:gridCol>
                <a:gridCol w="1191244">
                  <a:extLst>
                    <a:ext uri="{9D8B030D-6E8A-4147-A177-3AD203B41FA5}">
                      <a16:colId xmlns:a16="http://schemas.microsoft.com/office/drawing/2014/main" val="20003"/>
                    </a:ext>
                  </a:extLst>
                </a:gridCol>
                <a:gridCol w="2351139">
                  <a:extLst>
                    <a:ext uri="{9D8B030D-6E8A-4147-A177-3AD203B41FA5}">
                      <a16:colId xmlns:a16="http://schemas.microsoft.com/office/drawing/2014/main" val="20004"/>
                    </a:ext>
                  </a:extLst>
                </a:gridCol>
                <a:gridCol w="2400552">
                  <a:extLst>
                    <a:ext uri="{9D8B030D-6E8A-4147-A177-3AD203B41FA5}">
                      <a16:colId xmlns:a16="http://schemas.microsoft.com/office/drawing/2014/main" val="20005"/>
                    </a:ext>
                  </a:extLst>
                </a:gridCol>
              </a:tblGrid>
              <a:tr h="1798429">
                <a:tc rowSpan="2">
                  <a:txBody>
                    <a:bodyPr/>
                    <a:lstStyle/>
                    <a:p>
                      <a:pPr marL="171450" indent="-171450">
                        <a:lnSpc>
                          <a:spcPct val="100000"/>
                        </a:lnSpc>
                        <a:spcBef>
                          <a:spcPts val="35"/>
                        </a:spcBef>
                        <a:buFont typeface="Arial" panose="020B0604020202020204" pitchFamily="34" charset="0"/>
                        <a:buChar char="•"/>
                      </a:pPr>
                      <a:endParaRPr lang="en-US" sz="800" dirty="0">
                        <a:latin typeface="Times New Roman"/>
                        <a:cs typeface="Times New Roman"/>
                      </a:endParaRPr>
                    </a:p>
                    <a:p>
                      <a:pPr marL="400685" indent="-171450">
                        <a:lnSpc>
                          <a:spcPct val="100000"/>
                        </a:lnSpc>
                        <a:spcBef>
                          <a:spcPts val="5"/>
                        </a:spcBef>
                        <a:buFont typeface="Arial" panose="020B0604020202020204" pitchFamily="34" charset="0"/>
                        <a:buChar char="•"/>
                      </a:pPr>
                      <a:r>
                        <a:rPr lang="en-US" sz="900" b="1" spc="55" dirty="0">
                          <a:solidFill>
                            <a:srgbClr val="231F20"/>
                          </a:solidFill>
                          <a:latin typeface="Tahoma"/>
                          <a:cs typeface="Tahoma"/>
                        </a:rPr>
                        <a:t>Key</a:t>
                      </a:r>
                      <a:r>
                        <a:rPr lang="en-US" sz="900" b="1" spc="-60" dirty="0">
                          <a:solidFill>
                            <a:srgbClr val="231F20"/>
                          </a:solidFill>
                          <a:latin typeface="Tahoma"/>
                          <a:cs typeface="Tahoma"/>
                        </a:rPr>
                        <a:t> </a:t>
                      </a:r>
                      <a:r>
                        <a:rPr lang="en-US" sz="900" b="1" spc="60" dirty="0">
                          <a:solidFill>
                            <a:srgbClr val="231F20"/>
                          </a:solidFill>
                          <a:latin typeface="Tahoma"/>
                          <a:cs typeface="Tahoma"/>
                        </a:rPr>
                        <a:t>Partners</a:t>
                      </a:r>
                    </a:p>
                    <a:p>
                      <a:pPr marL="400685" indent="-171450">
                        <a:lnSpc>
                          <a:spcPct val="100000"/>
                        </a:lnSpc>
                        <a:spcBef>
                          <a:spcPts val="5"/>
                        </a:spcBef>
                        <a:buFont typeface="Arial" panose="020B0604020202020204" pitchFamily="34" charset="0"/>
                        <a:buChar char="•"/>
                      </a:pPr>
                      <a:endParaRPr lang="en-US" sz="900" spc="60" dirty="0">
                        <a:solidFill>
                          <a:srgbClr val="231F20"/>
                        </a:solidFill>
                        <a:latin typeface="Tahoma"/>
                        <a:cs typeface="Tahoma"/>
                      </a:endParaRPr>
                    </a:p>
                    <a:p>
                      <a:pPr marL="400685" indent="-171450">
                        <a:lnSpc>
                          <a:spcPct val="100000"/>
                        </a:lnSpc>
                        <a:spcBef>
                          <a:spcPts val="5"/>
                        </a:spcBef>
                        <a:buFont typeface="Arial" panose="020B0604020202020204" pitchFamily="34" charset="0"/>
                        <a:buChar char="•"/>
                      </a:pPr>
                      <a:r>
                        <a:rPr lang="en-US" sz="900" dirty="0">
                          <a:latin typeface="Tahoma"/>
                          <a:cs typeface="Tahoma"/>
                        </a:rPr>
                        <a:t>Driving schools </a:t>
                      </a:r>
                    </a:p>
                    <a:p>
                      <a:pPr marL="400685" indent="-171450">
                        <a:lnSpc>
                          <a:spcPct val="100000"/>
                        </a:lnSpc>
                        <a:spcBef>
                          <a:spcPts val="5"/>
                        </a:spcBef>
                        <a:buFont typeface="Arial" panose="020B0604020202020204" pitchFamily="34" charset="0"/>
                        <a:buChar char="•"/>
                      </a:pPr>
                      <a:r>
                        <a:rPr lang="en-US" sz="900" dirty="0">
                          <a:latin typeface="Tahoma"/>
                          <a:cs typeface="Tahoma"/>
                        </a:rPr>
                        <a:t>Gov agencies that promote safe driving or involved with driving at all (DMV)</a:t>
                      </a:r>
                    </a:p>
                    <a:p>
                      <a:pPr marL="400685" indent="-171450">
                        <a:lnSpc>
                          <a:spcPct val="100000"/>
                        </a:lnSpc>
                        <a:spcBef>
                          <a:spcPts val="5"/>
                        </a:spcBef>
                        <a:buFont typeface="Arial" panose="020B0604020202020204" pitchFamily="34" charset="0"/>
                        <a:buChar char="•"/>
                      </a:pPr>
                      <a:r>
                        <a:rPr lang="en-US" sz="900" dirty="0">
                          <a:latin typeface="Tahoma"/>
                          <a:cs typeface="Tahoma"/>
                        </a:rPr>
                        <a:t>Distracted driving related charities, foundations and non-profits</a:t>
                      </a:r>
                    </a:p>
                    <a:p>
                      <a:pPr marL="400685" indent="-171450">
                        <a:lnSpc>
                          <a:spcPct val="100000"/>
                        </a:lnSpc>
                        <a:spcBef>
                          <a:spcPts val="5"/>
                        </a:spcBef>
                        <a:buFont typeface="Arial" panose="020B0604020202020204" pitchFamily="34" charset="0"/>
                        <a:buChar char="•"/>
                      </a:pPr>
                      <a:r>
                        <a:rPr lang="en-US" sz="900" dirty="0">
                          <a:latin typeface="Tahoma"/>
                          <a:cs typeface="Tahoma"/>
                        </a:rPr>
                        <a:t>School districts hosting distracted driving awareness week/ red ribbon week &amp; districts that allow students to purchase on-site parking passes</a:t>
                      </a:r>
                    </a:p>
                    <a:p>
                      <a:pPr marL="400685" indent="-171450">
                        <a:lnSpc>
                          <a:spcPct val="100000"/>
                        </a:lnSpc>
                        <a:spcBef>
                          <a:spcPts val="5"/>
                        </a:spcBef>
                        <a:buFont typeface="Arial" panose="020B0604020202020204" pitchFamily="34" charset="0"/>
                        <a:buChar char="•"/>
                      </a:pPr>
                      <a:r>
                        <a:rPr lang="en-US" sz="900" dirty="0">
                          <a:latin typeface="Tahoma"/>
                          <a:cs typeface="Tahoma"/>
                        </a:rPr>
                        <a:t>Community safe driving advocates. </a:t>
                      </a:r>
                    </a:p>
                    <a:p>
                      <a:pPr marL="400685" indent="-171450">
                        <a:lnSpc>
                          <a:spcPct val="100000"/>
                        </a:lnSpc>
                        <a:spcBef>
                          <a:spcPts val="5"/>
                        </a:spcBef>
                        <a:buFont typeface="Arial" panose="020B0604020202020204" pitchFamily="34" charset="0"/>
                        <a:buChar char="•"/>
                      </a:pPr>
                      <a:r>
                        <a:rPr lang="en-US" sz="900" dirty="0">
                          <a:latin typeface="Tahoma"/>
                          <a:cs typeface="Tahoma"/>
                        </a:rPr>
                        <a:t>Government officials</a:t>
                      </a:r>
                    </a:p>
                    <a:p>
                      <a:pPr marL="400685" indent="-171450">
                        <a:lnSpc>
                          <a:spcPct val="100000"/>
                        </a:lnSpc>
                        <a:spcBef>
                          <a:spcPts val="5"/>
                        </a:spcBef>
                        <a:buFont typeface="Arial" panose="020B0604020202020204" pitchFamily="34" charset="0"/>
                        <a:buChar char="•"/>
                      </a:pPr>
                      <a:r>
                        <a:rPr lang="en-US" sz="900" dirty="0">
                          <a:latin typeface="Tahoma"/>
                          <a:cs typeface="Tahoma"/>
                        </a:rPr>
                        <a:t>Occupational safety organizations/ government arms</a:t>
                      </a:r>
                    </a:p>
                    <a:p>
                      <a:pPr marL="400685" indent="-171450">
                        <a:lnSpc>
                          <a:spcPct val="100000"/>
                        </a:lnSpc>
                        <a:spcBef>
                          <a:spcPts val="5"/>
                        </a:spcBef>
                        <a:buFont typeface="Arial" panose="020B0604020202020204" pitchFamily="34" charset="0"/>
                        <a:buChar char="•"/>
                      </a:pPr>
                      <a:r>
                        <a:rPr lang="en-US" sz="900" dirty="0">
                          <a:latin typeface="Tahoma"/>
                          <a:cs typeface="Tahoma"/>
                        </a:rPr>
                        <a:t>Parenting social media platforms and their moderators</a:t>
                      </a:r>
                    </a:p>
                    <a:p>
                      <a:pPr marL="400685" indent="-171450">
                        <a:lnSpc>
                          <a:spcPct val="100000"/>
                        </a:lnSpc>
                        <a:spcBef>
                          <a:spcPts val="5"/>
                        </a:spcBef>
                        <a:buFont typeface="Arial" panose="020B0604020202020204" pitchFamily="34" charset="0"/>
                        <a:buChar char="•"/>
                      </a:pPr>
                      <a:r>
                        <a:rPr lang="en-US" sz="900" dirty="0">
                          <a:latin typeface="Tahoma"/>
                          <a:cs typeface="Tahoma"/>
                        </a:rPr>
                        <a:t>Existing indirect competitors or companies in this space that are willing to collaborate in mutually beneficial ways</a:t>
                      </a: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txBody>
                  <a:tcPr marL="0" marR="0" marT="2851" marB="0">
                    <a:lnL w="57150">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42265" indent="-171450">
                        <a:lnSpc>
                          <a:spcPct val="100000"/>
                        </a:lnSpc>
                        <a:spcBef>
                          <a:spcPts val="5"/>
                        </a:spcBef>
                        <a:buFont typeface="Arial" panose="020B0604020202020204" pitchFamily="34" charset="0"/>
                        <a:buChar char="•"/>
                      </a:pPr>
                      <a:r>
                        <a:rPr sz="900" b="1" spc="55" dirty="0">
                          <a:solidFill>
                            <a:srgbClr val="231F20"/>
                          </a:solidFill>
                          <a:latin typeface="Tahoma"/>
                          <a:cs typeface="Tahoma"/>
                        </a:rPr>
                        <a:t>Key</a:t>
                      </a:r>
                      <a:r>
                        <a:rPr sz="900" spc="-60" dirty="0">
                          <a:solidFill>
                            <a:srgbClr val="231F20"/>
                          </a:solidFill>
                          <a:latin typeface="Tahoma"/>
                          <a:cs typeface="Tahoma"/>
                        </a:rPr>
                        <a:t> </a:t>
                      </a:r>
                      <a:r>
                        <a:rPr sz="900" b="1" spc="50" dirty="0">
                          <a:solidFill>
                            <a:srgbClr val="231F20"/>
                          </a:solidFill>
                          <a:latin typeface="Tahoma"/>
                          <a:cs typeface="Tahoma"/>
                        </a:rPr>
                        <a:t>Activities</a:t>
                      </a:r>
                      <a:endParaRPr lang="en-US" sz="900" b="1" spc="50" dirty="0">
                        <a:solidFill>
                          <a:srgbClr val="231F20"/>
                        </a:solidFill>
                        <a:latin typeface="Tahoma"/>
                        <a:cs typeface="Tahoma"/>
                      </a:endParaRPr>
                    </a:p>
                    <a:p>
                      <a:pPr marL="342265" indent="-171450">
                        <a:lnSpc>
                          <a:spcPct val="100000"/>
                        </a:lnSpc>
                        <a:spcBef>
                          <a:spcPts val="5"/>
                        </a:spcBef>
                        <a:buFont typeface="Arial" panose="020B0604020202020204" pitchFamily="34" charset="0"/>
                        <a:buChar cha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Build product</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Talk to customers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Find and apply to grants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Add workers or cofounders</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gridSpan="2">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49885" indent="-171450">
                        <a:lnSpc>
                          <a:spcPct val="100000"/>
                        </a:lnSpc>
                        <a:spcBef>
                          <a:spcPts val="5"/>
                        </a:spcBef>
                        <a:buFont typeface="Arial" panose="020B0604020202020204" pitchFamily="34" charset="0"/>
                        <a:buChar char="•"/>
                      </a:pPr>
                      <a:r>
                        <a:rPr sz="900" b="1" dirty="0">
                          <a:solidFill>
                            <a:srgbClr val="231F20"/>
                          </a:solidFill>
                          <a:latin typeface="Tahoma"/>
                          <a:cs typeface="Tahoma"/>
                        </a:rPr>
                        <a:t>Value</a:t>
                      </a:r>
                      <a:r>
                        <a:rPr sz="900" b="1" spc="160" dirty="0">
                          <a:solidFill>
                            <a:srgbClr val="231F20"/>
                          </a:solidFill>
                          <a:latin typeface="Tahoma"/>
                          <a:cs typeface="Tahoma"/>
                        </a:rPr>
                        <a:t> </a:t>
                      </a:r>
                      <a:r>
                        <a:rPr sz="900" b="1" spc="55" dirty="0">
                          <a:solidFill>
                            <a:srgbClr val="231F20"/>
                          </a:solidFill>
                          <a:latin typeface="Tahoma"/>
                          <a:cs typeface="Tahoma"/>
                        </a:rPr>
                        <a:t>Propositions</a:t>
                      </a:r>
                      <a:endParaRPr lang="en-US" sz="900" b="1" spc="55" dirty="0">
                        <a:solidFill>
                          <a:srgbClr val="231F20"/>
                        </a:solidFill>
                        <a:latin typeface="Tahoma"/>
                        <a:cs typeface="Tahoma"/>
                      </a:endParaRPr>
                    </a:p>
                    <a:p>
                      <a:pPr marL="349885" indent="-171450">
                        <a:lnSpc>
                          <a:spcPct val="100000"/>
                        </a:lnSpc>
                        <a:spcBef>
                          <a:spcPts val="5"/>
                        </a:spcBef>
                        <a:buFont typeface="Arial" panose="020B0604020202020204" pitchFamily="34" charset="0"/>
                        <a:buChar char="•"/>
                      </a:pPr>
                      <a:endParaRPr lang="en-US" sz="900" spc="55" dirty="0">
                        <a:solidFill>
                          <a:srgbClr val="231F20"/>
                        </a:solidFill>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Parents:</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Provide parents the Maslov need of security and safety</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Reduce time spent checking on family members and reduce time spent coaching young drivers</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Potentially reduce insurance costs</a:t>
                      </a: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Teens </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Provide the tools to actionably improve driving</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Put money in your pocket and reward safer driving</a:t>
                      </a: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hMerge="1">
                  <a:txBody>
                    <a:bodyPr/>
                    <a:lstStyle/>
                    <a:p>
                      <a:endParaRPr/>
                    </a:p>
                  </a:txBody>
                  <a:tcPr marL="0" marR="0" marT="0" marB="0"/>
                </a:tc>
                <a:tc>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73380" indent="-171450">
                        <a:lnSpc>
                          <a:spcPct val="100000"/>
                        </a:lnSpc>
                        <a:spcBef>
                          <a:spcPts val="5"/>
                        </a:spcBef>
                        <a:buFont typeface="Arial" panose="020B0604020202020204" pitchFamily="34" charset="0"/>
                        <a:buChar char="•"/>
                      </a:pPr>
                      <a:r>
                        <a:rPr sz="900" b="1" spc="80" dirty="0">
                          <a:solidFill>
                            <a:srgbClr val="231F20"/>
                          </a:solidFill>
                          <a:latin typeface="Tahoma"/>
                          <a:cs typeface="Tahoma"/>
                        </a:rPr>
                        <a:t>Customer</a:t>
                      </a:r>
                      <a:r>
                        <a:rPr sz="900" b="1" spc="-55" dirty="0">
                          <a:solidFill>
                            <a:srgbClr val="231F20"/>
                          </a:solidFill>
                          <a:latin typeface="Tahoma"/>
                          <a:cs typeface="Tahoma"/>
                        </a:rPr>
                        <a:t> </a:t>
                      </a:r>
                      <a:r>
                        <a:rPr sz="900" b="1" spc="50" dirty="0">
                          <a:solidFill>
                            <a:srgbClr val="231F20"/>
                          </a:solidFill>
                          <a:latin typeface="Tahoma"/>
                          <a:cs typeface="Tahoma"/>
                        </a:rPr>
                        <a:t>Relationships</a:t>
                      </a:r>
                      <a:endParaRPr lang="en-US" sz="900" b="1" spc="50" dirty="0">
                        <a:solidFill>
                          <a:srgbClr val="231F20"/>
                        </a:solidFill>
                        <a:latin typeface="Tahoma"/>
                        <a:cs typeface="Tahoma"/>
                      </a:endParaRPr>
                    </a:p>
                    <a:p>
                      <a:pPr marL="373380" indent="-171450">
                        <a:lnSpc>
                          <a:spcPct val="100000"/>
                        </a:lnSpc>
                        <a:spcBef>
                          <a:spcPts val="5"/>
                        </a:spcBef>
                        <a:buFont typeface="Arial" panose="020B0604020202020204" pitchFamily="34" charset="0"/>
                        <a:buChar char="•"/>
                      </a:pPr>
                      <a:endParaRPr lang="en-US" sz="900" spc="50" dirty="0">
                        <a:solidFill>
                          <a:srgbClr val="231F20"/>
                        </a:solidFill>
                        <a:latin typeface="Tahoma"/>
                        <a:cs typeface="Tahoma"/>
                      </a:endParaRP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Initially a hands-on onboarding relationship</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Continually provide value to customer via ongoing solutions </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Offer lots of customer support to create ongoing relationship</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81000" indent="-171450">
                        <a:lnSpc>
                          <a:spcPct val="100000"/>
                        </a:lnSpc>
                        <a:spcBef>
                          <a:spcPts val="5"/>
                        </a:spcBef>
                        <a:buFont typeface="Arial" panose="020B0604020202020204" pitchFamily="34" charset="0"/>
                        <a:buChar char="•"/>
                      </a:pPr>
                      <a:r>
                        <a:rPr sz="900" b="1" spc="80" dirty="0">
                          <a:solidFill>
                            <a:srgbClr val="231F20"/>
                          </a:solidFill>
                          <a:latin typeface="Tahoma"/>
                          <a:cs typeface="Tahoma"/>
                        </a:rPr>
                        <a:t>Customer</a:t>
                      </a:r>
                      <a:r>
                        <a:rPr sz="900" b="1" spc="-55" dirty="0">
                          <a:solidFill>
                            <a:srgbClr val="231F20"/>
                          </a:solidFill>
                          <a:latin typeface="Tahoma"/>
                          <a:cs typeface="Tahoma"/>
                        </a:rPr>
                        <a:t> </a:t>
                      </a:r>
                      <a:r>
                        <a:rPr sz="900" b="1" spc="70" dirty="0">
                          <a:solidFill>
                            <a:srgbClr val="231F20"/>
                          </a:solidFill>
                          <a:latin typeface="Tahoma"/>
                          <a:cs typeface="Tahoma"/>
                        </a:rPr>
                        <a:t>Segments</a:t>
                      </a:r>
                      <a:endParaRPr lang="en-US" sz="900" b="1" spc="70" dirty="0">
                        <a:solidFill>
                          <a:srgbClr val="231F20"/>
                        </a:solidFill>
                        <a:latin typeface="Tahoma"/>
                        <a:cs typeface="Tahoma"/>
                      </a:endParaRPr>
                    </a:p>
                    <a:p>
                      <a:pPr marL="381000" indent="-171450">
                        <a:lnSpc>
                          <a:spcPct val="100000"/>
                        </a:lnSpc>
                        <a:spcBef>
                          <a:spcPts val="5"/>
                        </a:spcBef>
                        <a:buFont typeface="Arial" panose="020B0604020202020204" pitchFamily="34" charset="0"/>
                        <a:buChar char="•"/>
                      </a:pPr>
                      <a:endParaRPr lang="en-US" sz="900" spc="70" dirty="0">
                        <a:solidFill>
                          <a:srgbClr val="231F20"/>
                        </a:solidFill>
                        <a:latin typeface="Tahoma"/>
                        <a:cs typeface="Tahoma"/>
                      </a:endParaRPr>
                    </a:p>
                    <a:p>
                      <a:pPr marL="381000"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Parents of teenage drivers, especially those using existing solutions like Life360</a:t>
                      </a:r>
                    </a:p>
                    <a:p>
                      <a:pPr marL="381000"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Rideshare drivers who cannot access </a:t>
                      </a:r>
                      <a:r>
                        <a:rPr lang="en-US" sz="900">
                          <a:latin typeface="Tahoma"/>
                          <a:cs typeface="Tahoma"/>
                        </a:rPr>
                        <a:t>UBI currently</a:t>
                      </a:r>
                      <a:endParaRPr lang="en-US" sz="900" dirty="0">
                        <a:latin typeface="Tahoma"/>
                        <a:cs typeface="Tahoma"/>
                      </a:endParaRPr>
                    </a:p>
                    <a:p>
                      <a:pPr marL="381000"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Commercial Door to Door driving, especially the ones that do not use a driver facing camera solution</a:t>
                      </a:r>
                    </a:p>
                    <a:p>
                      <a:pPr marL="381000"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Car insurance companies and organizations</a:t>
                      </a:r>
                    </a:p>
                    <a:p>
                      <a:pPr marL="381000"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Vehicle rental companies </a:t>
                      </a:r>
                    </a:p>
                    <a:p>
                      <a:pPr marL="381000"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81000"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81000"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txBody>
                  <a:tcPr marL="0" marR="0" marT="2851" marB="0">
                    <a:lnL w="28575">
                      <a:solidFill>
                        <a:srgbClr val="231F20"/>
                      </a:solidFill>
                      <a:prstDash val="solid"/>
                    </a:lnL>
                    <a:lnR w="57150">
                      <a:solidFill>
                        <a:srgbClr val="231F20"/>
                      </a:solidFill>
                      <a:prstDash val="solid"/>
                    </a:lnR>
                    <a:lnT w="57150">
                      <a:solidFill>
                        <a:srgbClr val="231F20"/>
                      </a:solidFill>
                      <a:prstDash val="solid"/>
                    </a:lnT>
                    <a:lnB w="28575">
                      <a:solidFill>
                        <a:srgbClr val="231F20"/>
                      </a:solidFill>
                      <a:prstDash val="solid"/>
                    </a:lnB>
                    <a:solidFill>
                      <a:srgbClr val="FFFFFF"/>
                    </a:solidFill>
                  </a:tcPr>
                </a:tc>
                <a:extLst>
                  <a:ext uri="{0D108BD9-81ED-4DB2-BD59-A6C34878D82A}">
                    <a16:rowId xmlns:a16="http://schemas.microsoft.com/office/drawing/2014/main" val="10000"/>
                  </a:ext>
                </a:extLst>
              </a:tr>
              <a:tr h="2654032">
                <a:tc vMerge="1">
                  <a:txBody>
                    <a:bodyPr/>
                    <a:lstStyle/>
                    <a:p>
                      <a:endParaRPr/>
                    </a:p>
                  </a:txBody>
                  <a:tcPr marL="0" marR="0" marT="4445" marB="0">
                    <a:lnL w="57150">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a:txBody>
                    <a:bodyPr/>
                    <a:lstStyle/>
                    <a:p>
                      <a:pPr marL="342265" indent="-171450">
                        <a:lnSpc>
                          <a:spcPct val="100000"/>
                        </a:lnSpc>
                        <a:spcBef>
                          <a:spcPts val="1375"/>
                        </a:spcBef>
                        <a:buFont typeface="Arial" panose="020B0604020202020204" pitchFamily="34" charset="0"/>
                        <a:buChar char="•"/>
                      </a:pPr>
                      <a:r>
                        <a:rPr sz="900" b="1" spc="55" dirty="0">
                          <a:solidFill>
                            <a:srgbClr val="231F20"/>
                          </a:solidFill>
                          <a:latin typeface="Tahoma"/>
                          <a:cs typeface="Tahoma"/>
                        </a:rPr>
                        <a:t>Key</a:t>
                      </a:r>
                      <a:r>
                        <a:rPr sz="900" b="1" spc="-60" dirty="0">
                          <a:solidFill>
                            <a:srgbClr val="231F20"/>
                          </a:solidFill>
                          <a:latin typeface="Tahoma"/>
                          <a:cs typeface="Tahoma"/>
                        </a:rPr>
                        <a:t> </a:t>
                      </a:r>
                      <a:r>
                        <a:rPr sz="900" b="1" spc="60" dirty="0">
                          <a:solidFill>
                            <a:srgbClr val="231F20"/>
                          </a:solidFill>
                          <a:latin typeface="Tahoma"/>
                          <a:cs typeface="Tahoma"/>
                        </a:rPr>
                        <a:t>Resources</a:t>
                      </a:r>
                      <a:endParaRPr lang="en-US" sz="900" b="1" spc="60" dirty="0">
                        <a:solidFill>
                          <a:srgbClr val="231F20"/>
                        </a:solidFill>
                        <a:latin typeface="Tahoma"/>
                        <a:cs typeface="Tahoma"/>
                      </a:endParaRP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App developers</a:t>
                      </a: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Cash for building team</a:t>
                      </a: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Insurtech conference/ accelerators/ connections (industry and legal knowledge)</a:t>
                      </a: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Contract Manufacturer for hardware</a:t>
                      </a: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endParaRPr lang="en-US" sz="900" dirty="0">
                        <a:latin typeface="Tahoma"/>
                        <a:cs typeface="Tahoma"/>
                      </a:endParaRPr>
                    </a:p>
                  </a:txBody>
                  <a:tcPr marL="0" marR="0" marT="111992" marB="0">
                    <a:lnL w="28575">
                      <a:solidFill>
                        <a:srgbClr val="231F20"/>
                      </a:solidFill>
                      <a:prstDash val="solid"/>
                    </a:lnL>
                    <a:lnR w="28575">
                      <a:solidFill>
                        <a:srgbClr val="231F20"/>
                      </a:solidFill>
                      <a:prstDash val="solid"/>
                    </a:lnR>
                    <a:lnT w="28575">
                      <a:solidFill>
                        <a:srgbClr val="231F20"/>
                      </a:solidFill>
                      <a:prstDash val="solid"/>
                    </a:lnT>
                    <a:lnB w="28575">
                      <a:solidFill>
                        <a:srgbClr val="231F20"/>
                      </a:solidFill>
                      <a:prstDash val="solid"/>
                    </a:lnB>
                    <a:solidFill>
                      <a:srgbClr val="FFFFFF"/>
                    </a:solidFill>
                  </a:tcPr>
                </a:tc>
                <a:tc gridSpan="2" vMerge="1">
                  <a:txBody>
                    <a:bodyPr/>
                    <a:lstStyle/>
                    <a:p>
                      <a:endParaRPr/>
                    </a:p>
                  </a:txBody>
                  <a:tcPr marL="0" marR="0" marT="4445"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hMerge="1" vMerge="1">
                  <a:txBody>
                    <a:bodyPr/>
                    <a:lstStyle/>
                    <a:p>
                      <a:endParaRPr/>
                    </a:p>
                  </a:txBody>
                  <a:tcPr marL="0" marR="0" marT="0" marB="0"/>
                </a:tc>
                <a:tc>
                  <a:txBody>
                    <a:bodyPr/>
                    <a:lstStyle/>
                    <a:p>
                      <a:pPr marL="373380" indent="-171450">
                        <a:lnSpc>
                          <a:spcPct val="100000"/>
                        </a:lnSpc>
                        <a:spcBef>
                          <a:spcPts val="1375"/>
                        </a:spcBef>
                        <a:buFont typeface="Arial" panose="020B0604020202020204" pitchFamily="34" charset="0"/>
                        <a:buChar char="•"/>
                      </a:pPr>
                      <a:r>
                        <a:rPr sz="900" b="1" spc="50" dirty="0">
                          <a:solidFill>
                            <a:srgbClr val="231F20"/>
                          </a:solidFill>
                          <a:latin typeface="Tahoma"/>
                          <a:cs typeface="Tahoma"/>
                        </a:rPr>
                        <a:t>Channels</a:t>
                      </a:r>
                      <a:endParaRPr lang="en-US" sz="900" b="1" spc="50" dirty="0">
                        <a:solidFill>
                          <a:srgbClr val="231F20"/>
                        </a:solidFill>
                        <a:latin typeface="Tahoma"/>
                        <a:cs typeface="Tahoma"/>
                      </a:endParaRPr>
                    </a:p>
                    <a:p>
                      <a:pPr marL="373380"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Earned media (novel and controversial product)</a:t>
                      </a:r>
                    </a:p>
                    <a:p>
                      <a:pPr marL="373380"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Social media marketing</a:t>
                      </a:r>
                    </a:p>
                    <a:p>
                      <a:pPr marL="373380"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Kickstarter</a:t>
                      </a:r>
                    </a:p>
                    <a:p>
                      <a:pPr marL="373380"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Targeted selling through key partners</a:t>
                      </a:r>
                    </a:p>
                    <a:p>
                      <a:pPr marL="373380"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Pilots with key orgs/ gov arms</a:t>
                      </a:r>
                    </a:p>
                    <a:p>
                      <a:pPr marL="373380"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r>
                        <a:rPr lang="en-US" sz="900" dirty="0">
                          <a:latin typeface="Tahoma"/>
                          <a:cs typeface="Tahoma"/>
                        </a:rPr>
                        <a:t>Paid acquisition via ads</a:t>
                      </a:r>
                    </a:p>
                  </a:txBody>
                  <a:tcPr marL="0" marR="0" marT="111992" marB="0">
                    <a:lnL w="28575">
                      <a:solidFill>
                        <a:srgbClr val="231F20"/>
                      </a:solidFill>
                      <a:prstDash val="solid"/>
                    </a:lnL>
                    <a:lnR w="28575">
                      <a:solidFill>
                        <a:srgbClr val="231F20"/>
                      </a:solidFill>
                      <a:prstDash val="solid"/>
                    </a:lnR>
                    <a:lnT w="28575">
                      <a:solidFill>
                        <a:srgbClr val="231F20"/>
                      </a:solidFill>
                      <a:prstDash val="solid"/>
                    </a:lnT>
                    <a:lnB w="28575">
                      <a:solidFill>
                        <a:srgbClr val="231F20"/>
                      </a:solidFill>
                      <a:prstDash val="solid"/>
                    </a:lnB>
                    <a:solidFill>
                      <a:srgbClr val="FFFFFF"/>
                    </a:solidFill>
                  </a:tcPr>
                </a:tc>
                <a:tc vMerge="1">
                  <a:txBody>
                    <a:bodyPr/>
                    <a:lstStyle/>
                    <a:p>
                      <a:endParaRPr/>
                    </a:p>
                  </a:txBody>
                  <a:tcPr marL="0" marR="0" marT="4445" marB="0">
                    <a:lnL w="28575">
                      <a:solidFill>
                        <a:srgbClr val="231F20"/>
                      </a:solidFill>
                      <a:prstDash val="solid"/>
                    </a:lnL>
                    <a:lnR w="57150">
                      <a:solidFill>
                        <a:srgbClr val="231F20"/>
                      </a:solidFill>
                      <a:prstDash val="solid"/>
                    </a:lnR>
                    <a:lnT w="57150">
                      <a:solidFill>
                        <a:srgbClr val="231F20"/>
                      </a:solidFill>
                      <a:prstDash val="solid"/>
                    </a:lnT>
                    <a:lnB w="28575">
                      <a:solidFill>
                        <a:srgbClr val="231F20"/>
                      </a:solidFill>
                      <a:prstDash val="solid"/>
                    </a:lnB>
                    <a:solidFill>
                      <a:srgbClr val="FFFFFF"/>
                    </a:solidFill>
                  </a:tcPr>
                </a:tc>
                <a:extLst>
                  <a:ext uri="{0D108BD9-81ED-4DB2-BD59-A6C34878D82A}">
                    <a16:rowId xmlns:a16="http://schemas.microsoft.com/office/drawing/2014/main" val="10001"/>
                  </a:ext>
                </a:extLst>
              </a:tr>
              <a:tr h="1864421">
                <a:tc gridSpan="3">
                  <a:txBody>
                    <a:bodyPr/>
                    <a:lstStyle/>
                    <a:p>
                      <a:pPr marL="171450" indent="-171450">
                        <a:lnSpc>
                          <a:spcPct val="100000"/>
                        </a:lnSpc>
                        <a:buFont typeface="Arial" panose="020B0604020202020204" pitchFamily="34" charset="0"/>
                        <a:buChar char="•"/>
                      </a:pPr>
                      <a:endParaRPr sz="1000" dirty="0">
                        <a:latin typeface="Times New Roman"/>
                        <a:cs typeface="Times New Roman"/>
                      </a:endParaRPr>
                    </a:p>
                    <a:p>
                      <a:pPr marL="398145" indent="-171450">
                        <a:lnSpc>
                          <a:spcPct val="100000"/>
                        </a:lnSpc>
                        <a:buFont typeface="Arial" panose="020B0604020202020204" pitchFamily="34" charset="0"/>
                        <a:buChar char="•"/>
                      </a:pPr>
                      <a:r>
                        <a:rPr sz="900" b="1" spc="85" dirty="0">
                          <a:solidFill>
                            <a:srgbClr val="231F20"/>
                          </a:solidFill>
                          <a:latin typeface="Tahoma"/>
                          <a:cs typeface="Tahoma"/>
                        </a:rPr>
                        <a:t>Cost</a:t>
                      </a:r>
                      <a:r>
                        <a:rPr sz="900" b="1" spc="-60" dirty="0">
                          <a:solidFill>
                            <a:srgbClr val="231F20"/>
                          </a:solidFill>
                          <a:latin typeface="Tahoma"/>
                          <a:cs typeface="Tahoma"/>
                        </a:rPr>
                        <a:t> </a:t>
                      </a:r>
                      <a:r>
                        <a:rPr sz="900" b="1" spc="50" dirty="0">
                          <a:solidFill>
                            <a:srgbClr val="231F20"/>
                          </a:solidFill>
                          <a:latin typeface="Tahoma"/>
                          <a:cs typeface="Tahoma"/>
                        </a:rPr>
                        <a:t>Structure</a:t>
                      </a:r>
                      <a:endParaRPr lang="en-US" sz="900" b="1" spc="50" dirty="0">
                        <a:solidFill>
                          <a:srgbClr val="231F20"/>
                        </a:solidFill>
                        <a:latin typeface="Tahoma"/>
                        <a:cs typeface="Tahoma"/>
                      </a:endParaRPr>
                    </a:p>
                    <a:p>
                      <a:pPr marL="398145" indent="-171450">
                        <a:lnSpc>
                          <a:spcPct val="100000"/>
                        </a:lnSpc>
                        <a:buFont typeface="Arial" panose="020B0604020202020204" pitchFamily="34" charset="0"/>
                        <a:buChar char="•"/>
                      </a:pPr>
                      <a:endParaRPr lang="en-US" sz="900" spc="50" dirty="0">
                        <a:solidFill>
                          <a:srgbClr val="231F20"/>
                        </a:solidFill>
                        <a:latin typeface="Tahoma"/>
                        <a:cs typeface="Tahoma"/>
                      </a:endParaRP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Hardware Costs</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COGS (landed) -  $15</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SG&amp;A –  $10</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Certification costs (12k)</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App costs</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Cloud computing and storage costs (Storage, Inbound, Outbound, Compute per gig TBD) </a:t>
                      </a:r>
                    </a:p>
                  </a:txBody>
                  <a:tcPr marL="0" marR="0" marT="0" marB="0">
                    <a:lnL w="57150">
                      <a:solidFill>
                        <a:srgbClr val="231F20"/>
                      </a:solidFill>
                      <a:prstDash val="solid"/>
                    </a:lnL>
                    <a:lnR w="28575">
                      <a:solidFill>
                        <a:srgbClr val="231F20"/>
                      </a:solidFill>
                      <a:prstDash val="solid"/>
                    </a:lnR>
                    <a:lnT w="28575">
                      <a:solidFill>
                        <a:srgbClr val="231F20"/>
                      </a:solidFill>
                      <a:prstDash val="solid"/>
                    </a:lnT>
                    <a:lnB w="57150">
                      <a:solidFill>
                        <a:srgbClr val="231F2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gridSpan="3">
                  <a:txBody>
                    <a:bodyPr/>
                    <a:lstStyle/>
                    <a:p>
                      <a:pPr marL="171450" indent="-171450">
                        <a:lnSpc>
                          <a:spcPct val="100000"/>
                        </a:lnSpc>
                        <a:spcBef>
                          <a:spcPts val="15"/>
                        </a:spcBef>
                        <a:buFont typeface="Arial" panose="020B0604020202020204" pitchFamily="34" charset="0"/>
                        <a:buChar char="•"/>
                      </a:pPr>
                      <a:endParaRPr sz="1000" dirty="0">
                        <a:latin typeface="Times New Roman"/>
                        <a:cs typeface="Times New Roman"/>
                      </a:endParaRPr>
                    </a:p>
                    <a:p>
                      <a:pPr marL="369570" indent="-171450">
                        <a:lnSpc>
                          <a:spcPct val="100000"/>
                        </a:lnSpc>
                        <a:buFont typeface="Arial" panose="020B0604020202020204" pitchFamily="34" charset="0"/>
                        <a:buChar char="•"/>
                      </a:pPr>
                      <a:r>
                        <a:rPr sz="900" b="1" spc="60" dirty="0">
                          <a:solidFill>
                            <a:srgbClr val="231F20"/>
                          </a:solidFill>
                          <a:latin typeface="Tahoma"/>
                          <a:cs typeface="Tahoma"/>
                        </a:rPr>
                        <a:t>Revenue</a:t>
                      </a:r>
                      <a:r>
                        <a:rPr sz="900" b="1" spc="-55" dirty="0">
                          <a:solidFill>
                            <a:srgbClr val="231F20"/>
                          </a:solidFill>
                          <a:latin typeface="Tahoma"/>
                          <a:cs typeface="Tahoma"/>
                        </a:rPr>
                        <a:t> </a:t>
                      </a:r>
                      <a:r>
                        <a:rPr sz="900" b="1" spc="60" dirty="0">
                          <a:solidFill>
                            <a:srgbClr val="231F20"/>
                          </a:solidFill>
                          <a:latin typeface="Tahoma"/>
                          <a:cs typeface="Tahoma"/>
                        </a:rPr>
                        <a:t>Streams</a:t>
                      </a:r>
                      <a:endParaRPr lang="en-US" sz="900" b="1" spc="60" dirty="0">
                        <a:solidFill>
                          <a:srgbClr val="231F20"/>
                        </a:solidFill>
                        <a:latin typeface="Tahoma"/>
                        <a:cs typeface="Tahoma"/>
                      </a:endParaRPr>
                    </a:p>
                    <a:p>
                      <a:pPr marL="369570" indent="-171450">
                        <a:lnSpc>
                          <a:spcPct val="100000"/>
                        </a:lnSpc>
                        <a:buFont typeface="Arial" panose="020B0604020202020204" pitchFamily="34" charset="0"/>
                        <a:buChar char="•"/>
                      </a:pPr>
                      <a:endParaRPr lang="en-US" sz="900" spc="60" dirty="0">
                        <a:solidFill>
                          <a:srgbClr val="231F20"/>
                        </a:solidFill>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Freemium subscription model {free,  silver, gold}</a:t>
                      </a: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indent="-171450">
                        <a:lnSpc>
                          <a:spcPct val="100000"/>
                        </a:lnSpc>
                        <a:buFont typeface="Arial" panose="020B0604020202020204" pitchFamily="34" charset="0"/>
                        <a:buChar char="•"/>
                      </a:pPr>
                      <a:endParaRPr sz="900" dirty="0">
                        <a:latin typeface="Tahoma"/>
                        <a:cs typeface="Tahoma"/>
                      </a:endParaRPr>
                    </a:p>
                  </a:txBody>
                  <a:tcPr marL="0" marR="0" marT="1222" marB="0">
                    <a:lnL w="28575">
                      <a:solidFill>
                        <a:srgbClr val="231F20"/>
                      </a:solidFill>
                      <a:prstDash val="solid"/>
                    </a:lnL>
                    <a:lnR w="57150">
                      <a:solidFill>
                        <a:srgbClr val="231F20"/>
                      </a:solidFill>
                      <a:prstDash val="solid"/>
                    </a:lnR>
                    <a:lnT w="28575">
                      <a:solidFill>
                        <a:srgbClr val="231F20"/>
                      </a:solidFill>
                      <a:prstDash val="solid"/>
                    </a:lnT>
                    <a:lnB w="57150">
                      <a:solidFill>
                        <a:srgbClr val="231F2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C04A4010-1159-F372-8274-692CF8494D3A}"/>
              </a:ext>
            </a:extLst>
          </p:cNvPr>
          <p:cNvSpPr txBox="1"/>
          <p:nvPr/>
        </p:nvSpPr>
        <p:spPr>
          <a:xfrm>
            <a:off x="139484" y="47394"/>
            <a:ext cx="9376278" cy="369332"/>
          </a:xfrm>
          <a:prstGeom prst="rect">
            <a:avLst/>
          </a:prstGeom>
          <a:noFill/>
          <a:ln>
            <a:solidFill>
              <a:schemeClr val="tx1"/>
            </a:solidFill>
          </a:ln>
        </p:spPr>
        <p:txBody>
          <a:bodyPr wrap="square" rtlCol="0">
            <a:spAutoFit/>
          </a:bodyPr>
          <a:lstStyle/>
          <a:p>
            <a:r>
              <a:rPr lang="en-US" b="1" dirty="0"/>
              <a:t>Initial Business Model Canvas: way too broad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44D97-2AA0-084A-9DD4-A6954E269FAB}"/>
              </a:ext>
            </a:extLst>
          </p:cNvPr>
          <p:cNvSpPr txBox="1"/>
          <p:nvPr/>
        </p:nvSpPr>
        <p:spPr>
          <a:xfrm>
            <a:off x="628754" y="560000"/>
            <a:ext cx="10537229" cy="3970318"/>
          </a:xfrm>
          <a:prstGeom prst="rect">
            <a:avLst/>
          </a:prstGeom>
          <a:noFill/>
          <a:ln>
            <a:solidFill>
              <a:schemeClr val="tx1"/>
            </a:solidFill>
          </a:ln>
        </p:spPr>
        <p:txBody>
          <a:bodyPr wrap="square" rtlCol="0">
            <a:spAutoFit/>
          </a:bodyPr>
          <a:lstStyle/>
          <a:p>
            <a:r>
              <a:rPr lang="en-US" b="1" dirty="0"/>
              <a:t>What we thought our business opportunity was:</a:t>
            </a:r>
          </a:p>
          <a:p>
            <a:r>
              <a:rPr lang="en-US" dirty="0"/>
              <a:t>Far too broad. Many businesses with many different distribution and sales channels. No homogeneity.</a:t>
            </a:r>
          </a:p>
          <a:p>
            <a:endParaRPr lang="en-US" dirty="0"/>
          </a:p>
          <a:p>
            <a:r>
              <a:rPr lang="en-US" dirty="0"/>
              <a:t>Then we picked a beach head market that we thought was the best. Consumer facing driver monitoring.</a:t>
            </a:r>
          </a:p>
          <a:p>
            <a:r>
              <a:rPr lang="en-US" dirty="0"/>
              <a:t> </a:t>
            </a:r>
          </a:p>
          <a:p>
            <a:r>
              <a:rPr lang="en-US" dirty="0"/>
              <a:t>Customer discovery proved that was not the beachhead market</a:t>
            </a:r>
          </a:p>
          <a:p>
            <a:endParaRPr lang="en-US" dirty="0"/>
          </a:p>
          <a:p>
            <a:r>
              <a:rPr lang="en-US" dirty="0"/>
              <a:t>Learned that the commercial driving market and consumer insurance markets are the head on fire customer purely through our conversations with customers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2490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44D97-2AA0-084A-9DD4-A6954E269FAB}"/>
              </a:ext>
            </a:extLst>
          </p:cNvPr>
          <p:cNvSpPr txBox="1"/>
          <p:nvPr/>
        </p:nvSpPr>
        <p:spPr>
          <a:xfrm>
            <a:off x="474207" y="572879"/>
            <a:ext cx="10537229" cy="4247317"/>
          </a:xfrm>
          <a:prstGeom prst="rect">
            <a:avLst/>
          </a:prstGeom>
          <a:noFill/>
          <a:ln>
            <a:solidFill>
              <a:schemeClr val="tx1"/>
            </a:solidFill>
          </a:ln>
        </p:spPr>
        <p:txBody>
          <a:bodyPr wrap="square" rtlCol="0">
            <a:spAutoFit/>
          </a:bodyPr>
          <a:lstStyle/>
          <a:p>
            <a:pPr marR="0" lvl="0">
              <a:spcBef>
                <a:spcPts val="0"/>
              </a:spcBef>
              <a:spcAft>
                <a:spcPts val="0"/>
              </a:spcAft>
            </a:pPr>
            <a:r>
              <a:rPr lang="en-US" b="1" kern="50" dirty="0">
                <a:ea typeface="Calibri" panose="020F0502020204030204" pitchFamily="34" charset="0"/>
                <a:cs typeface="Times New Roman" panose="02020603050405020304" pitchFamily="18" charset="0"/>
              </a:rPr>
              <a:t>What we did to test our assumptions</a:t>
            </a:r>
            <a:endParaRPr lang="en-US" b="1" dirty="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kern="50" dirty="0">
                <a:ea typeface="Calibri" panose="020F0502020204030204" pitchFamily="34" charset="0"/>
                <a:cs typeface="Times New Roman" panose="02020603050405020304" pitchFamily="18" charset="0"/>
              </a:rPr>
              <a:t>Most importantly picked a beachhead market. Being too general was a huge recurring problem</a:t>
            </a:r>
          </a:p>
          <a:p>
            <a:pPr marL="742950" marR="0" lvl="1" indent="-285750">
              <a:spcBef>
                <a:spcPts val="0"/>
              </a:spcBef>
              <a:spcAft>
                <a:spcPts val="0"/>
              </a:spcAft>
              <a:buFont typeface="Courier New" panose="02070309020205020404" pitchFamily="49" charset="0"/>
              <a:buChar char="o"/>
            </a:pPr>
            <a:r>
              <a:rPr lang="en-US" kern="50" dirty="0">
                <a:ea typeface="Calibri" panose="020F0502020204030204" pitchFamily="34" charset="0"/>
                <a:cs typeface="Times New Roman" panose="02020603050405020304" pitchFamily="18" charset="0"/>
              </a:rPr>
              <a:t>Wrote out the assumptions we were making</a:t>
            </a:r>
          </a:p>
          <a:p>
            <a:pPr marL="742950" marR="0" lvl="1" indent="-285750">
              <a:spcBef>
                <a:spcPts val="0"/>
              </a:spcBef>
              <a:spcAft>
                <a:spcPts val="0"/>
              </a:spcAft>
              <a:buFont typeface="Courier New" panose="02070309020205020404" pitchFamily="49" charset="0"/>
              <a:buChar char="o"/>
            </a:pPr>
            <a:r>
              <a:rPr lang="en-US" kern="50" dirty="0">
                <a:cs typeface="Times New Roman" panose="02020603050405020304" pitchFamily="18" charset="0"/>
              </a:rPr>
              <a:t>Phrasing things in ways that are value propositions and trigger responses out of customers is far more valuable than talking about the tech – that turns people away</a:t>
            </a:r>
            <a:endParaRPr lang="en-US" kern="50" dirty="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kern="50" dirty="0">
                <a:ea typeface="Calibri" panose="020F0502020204030204" pitchFamily="34" charset="0"/>
                <a:cs typeface="Times New Roman" panose="02020603050405020304" pitchFamily="18" charset="0"/>
              </a:rPr>
              <a:t>Asked open ended questions and really pushed for the customers to tell us stories not answers</a:t>
            </a:r>
          </a:p>
          <a:p>
            <a:pPr marL="742950" marR="0" lvl="1" indent="-285750">
              <a:spcBef>
                <a:spcPts val="0"/>
              </a:spcBef>
              <a:spcAft>
                <a:spcPts val="0"/>
              </a:spcAft>
              <a:buFont typeface="Courier New" panose="02070309020205020404" pitchFamily="49" charset="0"/>
              <a:buChar char="o"/>
            </a:pPr>
            <a:r>
              <a:rPr lang="en-US" kern="50" dirty="0">
                <a:cs typeface="Times New Roman" panose="02020603050405020304" pitchFamily="18" charset="0"/>
              </a:rPr>
              <a:t>One really amazing interview was with a UPS manager. We first talked about driver monitoring in the context of his home. He then mentioned how the UPS union negotiations led to ban on driver facing cameras which in the context of commercial driving is our most direct competitor. We learned that UPS, one of the largest fleet owners cannot use the product we are competing against</a:t>
            </a:r>
          </a:p>
          <a:p>
            <a:pPr marL="742950" marR="0" lvl="1" indent="-285750">
              <a:spcBef>
                <a:spcPts val="0"/>
              </a:spcBef>
              <a:spcAft>
                <a:spcPts val="0"/>
              </a:spcAft>
              <a:buFont typeface="Courier New" panose="02070309020205020404" pitchFamily="49" charset="0"/>
              <a:buChar char="o"/>
            </a:pPr>
            <a:r>
              <a:rPr lang="en-US" kern="50" dirty="0">
                <a:cs typeface="Times New Roman" panose="02020603050405020304" pitchFamily="18" charset="0"/>
              </a:rPr>
              <a:t>Our initial conversations talking about Life360 and data privacy led us to the pains and data privacy issues of car insurers not having their best interests at heart. This led us to the conclusion that the insurance industry really needs some disruption</a:t>
            </a:r>
          </a:p>
          <a:p>
            <a:pPr marR="0" lvl="1">
              <a:spcBef>
                <a:spcPts val="0"/>
              </a:spcBef>
              <a:spcAft>
                <a:spcPts val="0"/>
              </a:spcAft>
            </a:pPr>
            <a:endParaRPr lang="en-US" dirty="0"/>
          </a:p>
          <a:p>
            <a:endParaRPr lang="en-US" dirty="0"/>
          </a:p>
        </p:txBody>
      </p:sp>
    </p:spTree>
    <p:extLst>
      <p:ext uri="{BB962C8B-B14F-4D97-AF65-F5344CB8AC3E}">
        <p14:creationId xmlns:p14="http://schemas.microsoft.com/office/powerpoint/2010/main" val="168910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44D97-2AA0-084A-9DD4-A6954E269FAB}"/>
              </a:ext>
            </a:extLst>
          </p:cNvPr>
          <p:cNvSpPr txBox="1"/>
          <p:nvPr/>
        </p:nvSpPr>
        <p:spPr>
          <a:xfrm>
            <a:off x="474207" y="572879"/>
            <a:ext cx="10537229" cy="4524315"/>
          </a:xfrm>
          <a:prstGeom prst="rect">
            <a:avLst/>
          </a:prstGeom>
          <a:noFill/>
          <a:ln>
            <a:solidFill>
              <a:schemeClr val="tx1"/>
            </a:solidFill>
          </a:ln>
        </p:spPr>
        <p:txBody>
          <a:bodyPr wrap="square" rtlCol="0">
            <a:spAutoFit/>
          </a:bodyPr>
          <a:lstStyle/>
          <a:p>
            <a:pPr marR="0" lvl="0">
              <a:spcBef>
                <a:spcPts val="0"/>
              </a:spcBef>
              <a:spcAft>
                <a:spcPts val="0"/>
              </a:spcAft>
            </a:pPr>
            <a:r>
              <a:rPr lang="en-US" b="1" kern="50" dirty="0">
                <a:ea typeface="Calibri" panose="020F0502020204030204" pitchFamily="34" charset="0"/>
                <a:cs typeface="Times New Roman" panose="02020603050405020304" pitchFamily="18" charset="0"/>
              </a:rPr>
              <a:t>What we learned:</a:t>
            </a:r>
            <a:endParaRPr lang="en-US" b="1" dirty="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kern="50" dirty="0">
                <a:cs typeface="Times New Roman" panose="02020603050405020304" pitchFamily="18" charset="0"/>
              </a:rPr>
              <a:t>The better you understand your customer the better you know your business</a:t>
            </a:r>
          </a:p>
          <a:p>
            <a:pPr marL="742950" lvl="1" indent="-285750">
              <a:buFont typeface="Courier New" panose="02070309020205020404" pitchFamily="49" charset="0"/>
              <a:buChar char="o"/>
            </a:pPr>
            <a:r>
              <a:rPr lang="en-US" kern="50" dirty="0">
                <a:cs typeface="Times New Roman" panose="02020603050405020304" pitchFamily="18" charset="0"/>
              </a:rPr>
              <a:t>Driver safety and coaching is a nice to have but a “gain” not a “pain”</a:t>
            </a:r>
          </a:p>
          <a:p>
            <a:pPr marL="742950" lvl="1" indent="-285750">
              <a:buFont typeface="Courier New" panose="02070309020205020404" pitchFamily="49" charset="0"/>
              <a:buChar char="o"/>
            </a:pPr>
            <a:r>
              <a:rPr lang="en-US" kern="50" dirty="0">
                <a:cs typeface="Times New Roman" panose="02020603050405020304" pitchFamily="18" charset="0"/>
              </a:rPr>
              <a:t>The car insurance process is a big pain </a:t>
            </a:r>
          </a:p>
          <a:p>
            <a:pPr marL="742950" lvl="1" indent="-285750">
              <a:buFont typeface="Courier New" panose="02070309020205020404" pitchFamily="49" charset="0"/>
              <a:buChar char="o"/>
            </a:pPr>
            <a:r>
              <a:rPr lang="en-US" kern="50" dirty="0">
                <a:cs typeface="Times New Roman" panose="02020603050405020304" pitchFamily="18" charset="0"/>
              </a:rPr>
              <a:t>People feel their insurers don’t have their best interest at heart and will do anything to get out of a claim</a:t>
            </a:r>
          </a:p>
          <a:p>
            <a:pPr marL="742950" lvl="1" indent="-285750">
              <a:buFont typeface="Courier New" panose="02070309020205020404" pitchFamily="49" charset="0"/>
              <a:buChar char="o"/>
            </a:pPr>
            <a:r>
              <a:rPr lang="en-US" kern="50" dirty="0">
                <a:cs typeface="Times New Roman" panose="02020603050405020304" pitchFamily="18" charset="0"/>
              </a:rPr>
              <a:t>There is very little trust in car insurers except oddly AAA</a:t>
            </a:r>
          </a:p>
          <a:p>
            <a:pPr marL="742950" lvl="1" indent="-285750">
              <a:buFont typeface="Courier New" panose="02070309020205020404" pitchFamily="49" charset="0"/>
              <a:buChar char="o"/>
            </a:pPr>
            <a:r>
              <a:rPr lang="en-US" kern="50" dirty="0">
                <a:cs typeface="Times New Roman" panose="02020603050405020304" pitchFamily="18" charset="0"/>
              </a:rPr>
              <a:t>People with big pain points are teen drivers on their own policy, parents of teen drivers who have their kids on their policy, and people who recently got into car accidents\</a:t>
            </a:r>
          </a:p>
          <a:p>
            <a:pPr marL="742950" lvl="1" indent="-285750">
              <a:buFont typeface="Courier New" panose="02070309020205020404" pitchFamily="49" charset="0"/>
              <a:buChar char="o"/>
            </a:pPr>
            <a:r>
              <a:rPr lang="en-US" kern="50" dirty="0">
                <a:cs typeface="Times New Roman" panose="02020603050405020304" pitchFamily="18" charset="0"/>
              </a:rPr>
              <a:t>In summary, people who drive well but are considered risky due to their risk pool</a:t>
            </a:r>
          </a:p>
          <a:p>
            <a:pPr lvl="1"/>
            <a:endParaRPr lang="en-US" kern="50" dirty="0">
              <a:cs typeface="Times New Roman" panose="02020603050405020304" pitchFamily="18" charset="0"/>
            </a:endParaRPr>
          </a:p>
          <a:p>
            <a:pPr marL="742950" lvl="1" indent="-285750">
              <a:buFont typeface="Courier New" panose="02070309020205020404" pitchFamily="49" charset="0"/>
              <a:buChar char="o"/>
            </a:pPr>
            <a:endParaRPr lang="en-US" kern="50" dirty="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endParaRPr lang="en-US" kern="50" dirty="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endParaRPr lang="en-US" kern="50" dirty="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endParaRPr lang="en-US" dirty="0"/>
          </a:p>
          <a:p>
            <a:endParaRPr lang="en-US" dirty="0"/>
          </a:p>
        </p:txBody>
      </p:sp>
    </p:spTree>
    <p:extLst>
      <p:ext uri="{BB962C8B-B14F-4D97-AF65-F5344CB8AC3E}">
        <p14:creationId xmlns:p14="http://schemas.microsoft.com/office/powerpoint/2010/main" val="199350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8AA455-F8F5-41EA-BE15-18C1092824CC}"/>
              </a:ext>
              <a:ext uri="{C183D7F6-B498-43B3-948B-1728B52AA6E4}">
                <adec:decorative xmlns:adec="http://schemas.microsoft.com/office/drawing/2017/decorative" val="1"/>
              </a:ext>
            </a:extLst>
          </p:cNvPr>
          <p:cNvSpPr/>
          <p:nvPr/>
        </p:nvSpPr>
        <p:spPr>
          <a:xfrm>
            <a:off x="24226" y="447418"/>
            <a:ext cx="684423"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a:extLst>
              <a:ext uri="{FF2B5EF4-FFF2-40B4-BE49-F238E27FC236}">
                <a16:creationId xmlns:a16="http://schemas.microsoft.com/office/drawing/2014/main" id="{0B345DFC-891A-A202-3150-D77CE3463363}"/>
              </a:ext>
            </a:extLst>
          </p:cNvPr>
          <p:cNvSpPr/>
          <p:nvPr/>
        </p:nvSpPr>
        <p:spPr>
          <a:xfrm>
            <a:off x="8521433" y="842137"/>
            <a:ext cx="181224" cy="156789"/>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sz="1154"/>
          </a:p>
        </p:txBody>
      </p:sp>
      <p:pic>
        <p:nvPicPr>
          <p:cNvPr id="15" name="object 10">
            <a:extLst>
              <a:ext uri="{FF2B5EF4-FFF2-40B4-BE49-F238E27FC236}">
                <a16:creationId xmlns:a16="http://schemas.microsoft.com/office/drawing/2014/main" id="{0D24BF83-C772-68CB-F66D-3D56817F633E}"/>
              </a:ext>
            </a:extLst>
          </p:cNvPr>
          <p:cNvPicPr/>
          <p:nvPr/>
        </p:nvPicPr>
        <p:blipFill>
          <a:blip r:embed="rId3" cstate="print"/>
          <a:stretch>
            <a:fillRect/>
          </a:stretch>
        </p:blipFill>
        <p:spPr>
          <a:xfrm>
            <a:off x="6731073" y="845124"/>
            <a:ext cx="167369" cy="193130"/>
          </a:xfrm>
          <a:prstGeom prst="rect">
            <a:avLst/>
          </a:prstGeom>
        </p:spPr>
      </p:pic>
      <p:pic>
        <p:nvPicPr>
          <p:cNvPr id="16" name="object 11">
            <a:extLst>
              <a:ext uri="{FF2B5EF4-FFF2-40B4-BE49-F238E27FC236}">
                <a16:creationId xmlns:a16="http://schemas.microsoft.com/office/drawing/2014/main" id="{49817365-BA86-3A2B-941F-6856D248DD04}"/>
              </a:ext>
            </a:extLst>
          </p:cNvPr>
          <p:cNvPicPr/>
          <p:nvPr/>
        </p:nvPicPr>
        <p:blipFill>
          <a:blip r:embed="rId4" cstate="print"/>
          <a:stretch>
            <a:fillRect/>
          </a:stretch>
        </p:blipFill>
        <p:spPr>
          <a:xfrm>
            <a:off x="3121360" y="842098"/>
            <a:ext cx="175898" cy="175901"/>
          </a:xfrm>
          <a:prstGeom prst="rect">
            <a:avLst/>
          </a:prstGeom>
        </p:spPr>
      </p:pic>
      <p:pic>
        <p:nvPicPr>
          <p:cNvPr id="17" name="object 12">
            <a:extLst>
              <a:ext uri="{FF2B5EF4-FFF2-40B4-BE49-F238E27FC236}">
                <a16:creationId xmlns:a16="http://schemas.microsoft.com/office/drawing/2014/main" id="{F52E05E9-75FF-9F4E-E762-F047D8BF7BC3}"/>
              </a:ext>
            </a:extLst>
          </p:cNvPr>
          <p:cNvPicPr/>
          <p:nvPr/>
        </p:nvPicPr>
        <p:blipFill>
          <a:blip r:embed="rId5" cstate="print"/>
          <a:stretch>
            <a:fillRect/>
          </a:stretch>
        </p:blipFill>
        <p:spPr>
          <a:xfrm>
            <a:off x="4868807" y="2758409"/>
            <a:ext cx="229862" cy="213341"/>
          </a:xfrm>
          <a:prstGeom prst="rect">
            <a:avLst/>
          </a:prstGeom>
        </p:spPr>
      </p:pic>
      <p:sp>
        <p:nvSpPr>
          <p:cNvPr id="18" name="object 13">
            <a:extLst>
              <a:ext uri="{FF2B5EF4-FFF2-40B4-BE49-F238E27FC236}">
                <a16:creationId xmlns:a16="http://schemas.microsoft.com/office/drawing/2014/main" id="{BA3856BA-E102-A732-0797-919BC5A4C378}"/>
              </a:ext>
            </a:extLst>
          </p:cNvPr>
          <p:cNvSpPr/>
          <p:nvPr/>
        </p:nvSpPr>
        <p:spPr>
          <a:xfrm>
            <a:off x="4911309" y="843593"/>
            <a:ext cx="184075" cy="184075"/>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sz="1154"/>
          </a:p>
        </p:txBody>
      </p:sp>
      <p:pic>
        <p:nvPicPr>
          <p:cNvPr id="19" name="object 14">
            <a:extLst>
              <a:ext uri="{FF2B5EF4-FFF2-40B4-BE49-F238E27FC236}">
                <a16:creationId xmlns:a16="http://schemas.microsoft.com/office/drawing/2014/main" id="{DB7057D0-B797-907E-4AF4-8C87CAA6F17D}"/>
              </a:ext>
            </a:extLst>
          </p:cNvPr>
          <p:cNvPicPr/>
          <p:nvPr/>
        </p:nvPicPr>
        <p:blipFill>
          <a:blip r:embed="rId6" cstate="print"/>
          <a:stretch>
            <a:fillRect/>
          </a:stretch>
        </p:blipFill>
        <p:spPr>
          <a:xfrm>
            <a:off x="8465537" y="2761735"/>
            <a:ext cx="236784" cy="156241"/>
          </a:xfrm>
          <a:prstGeom prst="rect">
            <a:avLst/>
          </a:prstGeom>
        </p:spPr>
      </p:pic>
      <p:sp>
        <p:nvSpPr>
          <p:cNvPr id="20" name="object 15">
            <a:extLst>
              <a:ext uri="{FF2B5EF4-FFF2-40B4-BE49-F238E27FC236}">
                <a16:creationId xmlns:a16="http://schemas.microsoft.com/office/drawing/2014/main" id="{B4EC1E35-D2BD-BCE8-341E-27AFF28056AA}"/>
              </a:ext>
            </a:extLst>
          </p:cNvPr>
          <p:cNvSpPr/>
          <p:nvPr/>
        </p:nvSpPr>
        <p:spPr>
          <a:xfrm>
            <a:off x="5810154" y="4688225"/>
            <a:ext cx="177559" cy="205659"/>
          </a:xfrm>
          <a:custGeom>
            <a:avLst/>
            <a:gdLst/>
            <a:ahLst/>
            <a:cxnLst/>
            <a:rect l="l" t="t" r="r" b="b"/>
            <a:pathLst>
              <a:path w="276859" h="320675">
                <a:moveTo>
                  <a:pt x="254927" y="21653"/>
                </a:moveTo>
                <a:lnTo>
                  <a:pt x="233400" y="0"/>
                </a:lnTo>
                <a:lnTo>
                  <a:pt x="152247" y="0"/>
                </a:lnTo>
                <a:lnTo>
                  <a:pt x="0" y="152031"/>
                </a:lnTo>
                <a:lnTo>
                  <a:pt x="30073" y="182232"/>
                </a:lnTo>
                <a:lnTo>
                  <a:pt x="161975" y="50584"/>
                </a:lnTo>
                <a:lnTo>
                  <a:pt x="166865" y="45669"/>
                </a:lnTo>
                <a:lnTo>
                  <a:pt x="254927" y="45669"/>
                </a:lnTo>
                <a:lnTo>
                  <a:pt x="254927" y="21653"/>
                </a:lnTo>
                <a:close/>
              </a:path>
              <a:path w="276859" h="320675">
                <a:moveTo>
                  <a:pt x="276504" y="84112"/>
                </a:moveTo>
                <a:lnTo>
                  <a:pt x="276059" y="83667"/>
                </a:lnTo>
                <a:lnTo>
                  <a:pt x="255397" y="62966"/>
                </a:lnTo>
                <a:lnTo>
                  <a:pt x="255397" y="105473"/>
                </a:lnTo>
                <a:lnTo>
                  <a:pt x="253809" y="113677"/>
                </a:lnTo>
                <a:lnTo>
                  <a:pt x="249034" y="120878"/>
                </a:lnTo>
                <a:lnTo>
                  <a:pt x="241846" y="125679"/>
                </a:lnTo>
                <a:lnTo>
                  <a:pt x="233654" y="127279"/>
                </a:lnTo>
                <a:lnTo>
                  <a:pt x="225463" y="125679"/>
                </a:lnTo>
                <a:lnTo>
                  <a:pt x="218262" y="120878"/>
                </a:lnTo>
                <a:lnTo>
                  <a:pt x="213499" y="113677"/>
                </a:lnTo>
                <a:lnTo>
                  <a:pt x="211899" y="105473"/>
                </a:lnTo>
                <a:lnTo>
                  <a:pt x="213499" y="97269"/>
                </a:lnTo>
                <a:lnTo>
                  <a:pt x="218262" y="90055"/>
                </a:lnTo>
                <a:lnTo>
                  <a:pt x="225463" y="85267"/>
                </a:lnTo>
                <a:lnTo>
                  <a:pt x="233654" y="83667"/>
                </a:lnTo>
                <a:lnTo>
                  <a:pt x="241846" y="85267"/>
                </a:lnTo>
                <a:lnTo>
                  <a:pt x="249034" y="90055"/>
                </a:lnTo>
                <a:lnTo>
                  <a:pt x="253809" y="97269"/>
                </a:lnTo>
                <a:lnTo>
                  <a:pt x="255397" y="105473"/>
                </a:lnTo>
                <a:lnTo>
                  <a:pt x="255397" y="62966"/>
                </a:lnTo>
                <a:lnTo>
                  <a:pt x="254927" y="62484"/>
                </a:lnTo>
                <a:lnTo>
                  <a:pt x="173786" y="62484"/>
                </a:lnTo>
                <a:lnTo>
                  <a:pt x="21539" y="214490"/>
                </a:lnTo>
                <a:lnTo>
                  <a:pt x="126847" y="320154"/>
                </a:lnTo>
                <a:lnTo>
                  <a:pt x="276504" y="169989"/>
                </a:lnTo>
                <a:lnTo>
                  <a:pt x="276504" y="127279"/>
                </a:lnTo>
                <a:lnTo>
                  <a:pt x="276504" y="84112"/>
                </a:lnTo>
                <a:close/>
              </a:path>
            </a:pathLst>
          </a:custGeom>
          <a:solidFill>
            <a:srgbClr val="231F20"/>
          </a:solidFill>
        </p:spPr>
        <p:txBody>
          <a:bodyPr wrap="square" lIns="0" tIns="0" rIns="0" bIns="0" rtlCol="0"/>
          <a:lstStyle/>
          <a:p>
            <a:endParaRPr sz="1154"/>
          </a:p>
        </p:txBody>
      </p:sp>
      <p:grpSp>
        <p:nvGrpSpPr>
          <p:cNvPr id="21" name="object 16">
            <a:extLst>
              <a:ext uri="{FF2B5EF4-FFF2-40B4-BE49-F238E27FC236}">
                <a16:creationId xmlns:a16="http://schemas.microsoft.com/office/drawing/2014/main" id="{DEA1051A-6894-10E8-FD0B-A6CD65D4D57E}"/>
              </a:ext>
            </a:extLst>
          </p:cNvPr>
          <p:cNvGrpSpPr/>
          <p:nvPr/>
        </p:nvGrpSpPr>
        <p:grpSpPr>
          <a:xfrm>
            <a:off x="10348331" y="4688231"/>
            <a:ext cx="181224" cy="225614"/>
            <a:chOff x="14193336" y="7310168"/>
            <a:chExt cx="282575" cy="351790"/>
          </a:xfrm>
        </p:grpSpPr>
        <p:sp>
          <p:nvSpPr>
            <p:cNvPr id="22" name="object 17">
              <a:extLst>
                <a:ext uri="{FF2B5EF4-FFF2-40B4-BE49-F238E27FC236}">
                  <a16:creationId xmlns:a16="http://schemas.microsoft.com/office/drawing/2014/main" id="{EDD5BE17-835E-712C-EEA5-2A8C1E61903E}"/>
                </a:ext>
              </a:extLst>
            </p:cNvPr>
            <p:cNvSpPr/>
            <p:nvPr/>
          </p:nvSpPr>
          <p:spPr>
            <a:xfrm>
              <a:off x="14193329" y="7310170"/>
              <a:ext cx="282575" cy="351790"/>
            </a:xfrm>
            <a:custGeom>
              <a:avLst/>
              <a:gdLst/>
              <a:ahLst/>
              <a:cxnLst/>
              <a:rect l="l" t="t" r="r" b="b"/>
              <a:pathLst>
                <a:path w="282575" h="351790">
                  <a:moveTo>
                    <a:pt x="191401" y="52171"/>
                  </a:moveTo>
                  <a:lnTo>
                    <a:pt x="187337" y="48107"/>
                  </a:lnTo>
                  <a:lnTo>
                    <a:pt x="94805" y="48107"/>
                  </a:lnTo>
                  <a:lnTo>
                    <a:pt x="90741" y="52171"/>
                  </a:lnTo>
                  <a:lnTo>
                    <a:pt x="90741" y="62103"/>
                  </a:lnTo>
                  <a:lnTo>
                    <a:pt x="94805" y="66167"/>
                  </a:lnTo>
                  <a:lnTo>
                    <a:pt x="187337" y="66167"/>
                  </a:lnTo>
                  <a:lnTo>
                    <a:pt x="191401" y="62103"/>
                  </a:lnTo>
                  <a:lnTo>
                    <a:pt x="191401" y="57137"/>
                  </a:lnTo>
                  <a:lnTo>
                    <a:pt x="191401" y="52171"/>
                  </a:lnTo>
                  <a:close/>
                </a:path>
                <a:path w="282575" h="351790">
                  <a:moveTo>
                    <a:pt x="196494" y="787"/>
                  </a:moveTo>
                  <a:lnTo>
                    <a:pt x="188252" y="1943"/>
                  </a:lnTo>
                  <a:lnTo>
                    <a:pt x="176949" y="7200"/>
                  </a:lnTo>
                  <a:lnTo>
                    <a:pt x="168719" y="8356"/>
                  </a:lnTo>
                  <a:lnTo>
                    <a:pt x="160502" y="7086"/>
                  </a:lnTo>
                  <a:lnTo>
                    <a:pt x="149275" y="1676"/>
                  </a:lnTo>
                  <a:lnTo>
                    <a:pt x="141058" y="393"/>
                  </a:lnTo>
                  <a:lnTo>
                    <a:pt x="132816" y="1549"/>
                  </a:lnTo>
                  <a:lnTo>
                    <a:pt x="121526" y="6807"/>
                  </a:lnTo>
                  <a:lnTo>
                    <a:pt x="113296" y="7950"/>
                  </a:lnTo>
                  <a:lnTo>
                    <a:pt x="105079" y="6680"/>
                  </a:lnTo>
                  <a:lnTo>
                    <a:pt x="93853" y="1270"/>
                  </a:lnTo>
                  <a:lnTo>
                    <a:pt x="85648" y="0"/>
                  </a:lnTo>
                  <a:lnTo>
                    <a:pt x="101155" y="36169"/>
                  </a:lnTo>
                  <a:lnTo>
                    <a:pt x="180721" y="36169"/>
                  </a:lnTo>
                  <a:lnTo>
                    <a:pt x="196494" y="787"/>
                  </a:lnTo>
                  <a:close/>
                </a:path>
                <a:path w="282575" h="351790">
                  <a:moveTo>
                    <a:pt x="282143" y="211632"/>
                  </a:moveTo>
                  <a:lnTo>
                    <a:pt x="275488" y="167728"/>
                  </a:lnTo>
                  <a:lnTo>
                    <a:pt x="256336" y="129387"/>
                  </a:lnTo>
                  <a:lnTo>
                    <a:pt x="226885" y="98818"/>
                  </a:lnTo>
                  <a:lnTo>
                    <a:pt x="189344" y="78206"/>
                  </a:lnTo>
                  <a:lnTo>
                    <a:pt x="92951" y="78206"/>
                  </a:lnTo>
                  <a:lnTo>
                    <a:pt x="55778" y="98463"/>
                  </a:lnTo>
                  <a:lnTo>
                    <a:pt x="26454" y="128511"/>
                  </a:lnTo>
                  <a:lnTo>
                    <a:pt x="7137" y="166255"/>
                  </a:lnTo>
                  <a:lnTo>
                    <a:pt x="0" y="209613"/>
                  </a:lnTo>
                  <a:lnTo>
                    <a:pt x="6870" y="254254"/>
                  </a:lnTo>
                  <a:lnTo>
                    <a:pt x="26619" y="293116"/>
                  </a:lnTo>
                  <a:lnTo>
                    <a:pt x="56934" y="323875"/>
                  </a:lnTo>
                  <a:lnTo>
                    <a:pt x="95516" y="344170"/>
                  </a:lnTo>
                  <a:lnTo>
                    <a:pt x="140055" y="351688"/>
                  </a:lnTo>
                  <a:lnTo>
                    <a:pt x="184696" y="344817"/>
                  </a:lnTo>
                  <a:lnTo>
                    <a:pt x="223570" y="325069"/>
                  </a:lnTo>
                  <a:lnTo>
                    <a:pt x="254330" y="294754"/>
                  </a:lnTo>
                  <a:lnTo>
                    <a:pt x="274637" y="256171"/>
                  </a:lnTo>
                  <a:lnTo>
                    <a:pt x="282143" y="211632"/>
                  </a:lnTo>
                  <a:close/>
                </a:path>
              </a:pathLst>
            </a:custGeom>
            <a:solidFill>
              <a:srgbClr val="020302"/>
            </a:solidFill>
          </p:spPr>
          <p:txBody>
            <a:bodyPr wrap="square" lIns="0" tIns="0" rIns="0" bIns="0" rtlCol="0"/>
            <a:lstStyle/>
            <a:p>
              <a:endParaRPr sz="1154"/>
            </a:p>
          </p:txBody>
        </p:sp>
        <p:pic>
          <p:nvPicPr>
            <p:cNvPr id="23" name="object 18">
              <a:extLst>
                <a:ext uri="{FF2B5EF4-FFF2-40B4-BE49-F238E27FC236}">
                  <a16:creationId xmlns:a16="http://schemas.microsoft.com/office/drawing/2014/main" id="{ADBC55F4-6268-EB6C-095D-03937B90178E}"/>
                </a:ext>
              </a:extLst>
            </p:cNvPr>
            <p:cNvPicPr/>
            <p:nvPr/>
          </p:nvPicPr>
          <p:blipFill>
            <a:blip r:embed="rId7" cstate="print"/>
            <a:stretch>
              <a:fillRect/>
            </a:stretch>
          </p:blipFill>
          <p:spPr>
            <a:xfrm>
              <a:off x="14286388" y="7451595"/>
              <a:ext cx="96010" cy="146024"/>
            </a:xfrm>
            <a:prstGeom prst="rect">
              <a:avLst/>
            </a:prstGeom>
          </p:spPr>
        </p:pic>
      </p:grpSp>
      <p:sp>
        <p:nvSpPr>
          <p:cNvPr id="24" name="object 19">
            <a:extLst>
              <a:ext uri="{FF2B5EF4-FFF2-40B4-BE49-F238E27FC236}">
                <a16:creationId xmlns:a16="http://schemas.microsoft.com/office/drawing/2014/main" id="{EE2E181E-6EE8-151A-7ED7-30989299868C}"/>
              </a:ext>
            </a:extLst>
          </p:cNvPr>
          <p:cNvSpPr/>
          <p:nvPr/>
        </p:nvSpPr>
        <p:spPr>
          <a:xfrm>
            <a:off x="10298487" y="842404"/>
            <a:ext cx="230908" cy="211767"/>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sz="1154"/>
          </a:p>
        </p:txBody>
      </p:sp>
      <p:graphicFrame>
        <p:nvGraphicFramePr>
          <p:cNvPr id="25" name="object 32">
            <a:extLst>
              <a:ext uri="{FF2B5EF4-FFF2-40B4-BE49-F238E27FC236}">
                <a16:creationId xmlns:a16="http://schemas.microsoft.com/office/drawing/2014/main" id="{E62F0036-E088-1CBD-A9B7-ED713D8B18C2}"/>
              </a:ext>
            </a:extLst>
          </p:cNvPr>
          <p:cNvGraphicFramePr>
            <a:graphicFrameLocks noGrp="1"/>
          </p:cNvGraphicFramePr>
          <p:nvPr/>
        </p:nvGraphicFramePr>
        <p:xfrm>
          <a:off x="139484" y="493724"/>
          <a:ext cx="11840705" cy="6389163"/>
        </p:xfrm>
        <a:graphic>
          <a:graphicData uri="http://schemas.openxmlformats.org/drawingml/2006/table">
            <a:tbl>
              <a:tblPr firstRow="1" bandRow="1">
                <a:tableStyleId>{2D5ABB26-0587-4C30-8999-92F81FD0307C}</a:tableStyleId>
              </a:tblPr>
              <a:tblGrid>
                <a:gridCol w="2386737">
                  <a:extLst>
                    <a:ext uri="{9D8B030D-6E8A-4147-A177-3AD203B41FA5}">
                      <a16:colId xmlns:a16="http://schemas.microsoft.com/office/drawing/2014/main" val="20000"/>
                    </a:ext>
                  </a:extLst>
                </a:gridCol>
                <a:gridCol w="2351139">
                  <a:extLst>
                    <a:ext uri="{9D8B030D-6E8A-4147-A177-3AD203B41FA5}">
                      <a16:colId xmlns:a16="http://schemas.microsoft.com/office/drawing/2014/main" val="20001"/>
                    </a:ext>
                  </a:extLst>
                </a:gridCol>
                <a:gridCol w="1159894">
                  <a:extLst>
                    <a:ext uri="{9D8B030D-6E8A-4147-A177-3AD203B41FA5}">
                      <a16:colId xmlns:a16="http://schemas.microsoft.com/office/drawing/2014/main" val="20002"/>
                    </a:ext>
                  </a:extLst>
                </a:gridCol>
                <a:gridCol w="1191244">
                  <a:extLst>
                    <a:ext uri="{9D8B030D-6E8A-4147-A177-3AD203B41FA5}">
                      <a16:colId xmlns:a16="http://schemas.microsoft.com/office/drawing/2014/main" val="20003"/>
                    </a:ext>
                  </a:extLst>
                </a:gridCol>
                <a:gridCol w="2351139">
                  <a:extLst>
                    <a:ext uri="{9D8B030D-6E8A-4147-A177-3AD203B41FA5}">
                      <a16:colId xmlns:a16="http://schemas.microsoft.com/office/drawing/2014/main" val="20004"/>
                    </a:ext>
                  </a:extLst>
                </a:gridCol>
                <a:gridCol w="2400552">
                  <a:extLst>
                    <a:ext uri="{9D8B030D-6E8A-4147-A177-3AD203B41FA5}">
                      <a16:colId xmlns:a16="http://schemas.microsoft.com/office/drawing/2014/main" val="20005"/>
                    </a:ext>
                  </a:extLst>
                </a:gridCol>
              </a:tblGrid>
              <a:tr h="1798429">
                <a:tc rowSpan="2">
                  <a:txBody>
                    <a:bodyPr/>
                    <a:lstStyle/>
                    <a:p>
                      <a:pPr marL="171450" indent="-171450">
                        <a:lnSpc>
                          <a:spcPct val="100000"/>
                        </a:lnSpc>
                        <a:spcBef>
                          <a:spcPts val="35"/>
                        </a:spcBef>
                        <a:buFont typeface="Arial" panose="020B0604020202020204" pitchFamily="34" charset="0"/>
                        <a:buChar char="•"/>
                      </a:pPr>
                      <a:endParaRPr lang="en-US" sz="800" dirty="0">
                        <a:latin typeface="Times New Roman"/>
                        <a:cs typeface="Times New Roman"/>
                      </a:endParaRPr>
                    </a:p>
                    <a:p>
                      <a:pPr marL="400685" indent="-171450">
                        <a:lnSpc>
                          <a:spcPct val="100000"/>
                        </a:lnSpc>
                        <a:spcBef>
                          <a:spcPts val="5"/>
                        </a:spcBef>
                        <a:buFont typeface="Arial" panose="020B0604020202020204" pitchFamily="34" charset="0"/>
                        <a:buChar char="•"/>
                      </a:pPr>
                      <a:r>
                        <a:rPr lang="en-US" sz="900" b="1" spc="55" dirty="0">
                          <a:solidFill>
                            <a:srgbClr val="231F20"/>
                          </a:solidFill>
                          <a:latin typeface="Tahoma"/>
                          <a:cs typeface="Tahoma"/>
                        </a:rPr>
                        <a:t>Key</a:t>
                      </a:r>
                      <a:r>
                        <a:rPr lang="en-US" sz="900" b="1" spc="-60" dirty="0">
                          <a:solidFill>
                            <a:srgbClr val="231F20"/>
                          </a:solidFill>
                          <a:latin typeface="Tahoma"/>
                          <a:cs typeface="Tahoma"/>
                        </a:rPr>
                        <a:t> </a:t>
                      </a:r>
                      <a:r>
                        <a:rPr lang="en-US" sz="900" b="1" spc="60" dirty="0">
                          <a:solidFill>
                            <a:srgbClr val="231F20"/>
                          </a:solidFill>
                          <a:latin typeface="Tahoma"/>
                          <a:cs typeface="Tahoma"/>
                        </a:rPr>
                        <a:t>Partners</a:t>
                      </a:r>
                    </a:p>
                    <a:p>
                      <a:pPr marL="400685" indent="-171450">
                        <a:lnSpc>
                          <a:spcPct val="100000"/>
                        </a:lnSpc>
                        <a:spcBef>
                          <a:spcPts val="5"/>
                        </a:spcBef>
                        <a:buFont typeface="Arial" panose="020B0604020202020204" pitchFamily="34" charset="0"/>
                        <a:buChar char="•"/>
                      </a:pPr>
                      <a:endParaRPr lang="en-US" sz="900" spc="60" dirty="0">
                        <a:solidFill>
                          <a:srgbClr val="231F20"/>
                        </a:solidFill>
                        <a:latin typeface="Tahoma"/>
                        <a:cs typeface="Tahoma"/>
                      </a:endParaRPr>
                    </a:p>
                    <a:p>
                      <a:pPr marL="400685" indent="-171450">
                        <a:lnSpc>
                          <a:spcPct val="100000"/>
                        </a:lnSpc>
                        <a:spcBef>
                          <a:spcPts val="5"/>
                        </a:spcBef>
                        <a:buFont typeface="Arial" panose="020B0604020202020204" pitchFamily="34" charset="0"/>
                        <a:buChar char="•"/>
                      </a:pPr>
                      <a:r>
                        <a:rPr lang="en-US" sz="900" dirty="0">
                          <a:latin typeface="Tahoma"/>
                          <a:cs typeface="Tahoma"/>
                        </a:rPr>
                        <a:t>Driving schools </a:t>
                      </a:r>
                    </a:p>
                    <a:p>
                      <a:pPr marL="400685" indent="-171450">
                        <a:lnSpc>
                          <a:spcPct val="100000"/>
                        </a:lnSpc>
                        <a:spcBef>
                          <a:spcPts val="5"/>
                        </a:spcBef>
                        <a:buFont typeface="Arial" panose="020B0604020202020204" pitchFamily="34" charset="0"/>
                        <a:buChar char="•"/>
                      </a:pPr>
                      <a:r>
                        <a:rPr lang="en-US" sz="900" dirty="0">
                          <a:latin typeface="Tahoma"/>
                          <a:cs typeface="Tahoma"/>
                        </a:rPr>
                        <a:t>Gov agencies that promote safe driving or involved with driving at all (DMV)</a:t>
                      </a:r>
                    </a:p>
                    <a:p>
                      <a:pPr marL="400685" indent="-171450">
                        <a:lnSpc>
                          <a:spcPct val="100000"/>
                        </a:lnSpc>
                        <a:spcBef>
                          <a:spcPts val="5"/>
                        </a:spcBef>
                        <a:buFont typeface="Arial" panose="020B0604020202020204" pitchFamily="34" charset="0"/>
                        <a:buChar char="•"/>
                      </a:pPr>
                      <a:r>
                        <a:rPr lang="en-US" sz="900" dirty="0">
                          <a:latin typeface="Tahoma"/>
                          <a:cs typeface="Tahoma"/>
                        </a:rPr>
                        <a:t>Distracted driving related charities, foundations and non-profits</a:t>
                      </a:r>
                    </a:p>
                    <a:p>
                      <a:pPr marL="400685" indent="-171450">
                        <a:lnSpc>
                          <a:spcPct val="100000"/>
                        </a:lnSpc>
                        <a:spcBef>
                          <a:spcPts val="5"/>
                        </a:spcBef>
                        <a:buFont typeface="Arial" panose="020B0604020202020204" pitchFamily="34" charset="0"/>
                        <a:buChar char="•"/>
                      </a:pPr>
                      <a:r>
                        <a:rPr lang="en-US" sz="900" dirty="0">
                          <a:latin typeface="Tahoma"/>
                          <a:cs typeface="Tahoma"/>
                        </a:rPr>
                        <a:t>School districts hosting distracted driving awareness week/ red ribbon week &amp; districts that allow students to purchase on-site parking passes</a:t>
                      </a:r>
                    </a:p>
                    <a:p>
                      <a:pPr marL="400685" indent="-171450">
                        <a:lnSpc>
                          <a:spcPct val="100000"/>
                        </a:lnSpc>
                        <a:spcBef>
                          <a:spcPts val="5"/>
                        </a:spcBef>
                        <a:buFont typeface="Arial" panose="020B0604020202020204" pitchFamily="34" charset="0"/>
                        <a:buChar char="•"/>
                      </a:pPr>
                      <a:r>
                        <a:rPr lang="en-US" sz="900" dirty="0">
                          <a:latin typeface="Tahoma"/>
                          <a:cs typeface="Tahoma"/>
                        </a:rPr>
                        <a:t>Community safe driving advocates. </a:t>
                      </a:r>
                    </a:p>
                    <a:p>
                      <a:pPr marL="400685" indent="-171450">
                        <a:lnSpc>
                          <a:spcPct val="100000"/>
                        </a:lnSpc>
                        <a:spcBef>
                          <a:spcPts val="5"/>
                        </a:spcBef>
                        <a:buFont typeface="Arial" panose="020B0604020202020204" pitchFamily="34" charset="0"/>
                        <a:buChar char="•"/>
                      </a:pPr>
                      <a:r>
                        <a:rPr lang="en-US" sz="900" dirty="0">
                          <a:latin typeface="Tahoma"/>
                          <a:cs typeface="Tahoma"/>
                        </a:rPr>
                        <a:t>Government officials</a:t>
                      </a:r>
                    </a:p>
                    <a:p>
                      <a:pPr marL="400685" indent="-171450">
                        <a:lnSpc>
                          <a:spcPct val="100000"/>
                        </a:lnSpc>
                        <a:spcBef>
                          <a:spcPts val="5"/>
                        </a:spcBef>
                        <a:buFont typeface="Arial" panose="020B0604020202020204" pitchFamily="34" charset="0"/>
                        <a:buChar char="•"/>
                      </a:pPr>
                      <a:r>
                        <a:rPr lang="en-US" sz="900" dirty="0">
                          <a:latin typeface="Tahoma"/>
                          <a:cs typeface="Tahoma"/>
                        </a:rPr>
                        <a:t>Occupational safety organizations/ government arms</a:t>
                      </a:r>
                    </a:p>
                    <a:p>
                      <a:pPr marL="400685" indent="-171450">
                        <a:lnSpc>
                          <a:spcPct val="100000"/>
                        </a:lnSpc>
                        <a:spcBef>
                          <a:spcPts val="5"/>
                        </a:spcBef>
                        <a:buFont typeface="Arial" panose="020B0604020202020204" pitchFamily="34" charset="0"/>
                        <a:buChar char="•"/>
                      </a:pPr>
                      <a:r>
                        <a:rPr lang="en-US" sz="900" dirty="0">
                          <a:latin typeface="Tahoma"/>
                          <a:cs typeface="Tahoma"/>
                        </a:rPr>
                        <a:t>Parenting social media platforms and their moderators</a:t>
                      </a:r>
                    </a:p>
                    <a:p>
                      <a:pPr marL="400685" indent="-171450">
                        <a:lnSpc>
                          <a:spcPct val="100000"/>
                        </a:lnSpc>
                        <a:spcBef>
                          <a:spcPts val="5"/>
                        </a:spcBef>
                        <a:buFont typeface="Arial" panose="020B0604020202020204" pitchFamily="34" charset="0"/>
                        <a:buChar char="•"/>
                      </a:pPr>
                      <a:r>
                        <a:rPr lang="en-US" sz="900" dirty="0">
                          <a:latin typeface="Tahoma"/>
                          <a:cs typeface="Tahoma"/>
                        </a:rPr>
                        <a:t>Existing indirect competitors or companies in this space that are willing to collaborate in mutually beneficial ways</a:t>
                      </a: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229235" indent="0">
                        <a:lnSpc>
                          <a:spcPct val="100000"/>
                        </a:lnSpc>
                        <a:spcBef>
                          <a:spcPts val="5"/>
                        </a:spcBef>
                        <a:buFont typeface="Arial" panose="020B0604020202020204" pitchFamily="34" charset="0"/>
                        <a:buNone/>
                      </a:pPr>
                      <a:endParaRPr lang="en-US" sz="900" dirty="0">
                        <a:latin typeface="Tahoma"/>
                        <a:cs typeface="Tahoma"/>
                      </a:endParaRPr>
                    </a:p>
                    <a:p>
                      <a:pPr marL="229235" indent="0">
                        <a:lnSpc>
                          <a:spcPct val="100000"/>
                        </a:lnSpc>
                        <a:spcBef>
                          <a:spcPts val="5"/>
                        </a:spcBef>
                        <a:buFont typeface="Arial" panose="020B0604020202020204" pitchFamily="34" charset="0"/>
                        <a:buNone/>
                      </a:pPr>
                      <a:r>
                        <a:rPr lang="en-US" sz="900" b="1" dirty="0">
                          <a:latin typeface="Tahoma"/>
                          <a:cs typeface="Tahoma"/>
                        </a:rPr>
                        <a:t>Who will help you?</a:t>
                      </a:r>
                    </a:p>
                  </a:txBody>
                  <a:tcPr marL="0" marR="0" marT="2851" marB="0">
                    <a:lnL w="57150">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42265" indent="-171450">
                        <a:lnSpc>
                          <a:spcPct val="100000"/>
                        </a:lnSpc>
                        <a:spcBef>
                          <a:spcPts val="5"/>
                        </a:spcBef>
                        <a:buFont typeface="Arial" panose="020B0604020202020204" pitchFamily="34" charset="0"/>
                        <a:buChar char="•"/>
                      </a:pPr>
                      <a:r>
                        <a:rPr sz="900" b="1" spc="55" dirty="0">
                          <a:solidFill>
                            <a:srgbClr val="231F20"/>
                          </a:solidFill>
                          <a:latin typeface="Tahoma"/>
                          <a:cs typeface="Tahoma"/>
                        </a:rPr>
                        <a:t>Key</a:t>
                      </a:r>
                      <a:r>
                        <a:rPr sz="900" spc="-60" dirty="0">
                          <a:solidFill>
                            <a:srgbClr val="231F20"/>
                          </a:solidFill>
                          <a:latin typeface="Tahoma"/>
                          <a:cs typeface="Tahoma"/>
                        </a:rPr>
                        <a:t> </a:t>
                      </a:r>
                      <a:r>
                        <a:rPr sz="900" b="1" spc="50" dirty="0">
                          <a:solidFill>
                            <a:srgbClr val="231F20"/>
                          </a:solidFill>
                          <a:latin typeface="Tahoma"/>
                          <a:cs typeface="Tahoma"/>
                        </a:rPr>
                        <a:t>Activities</a:t>
                      </a:r>
                      <a:endParaRPr lang="en-US" sz="900" b="1" spc="50" dirty="0">
                        <a:solidFill>
                          <a:srgbClr val="231F20"/>
                        </a:solidFill>
                        <a:latin typeface="Tahoma"/>
                        <a:cs typeface="Tahoma"/>
                      </a:endParaRPr>
                    </a:p>
                    <a:p>
                      <a:pPr marL="342265" indent="-171450">
                        <a:lnSpc>
                          <a:spcPct val="100000"/>
                        </a:lnSpc>
                        <a:spcBef>
                          <a:spcPts val="5"/>
                        </a:spcBef>
                        <a:buFont typeface="Arial" panose="020B0604020202020204" pitchFamily="34" charset="0"/>
                        <a:buChar cha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Build product</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Talk to customers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Find and apply to grants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Add cofounders/ employees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170815" marR="0" lvl="0" indent="0" defTabSz="914400" eaLnBrk="1" fontAlgn="auto" latinLnBrk="0" hangingPunct="1">
                        <a:lnSpc>
                          <a:spcPct val="100000"/>
                        </a:lnSpc>
                        <a:spcBef>
                          <a:spcPts val="5"/>
                        </a:spcBef>
                        <a:spcAft>
                          <a:spcPts val="0"/>
                        </a:spcAft>
                        <a:buClrTx/>
                        <a:buSzTx/>
                        <a:buFont typeface="Arial" panose="020B0604020202020204" pitchFamily="34" charset="0"/>
                        <a:buNone/>
                        <a:tabLst/>
                        <a:defRPr/>
                      </a:pPr>
                      <a:endParaRPr lang="en-US" sz="900" dirty="0">
                        <a:latin typeface="Tahoma"/>
                        <a:cs typeface="Tahoma"/>
                      </a:endParaRPr>
                    </a:p>
                    <a:p>
                      <a:pPr marL="170815" marR="0" lvl="0" indent="0" defTabSz="914400" eaLnBrk="1" fontAlgn="auto" latinLnBrk="0" hangingPunct="1">
                        <a:lnSpc>
                          <a:spcPct val="100000"/>
                        </a:lnSpc>
                        <a:spcBef>
                          <a:spcPts val="5"/>
                        </a:spcBef>
                        <a:spcAft>
                          <a:spcPts val="0"/>
                        </a:spcAft>
                        <a:buClrTx/>
                        <a:buSzTx/>
                        <a:buFont typeface="Arial" panose="020B0604020202020204" pitchFamily="34" charset="0"/>
                        <a:buNone/>
                        <a:tabLst/>
                        <a:defRPr/>
                      </a:pPr>
                      <a:r>
                        <a:rPr lang="en-US" sz="900" b="1" dirty="0">
                          <a:latin typeface="Tahoma"/>
                          <a:cs typeface="Tahoma"/>
                        </a:rPr>
                        <a:t>How do you doit?</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gridSpan="2">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49885" indent="-171450">
                        <a:lnSpc>
                          <a:spcPct val="100000"/>
                        </a:lnSpc>
                        <a:spcBef>
                          <a:spcPts val="5"/>
                        </a:spcBef>
                        <a:buFont typeface="Arial" panose="020B0604020202020204" pitchFamily="34" charset="0"/>
                        <a:buChar char="•"/>
                      </a:pPr>
                      <a:r>
                        <a:rPr sz="900" b="1" dirty="0">
                          <a:solidFill>
                            <a:srgbClr val="231F20"/>
                          </a:solidFill>
                          <a:latin typeface="Tahoma"/>
                          <a:cs typeface="Tahoma"/>
                        </a:rPr>
                        <a:t>Value</a:t>
                      </a:r>
                      <a:r>
                        <a:rPr sz="900" b="1" spc="160" dirty="0">
                          <a:solidFill>
                            <a:srgbClr val="231F20"/>
                          </a:solidFill>
                          <a:latin typeface="Tahoma"/>
                          <a:cs typeface="Tahoma"/>
                        </a:rPr>
                        <a:t> </a:t>
                      </a:r>
                      <a:r>
                        <a:rPr sz="900" b="1" spc="55" dirty="0">
                          <a:solidFill>
                            <a:srgbClr val="231F20"/>
                          </a:solidFill>
                          <a:latin typeface="Tahoma"/>
                          <a:cs typeface="Tahoma"/>
                        </a:rPr>
                        <a:t>Propositions</a:t>
                      </a:r>
                      <a:endParaRPr lang="en-US" sz="900" b="1" spc="55" dirty="0">
                        <a:solidFill>
                          <a:srgbClr val="231F20"/>
                        </a:solidFill>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We provide parents the feelings of child protection while they are not physically with their teen</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Reduce the time parents spend time calling to check on their teen </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Allow parent to allocate their time and parenting to their teens that need additional help behind the wheel</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The peace of mind knowing their child has the tools to improve their safety behind the wheel</a:t>
                      </a:r>
                    </a:p>
                    <a:p>
                      <a:pPr marL="349885" marR="0" lvl="0" indent="-171450" algn="l" defTabSz="914400" rtl="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We provide parents relief by allowing them to visualize their teen’s improvement </a:t>
                      </a: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r>
                        <a:rPr lang="en-US" sz="900" b="1" dirty="0">
                          <a:latin typeface="Tahoma"/>
                          <a:cs typeface="Tahoma"/>
                        </a:rPr>
                        <a:t>What do you do?</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hMerge="1">
                  <a:txBody>
                    <a:bodyPr/>
                    <a:lstStyle/>
                    <a:p>
                      <a:endParaRPr/>
                    </a:p>
                  </a:txBody>
                  <a:tcPr marL="0" marR="0" marT="0" marB="0"/>
                </a:tc>
                <a:tc>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73380" indent="-171450">
                        <a:lnSpc>
                          <a:spcPct val="100000"/>
                        </a:lnSpc>
                        <a:spcBef>
                          <a:spcPts val="5"/>
                        </a:spcBef>
                        <a:buFont typeface="Arial" panose="020B0604020202020204" pitchFamily="34" charset="0"/>
                        <a:buChar char="•"/>
                      </a:pPr>
                      <a:r>
                        <a:rPr sz="900" b="1" spc="80" dirty="0">
                          <a:solidFill>
                            <a:srgbClr val="231F20"/>
                          </a:solidFill>
                          <a:latin typeface="Tahoma"/>
                          <a:cs typeface="Tahoma"/>
                        </a:rPr>
                        <a:t>Customer</a:t>
                      </a:r>
                      <a:r>
                        <a:rPr sz="900" b="1" spc="-55" dirty="0">
                          <a:solidFill>
                            <a:srgbClr val="231F20"/>
                          </a:solidFill>
                          <a:latin typeface="Tahoma"/>
                          <a:cs typeface="Tahoma"/>
                        </a:rPr>
                        <a:t> </a:t>
                      </a:r>
                      <a:r>
                        <a:rPr sz="900" b="1" spc="50" dirty="0">
                          <a:solidFill>
                            <a:srgbClr val="231F20"/>
                          </a:solidFill>
                          <a:latin typeface="Tahoma"/>
                          <a:cs typeface="Tahoma"/>
                        </a:rPr>
                        <a:t>Relationships</a:t>
                      </a:r>
                      <a:endParaRPr lang="en-US" sz="900" b="1" spc="50" dirty="0">
                        <a:solidFill>
                          <a:srgbClr val="231F20"/>
                        </a:solidFill>
                        <a:latin typeface="Tahoma"/>
                        <a:cs typeface="Tahoma"/>
                      </a:endParaRPr>
                    </a:p>
                    <a:p>
                      <a:pPr marL="373380" indent="-171450">
                        <a:lnSpc>
                          <a:spcPct val="100000"/>
                        </a:lnSpc>
                        <a:spcBef>
                          <a:spcPts val="5"/>
                        </a:spcBef>
                        <a:buFont typeface="Arial" panose="020B0604020202020204" pitchFamily="34" charset="0"/>
                        <a:buChar char="•"/>
                      </a:pPr>
                      <a:endParaRPr lang="en-US" sz="900" spc="50" dirty="0">
                        <a:solidFill>
                          <a:srgbClr val="231F20"/>
                        </a:solidFill>
                        <a:latin typeface="Tahoma"/>
                        <a:cs typeface="Tahoma"/>
                      </a:endParaRP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Hands off onboarding at scale</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Continual support through the app and the ability to talk to a rep</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Incentives to share the app with their friends and social media</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201930" marR="0" lvl="0" indent="0" defTabSz="914400" eaLnBrk="1" fontAlgn="auto" latinLnBrk="0" hangingPunct="1">
                        <a:lnSpc>
                          <a:spcPct val="100000"/>
                        </a:lnSpc>
                        <a:spcBef>
                          <a:spcPts val="5"/>
                        </a:spcBef>
                        <a:spcAft>
                          <a:spcPts val="0"/>
                        </a:spcAft>
                        <a:buClrTx/>
                        <a:buSzTx/>
                        <a:buFont typeface="Arial" panose="020B0604020202020204" pitchFamily="34" charset="0"/>
                        <a:buNone/>
                        <a:tabLst/>
                        <a:defRPr/>
                      </a:pPr>
                      <a:r>
                        <a:rPr lang="en-US" sz="900" b="1" dirty="0">
                          <a:latin typeface="Tahoma"/>
                          <a:cs typeface="Tahoma"/>
                        </a:rPr>
                        <a:t>How do you interact?</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a:txBody>
                    <a:bodyPr/>
                    <a:lstStyle/>
                    <a:p>
                      <a:pPr marL="171450" indent="-171450">
                        <a:lnSpc>
                          <a:spcPct val="100000"/>
                        </a:lnSpc>
                        <a:spcBef>
                          <a:spcPts val="35"/>
                        </a:spcBef>
                        <a:buFont typeface="Arial" panose="020B0604020202020204" pitchFamily="34" charset="0"/>
                        <a:buChar char="•"/>
                      </a:pPr>
                      <a:endParaRPr lang="en-US" sz="800" dirty="0">
                        <a:latin typeface="Times New Roman"/>
                        <a:cs typeface="Times New Roman"/>
                      </a:endParaRPr>
                    </a:p>
                    <a:p>
                      <a:pPr marL="381000" indent="-171450">
                        <a:lnSpc>
                          <a:spcPct val="100000"/>
                        </a:lnSpc>
                        <a:spcBef>
                          <a:spcPts val="5"/>
                        </a:spcBef>
                        <a:buFont typeface="Arial" panose="020B0604020202020204" pitchFamily="34" charset="0"/>
                        <a:buChar char="•"/>
                      </a:pPr>
                      <a:r>
                        <a:rPr lang="en-US" sz="900" b="1" spc="80" dirty="0">
                          <a:solidFill>
                            <a:srgbClr val="231F20"/>
                          </a:solidFill>
                          <a:latin typeface="Tahoma"/>
                          <a:cs typeface="Tahoma"/>
                        </a:rPr>
                        <a:t>Customer</a:t>
                      </a:r>
                      <a:r>
                        <a:rPr lang="en-US" sz="900" b="1" spc="-55" dirty="0">
                          <a:solidFill>
                            <a:srgbClr val="231F20"/>
                          </a:solidFill>
                          <a:latin typeface="Tahoma"/>
                          <a:cs typeface="Tahoma"/>
                        </a:rPr>
                        <a:t> </a:t>
                      </a:r>
                      <a:r>
                        <a:rPr lang="en-US" sz="900" b="1" spc="70" dirty="0">
                          <a:solidFill>
                            <a:srgbClr val="231F20"/>
                          </a:solidFill>
                          <a:latin typeface="Tahoma"/>
                          <a:cs typeface="Tahoma"/>
                        </a:rPr>
                        <a:t>Segments</a:t>
                      </a:r>
                    </a:p>
                    <a:p>
                      <a:pPr marL="381000" indent="-171450">
                        <a:lnSpc>
                          <a:spcPct val="100000"/>
                        </a:lnSpc>
                        <a:spcBef>
                          <a:spcPts val="5"/>
                        </a:spcBef>
                        <a:buFont typeface="Arial" panose="020B0604020202020204" pitchFamily="34" charset="0"/>
                        <a:buChar char="•"/>
                      </a:pPr>
                      <a:endParaRPr lang="en-US" sz="900" spc="70" dirty="0">
                        <a:solidFill>
                          <a:srgbClr val="231F20"/>
                        </a:solidFill>
                        <a:latin typeface="Tahoma"/>
                        <a:cs typeface="Tahoma"/>
                      </a:endParaRPr>
                    </a:p>
                    <a:p>
                      <a:pPr marL="381000"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Parents of teenage drivers, especially those using existing solutions like Life360</a:t>
                      </a: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r>
                        <a:rPr lang="en-US" sz="900" b="1" dirty="0">
                          <a:latin typeface="Tahoma"/>
                          <a:cs typeface="Tahoma"/>
                        </a:rPr>
                        <a:t>Who do you help?</a:t>
                      </a:r>
                    </a:p>
                  </a:txBody>
                  <a:tcPr marL="0" marR="0" marT="2851" marB="0">
                    <a:lnL w="28575">
                      <a:solidFill>
                        <a:srgbClr val="231F20"/>
                      </a:solidFill>
                      <a:prstDash val="solid"/>
                    </a:lnL>
                    <a:lnR w="57150">
                      <a:solidFill>
                        <a:srgbClr val="231F20"/>
                      </a:solidFill>
                      <a:prstDash val="solid"/>
                    </a:lnR>
                    <a:lnT w="57150">
                      <a:solidFill>
                        <a:srgbClr val="231F20"/>
                      </a:solidFill>
                      <a:prstDash val="solid"/>
                    </a:lnT>
                    <a:lnB w="28575">
                      <a:solidFill>
                        <a:srgbClr val="231F20"/>
                      </a:solidFill>
                      <a:prstDash val="solid"/>
                    </a:lnB>
                    <a:solidFill>
                      <a:srgbClr val="FFFFFF"/>
                    </a:solidFill>
                  </a:tcPr>
                </a:tc>
                <a:extLst>
                  <a:ext uri="{0D108BD9-81ED-4DB2-BD59-A6C34878D82A}">
                    <a16:rowId xmlns:a16="http://schemas.microsoft.com/office/drawing/2014/main" val="10000"/>
                  </a:ext>
                </a:extLst>
              </a:tr>
              <a:tr h="2654032">
                <a:tc vMerge="1">
                  <a:txBody>
                    <a:bodyPr/>
                    <a:lstStyle/>
                    <a:p>
                      <a:endParaRPr/>
                    </a:p>
                  </a:txBody>
                  <a:tcPr marL="0" marR="0" marT="4445" marB="0">
                    <a:lnL w="57150">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a:txBody>
                    <a:bodyPr/>
                    <a:lstStyle/>
                    <a:p>
                      <a:pPr marL="342265" indent="-171450">
                        <a:lnSpc>
                          <a:spcPct val="100000"/>
                        </a:lnSpc>
                        <a:spcBef>
                          <a:spcPts val="1375"/>
                        </a:spcBef>
                        <a:buFont typeface="Arial" panose="020B0604020202020204" pitchFamily="34" charset="0"/>
                        <a:buChar char="•"/>
                      </a:pPr>
                      <a:r>
                        <a:rPr sz="900" b="1" spc="55" dirty="0">
                          <a:solidFill>
                            <a:srgbClr val="231F20"/>
                          </a:solidFill>
                          <a:latin typeface="Tahoma"/>
                          <a:cs typeface="Tahoma"/>
                        </a:rPr>
                        <a:t>Key</a:t>
                      </a:r>
                      <a:r>
                        <a:rPr sz="900" b="1" spc="-60" dirty="0">
                          <a:solidFill>
                            <a:srgbClr val="231F20"/>
                          </a:solidFill>
                          <a:latin typeface="Tahoma"/>
                          <a:cs typeface="Tahoma"/>
                        </a:rPr>
                        <a:t> </a:t>
                      </a:r>
                      <a:r>
                        <a:rPr sz="900" b="1" spc="60" dirty="0">
                          <a:solidFill>
                            <a:srgbClr val="231F20"/>
                          </a:solidFill>
                          <a:latin typeface="Tahoma"/>
                          <a:cs typeface="Tahoma"/>
                        </a:rPr>
                        <a:t>Resources</a:t>
                      </a:r>
                      <a:endParaRPr lang="en-US" sz="900" b="1" spc="60" dirty="0">
                        <a:solidFill>
                          <a:srgbClr val="231F20"/>
                        </a:solidFill>
                        <a:latin typeface="Tahoma"/>
                        <a:cs typeface="Tahoma"/>
                      </a:endParaRP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App developers</a:t>
                      </a: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Cash for building team</a:t>
                      </a: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Insurtech conference/ accelerators/ connections (industry and legal knowledge)</a:t>
                      </a: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Contract Manufacturer for hardware</a:t>
                      </a: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endParaRPr lang="en-US" sz="900" dirty="0">
                        <a:latin typeface="Tahoma"/>
                        <a:cs typeface="Tahoma"/>
                      </a:endParaRP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endParaRPr lang="en-US" sz="900" dirty="0">
                        <a:latin typeface="Tahoma"/>
                        <a:cs typeface="Tahoma"/>
                      </a:endParaRPr>
                    </a:p>
                    <a:p>
                      <a:pPr marL="170815" marR="0" lvl="0" indent="0" defTabSz="914400" eaLnBrk="1" fontAlgn="auto" latinLnBrk="0" hangingPunct="1">
                        <a:lnSpc>
                          <a:spcPct val="100000"/>
                        </a:lnSpc>
                        <a:spcBef>
                          <a:spcPts val="1375"/>
                        </a:spcBef>
                        <a:spcAft>
                          <a:spcPts val="0"/>
                        </a:spcAft>
                        <a:buClrTx/>
                        <a:buSzTx/>
                        <a:buFont typeface="Arial" panose="020B0604020202020204" pitchFamily="34" charset="0"/>
                        <a:buNone/>
                        <a:tabLst/>
                        <a:defRPr/>
                      </a:pPr>
                      <a:endParaRPr lang="en-US" sz="900" dirty="0">
                        <a:latin typeface="Tahoma"/>
                        <a:cs typeface="Tahoma"/>
                      </a:endParaRPr>
                    </a:p>
                    <a:p>
                      <a:pPr marL="170815" marR="0" lvl="0" indent="0" defTabSz="914400" eaLnBrk="1" fontAlgn="auto" latinLnBrk="0" hangingPunct="1">
                        <a:lnSpc>
                          <a:spcPct val="100000"/>
                        </a:lnSpc>
                        <a:spcBef>
                          <a:spcPts val="1375"/>
                        </a:spcBef>
                        <a:spcAft>
                          <a:spcPts val="0"/>
                        </a:spcAft>
                        <a:buClrTx/>
                        <a:buSzTx/>
                        <a:buFont typeface="Arial" panose="020B0604020202020204" pitchFamily="34" charset="0"/>
                        <a:buNone/>
                        <a:tabLst/>
                        <a:defRPr/>
                      </a:pPr>
                      <a:endParaRPr lang="en-US" sz="900" dirty="0">
                        <a:latin typeface="Tahoma"/>
                        <a:cs typeface="Tahoma"/>
                      </a:endParaRPr>
                    </a:p>
                    <a:p>
                      <a:pPr marL="17081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What do you need?</a:t>
                      </a:r>
                    </a:p>
                  </a:txBody>
                  <a:tcPr marL="0" marR="0" marT="111992" marB="0">
                    <a:lnL w="28575">
                      <a:solidFill>
                        <a:srgbClr val="231F20"/>
                      </a:solidFill>
                      <a:prstDash val="solid"/>
                    </a:lnL>
                    <a:lnR w="28575">
                      <a:solidFill>
                        <a:srgbClr val="231F20"/>
                      </a:solidFill>
                      <a:prstDash val="solid"/>
                    </a:lnR>
                    <a:lnT w="28575">
                      <a:solidFill>
                        <a:srgbClr val="231F20"/>
                      </a:solidFill>
                      <a:prstDash val="solid"/>
                    </a:lnT>
                    <a:lnB w="28575">
                      <a:solidFill>
                        <a:srgbClr val="231F20"/>
                      </a:solidFill>
                      <a:prstDash val="solid"/>
                    </a:lnB>
                    <a:solidFill>
                      <a:srgbClr val="FFFFFF"/>
                    </a:solidFill>
                  </a:tcPr>
                </a:tc>
                <a:tc gridSpan="2" vMerge="1">
                  <a:txBody>
                    <a:bodyPr/>
                    <a:lstStyle/>
                    <a:p>
                      <a:endParaRPr/>
                    </a:p>
                  </a:txBody>
                  <a:tcPr marL="0" marR="0" marT="4445"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hMerge="1" vMerge="1">
                  <a:txBody>
                    <a:bodyPr/>
                    <a:lstStyle/>
                    <a:p>
                      <a:endParaRPr/>
                    </a:p>
                  </a:txBody>
                  <a:tcPr marL="0" marR="0" marT="0" marB="0"/>
                </a:tc>
                <a:tc>
                  <a:txBody>
                    <a:bodyPr/>
                    <a:lstStyle/>
                    <a:p>
                      <a:pPr marL="373380" indent="-171450">
                        <a:lnSpc>
                          <a:spcPct val="100000"/>
                        </a:lnSpc>
                        <a:spcBef>
                          <a:spcPts val="1375"/>
                        </a:spcBef>
                        <a:buFont typeface="Arial" panose="020B0604020202020204" pitchFamily="34" charset="0"/>
                        <a:buChar char="•"/>
                      </a:pPr>
                      <a:r>
                        <a:rPr sz="900" b="1" spc="50" dirty="0">
                          <a:solidFill>
                            <a:srgbClr val="231F20"/>
                          </a:solidFill>
                          <a:latin typeface="Tahoma"/>
                          <a:cs typeface="Tahoma"/>
                        </a:rPr>
                        <a:t>Channels</a:t>
                      </a:r>
                      <a:endParaRPr lang="en-US" sz="900" b="1" spc="50" dirty="0">
                        <a:solidFill>
                          <a:srgbClr val="231F20"/>
                        </a:solidFill>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Earned media (novel and controversial product)</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Social media marketing (working with bloggers, vloggers, reviewers, as well as our own content)</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Kickstarter</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Driving sales/ attention with driving schools and other partners</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Ad campaign aimed at life360 users</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Friend Referrals</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20193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dirty="0">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20193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How do you reach them?</a:t>
                      </a:r>
                    </a:p>
                  </a:txBody>
                  <a:tcPr marL="0" marR="0" marT="111992" marB="0">
                    <a:lnL w="28575">
                      <a:solidFill>
                        <a:srgbClr val="231F20"/>
                      </a:solidFill>
                      <a:prstDash val="solid"/>
                    </a:lnL>
                    <a:lnR w="28575">
                      <a:solidFill>
                        <a:srgbClr val="231F20"/>
                      </a:solidFill>
                      <a:prstDash val="solid"/>
                    </a:lnR>
                    <a:lnT w="28575">
                      <a:solidFill>
                        <a:srgbClr val="231F20"/>
                      </a:solidFill>
                      <a:prstDash val="solid"/>
                    </a:lnT>
                    <a:lnB w="28575">
                      <a:solidFill>
                        <a:srgbClr val="231F20"/>
                      </a:solidFill>
                      <a:prstDash val="solid"/>
                    </a:lnB>
                    <a:solidFill>
                      <a:srgbClr val="FFFFFF"/>
                    </a:solidFill>
                  </a:tcPr>
                </a:tc>
                <a:tc vMerge="1">
                  <a:txBody>
                    <a:bodyPr/>
                    <a:lstStyle/>
                    <a:p>
                      <a:endParaRPr/>
                    </a:p>
                  </a:txBody>
                  <a:tcPr marL="0" marR="0" marT="4445" marB="0">
                    <a:lnL w="28575">
                      <a:solidFill>
                        <a:srgbClr val="231F20"/>
                      </a:solidFill>
                      <a:prstDash val="solid"/>
                    </a:lnL>
                    <a:lnR w="57150">
                      <a:solidFill>
                        <a:srgbClr val="231F20"/>
                      </a:solidFill>
                      <a:prstDash val="solid"/>
                    </a:lnR>
                    <a:lnT w="57150">
                      <a:solidFill>
                        <a:srgbClr val="231F20"/>
                      </a:solidFill>
                      <a:prstDash val="solid"/>
                    </a:lnT>
                    <a:lnB w="28575">
                      <a:solidFill>
                        <a:srgbClr val="231F20"/>
                      </a:solidFill>
                      <a:prstDash val="solid"/>
                    </a:lnB>
                    <a:solidFill>
                      <a:srgbClr val="FFFFFF"/>
                    </a:solidFill>
                  </a:tcPr>
                </a:tc>
                <a:extLst>
                  <a:ext uri="{0D108BD9-81ED-4DB2-BD59-A6C34878D82A}">
                    <a16:rowId xmlns:a16="http://schemas.microsoft.com/office/drawing/2014/main" val="10001"/>
                  </a:ext>
                </a:extLst>
              </a:tr>
              <a:tr h="1864421">
                <a:tc gridSpan="3">
                  <a:txBody>
                    <a:bodyPr/>
                    <a:lstStyle/>
                    <a:p>
                      <a:pPr marL="171450" indent="-171450">
                        <a:lnSpc>
                          <a:spcPct val="100000"/>
                        </a:lnSpc>
                        <a:buFont typeface="Arial" panose="020B0604020202020204" pitchFamily="34" charset="0"/>
                        <a:buChar char="•"/>
                      </a:pPr>
                      <a:endParaRPr sz="1000" dirty="0">
                        <a:latin typeface="Times New Roman"/>
                        <a:cs typeface="Times New Roman"/>
                      </a:endParaRPr>
                    </a:p>
                    <a:p>
                      <a:pPr marL="398145" indent="-171450">
                        <a:lnSpc>
                          <a:spcPct val="100000"/>
                        </a:lnSpc>
                        <a:buFont typeface="Arial" panose="020B0604020202020204" pitchFamily="34" charset="0"/>
                        <a:buChar char="•"/>
                      </a:pPr>
                      <a:r>
                        <a:rPr sz="900" b="1" spc="85" dirty="0">
                          <a:solidFill>
                            <a:srgbClr val="231F20"/>
                          </a:solidFill>
                          <a:latin typeface="Tahoma"/>
                          <a:cs typeface="Tahoma"/>
                        </a:rPr>
                        <a:t>Cost</a:t>
                      </a:r>
                      <a:r>
                        <a:rPr sz="900" b="1" spc="-60" dirty="0">
                          <a:solidFill>
                            <a:srgbClr val="231F20"/>
                          </a:solidFill>
                          <a:latin typeface="Tahoma"/>
                          <a:cs typeface="Tahoma"/>
                        </a:rPr>
                        <a:t> </a:t>
                      </a:r>
                      <a:r>
                        <a:rPr sz="900" b="1" spc="50" dirty="0">
                          <a:solidFill>
                            <a:srgbClr val="231F20"/>
                          </a:solidFill>
                          <a:latin typeface="Tahoma"/>
                          <a:cs typeface="Tahoma"/>
                        </a:rPr>
                        <a:t>Structure</a:t>
                      </a:r>
                      <a:endParaRPr lang="en-US" sz="900" b="1" spc="50" dirty="0">
                        <a:solidFill>
                          <a:srgbClr val="231F20"/>
                        </a:solidFill>
                        <a:latin typeface="Tahoma"/>
                        <a:cs typeface="Tahoma"/>
                      </a:endParaRPr>
                    </a:p>
                    <a:p>
                      <a:pPr marL="398145" indent="-171450">
                        <a:lnSpc>
                          <a:spcPct val="100000"/>
                        </a:lnSpc>
                        <a:buFont typeface="Arial" panose="020B0604020202020204" pitchFamily="34" charset="0"/>
                        <a:buChar char="•"/>
                      </a:pPr>
                      <a:endParaRPr lang="en-US" sz="900" spc="50" dirty="0">
                        <a:solidFill>
                          <a:srgbClr val="231F20"/>
                        </a:solidFill>
                        <a:latin typeface="Tahoma"/>
                        <a:cs typeface="Tahoma"/>
                      </a:endParaRP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Hardware Costs</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COGS (landed) -  $15</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SG&amp;A –  $10</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Certification costs (12k)</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App costs</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Cloud computing and storage costs (Storage, Inbound, Outbound, Compute per gig TBD) </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22669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dirty="0">
                        <a:latin typeface="Tahoma"/>
                        <a:cs typeface="Tahoma"/>
                      </a:endParaRPr>
                    </a:p>
                    <a:p>
                      <a:pPr marL="22669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What will it cost?</a:t>
                      </a:r>
                    </a:p>
                  </a:txBody>
                  <a:tcPr marL="0" marR="0" marT="0" marB="0">
                    <a:lnL w="57150">
                      <a:solidFill>
                        <a:srgbClr val="231F20"/>
                      </a:solidFill>
                      <a:prstDash val="solid"/>
                    </a:lnL>
                    <a:lnR w="28575">
                      <a:solidFill>
                        <a:srgbClr val="231F20"/>
                      </a:solidFill>
                      <a:prstDash val="solid"/>
                    </a:lnR>
                    <a:lnT w="28575">
                      <a:solidFill>
                        <a:srgbClr val="231F20"/>
                      </a:solidFill>
                      <a:prstDash val="solid"/>
                    </a:lnT>
                    <a:lnB w="57150">
                      <a:solidFill>
                        <a:srgbClr val="231F2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gridSpan="3">
                  <a:txBody>
                    <a:bodyPr/>
                    <a:lstStyle/>
                    <a:p>
                      <a:pPr marL="171450" indent="-171450">
                        <a:lnSpc>
                          <a:spcPct val="100000"/>
                        </a:lnSpc>
                        <a:spcBef>
                          <a:spcPts val="15"/>
                        </a:spcBef>
                        <a:buFont typeface="Arial" panose="020B0604020202020204" pitchFamily="34" charset="0"/>
                        <a:buChar char="•"/>
                      </a:pPr>
                      <a:endParaRPr sz="1000" dirty="0">
                        <a:latin typeface="Times New Roman"/>
                        <a:cs typeface="Times New Roman"/>
                      </a:endParaRPr>
                    </a:p>
                    <a:p>
                      <a:pPr marL="369570" indent="-171450">
                        <a:lnSpc>
                          <a:spcPct val="100000"/>
                        </a:lnSpc>
                        <a:buFont typeface="Arial" panose="020B0604020202020204" pitchFamily="34" charset="0"/>
                        <a:buChar char="•"/>
                      </a:pPr>
                      <a:r>
                        <a:rPr sz="900" b="1" spc="60" dirty="0">
                          <a:solidFill>
                            <a:srgbClr val="231F20"/>
                          </a:solidFill>
                          <a:latin typeface="Tahoma"/>
                          <a:cs typeface="Tahoma"/>
                        </a:rPr>
                        <a:t>Revenue</a:t>
                      </a:r>
                      <a:r>
                        <a:rPr sz="900" b="1" spc="-55" dirty="0">
                          <a:solidFill>
                            <a:srgbClr val="231F20"/>
                          </a:solidFill>
                          <a:latin typeface="Tahoma"/>
                          <a:cs typeface="Tahoma"/>
                        </a:rPr>
                        <a:t> </a:t>
                      </a:r>
                      <a:r>
                        <a:rPr sz="900" b="1" spc="60" dirty="0">
                          <a:solidFill>
                            <a:srgbClr val="231F20"/>
                          </a:solidFill>
                          <a:latin typeface="Tahoma"/>
                          <a:cs typeface="Tahoma"/>
                        </a:rPr>
                        <a:t>Streams</a:t>
                      </a:r>
                      <a:endParaRPr lang="en-US" sz="900" b="1" spc="60" dirty="0">
                        <a:solidFill>
                          <a:srgbClr val="231F20"/>
                        </a:solidFill>
                        <a:latin typeface="Tahoma"/>
                        <a:cs typeface="Tahoma"/>
                      </a:endParaRPr>
                    </a:p>
                    <a:p>
                      <a:pPr marL="369570" indent="-171450">
                        <a:lnSpc>
                          <a:spcPct val="100000"/>
                        </a:lnSpc>
                        <a:buFont typeface="Arial" panose="020B0604020202020204" pitchFamily="34" charset="0"/>
                        <a:buChar char="•"/>
                      </a:pPr>
                      <a:endParaRPr lang="en-US" sz="900" spc="60" dirty="0">
                        <a:solidFill>
                          <a:srgbClr val="231F20"/>
                        </a:solidFill>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Freemium subscription model {free,  silver, gold}</a:t>
                      </a: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Ex: $10 MRR per customer</a:t>
                      </a: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19812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How much will you make?</a:t>
                      </a:r>
                    </a:p>
                    <a:p>
                      <a:pPr marL="369570" indent="-171450">
                        <a:lnSpc>
                          <a:spcPct val="100000"/>
                        </a:lnSpc>
                        <a:buFont typeface="Arial" panose="020B0604020202020204" pitchFamily="34" charset="0"/>
                        <a:buChar char="•"/>
                      </a:pPr>
                      <a:endParaRPr sz="900" dirty="0">
                        <a:latin typeface="Tahoma"/>
                        <a:cs typeface="Tahoma"/>
                      </a:endParaRPr>
                    </a:p>
                  </a:txBody>
                  <a:tcPr marL="0" marR="0" marT="1222" marB="0">
                    <a:lnL w="28575">
                      <a:solidFill>
                        <a:srgbClr val="231F20"/>
                      </a:solidFill>
                      <a:prstDash val="solid"/>
                    </a:lnL>
                    <a:lnR w="57150">
                      <a:solidFill>
                        <a:srgbClr val="231F20"/>
                      </a:solidFill>
                      <a:prstDash val="solid"/>
                    </a:lnR>
                    <a:lnT w="28575">
                      <a:solidFill>
                        <a:srgbClr val="231F20"/>
                      </a:solidFill>
                      <a:prstDash val="solid"/>
                    </a:lnT>
                    <a:lnB w="57150">
                      <a:solidFill>
                        <a:srgbClr val="231F2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83DE0D76-34E2-27F3-EF0E-668D75C288B8}"/>
              </a:ext>
            </a:extLst>
          </p:cNvPr>
          <p:cNvPicPr>
            <a:picLocks noChangeAspect="1"/>
          </p:cNvPicPr>
          <p:nvPr/>
        </p:nvPicPr>
        <p:blipFill>
          <a:blip r:embed="rId8"/>
          <a:stretch>
            <a:fillRect/>
          </a:stretch>
        </p:blipFill>
        <p:spPr>
          <a:xfrm>
            <a:off x="97194" y="21895"/>
            <a:ext cx="9437426" cy="493819"/>
          </a:xfrm>
          <a:prstGeom prst="rect">
            <a:avLst/>
          </a:prstGeom>
        </p:spPr>
      </p:pic>
    </p:spTree>
    <p:extLst>
      <p:ext uri="{BB962C8B-B14F-4D97-AF65-F5344CB8AC3E}">
        <p14:creationId xmlns:p14="http://schemas.microsoft.com/office/powerpoint/2010/main" val="345576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44D97-2AA0-084A-9DD4-A6954E269FAB}"/>
              </a:ext>
            </a:extLst>
          </p:cNvPr>
          <p:cNvSpPr txBox="1"/>
          <p:nvPr/>
        </p:nvSpPr>
        <p:spPr>
          <a:xfrm>
            <a:off x="474207" y="572879"/>
            <a:ext cx="10537229" cy="1754326"/>
          </a:xfrm>
          <a:prstGeom prst="rect">
            <a:avLst/>
          </a:prstGeom>
          <a:noFill/>
          <a:ln>
            <a:solidFill>
              <a:schemeClr val="tx1"/>
            </a:solidFill>
          </a:ln>
        </p:spPr>
        <p:txBody>
          <a:bodyPr wrap="square" rtlCol="0">
            <a:spAutoFit/>
          </a:bodyPr>
          <a:lstStyle/>
          <a:p>
            <a:r>
              <a:rPr lang="en-US" b="1" kern="50" dirty="0">
                <a:ea typeface="Calibri" panose="020F0502020204030204" pitchFamily="34" charset="0"/>
              </a:rPr>
              <a:t>What we plan to do next:</a:t>
            </a:r>
            <a:endParaRPr lang="en-US" b="1" dirty="0"/>
          </a:p>
          <a:p>
            <a:pPr marL="342900" indent="-342900">
              <a:buFont typeface="+mj-lt"/>
              <a:buAutoNum type="arabicPeriod"/>
            </a:pPr>
            <a:r>
              <a:rPr lang="en-US" dirty="0"/>
              <a:t>Continuously do customer discovery and learn from customers</a:t>
            </a:r>
          </a:p>
          <a:p>
            <a:pPr marL="342900" indent="-342900">
              <a:buFont typeface="+mj-lt"/>
              <a:buAutoNum type="arabicPeriod"/>
            </a:pPr>
            <a:r>
              <a:rPr lang="en-US" dirty="0"/>
              <a:t>Continue learning more about the commercial markets while synchronously building the technology</a:t>
            </a:r>
          </a:p>
          <a:p>
            <a:pPr marL="342900" indent="-342900">
              <a:buFont typeface="+mj-lt"/>
              <a:buAutoNum type="arabicPeriod"/>
            </a:pPr>
            <a:r>
              <a:rPr lang="en-US" dirty="0"/>
              <a:t>Use mockup software to cheaply iterate and get feedback with customers along the way</a:t>
            </a:r>
          </a:p>
          <a:p>
            <a:pPr marL="342900" indent="-342900">
              <a:buFont typeface="+mj-lt"/>
              <a:buAutoNum type="arabicPeriod"/>
            </a:pPr>
            <a:r>
              <a:rPr lang="en-US" dirty="0"/>
              <a:t>Test markets using social media to find interest</a:t>
            </a:r>
          </a:p>
          <a:p>
            <a:pPr marL="342900" indent="-342900">
              <a:buFont typeface="+mj-lt"/>
              <a:buAutoNum type="arabicPeriod"/>
            </a:pPr>
            <a:endParaRPr lang="en-US" dirty="0"/>
          </a:p>
        </p:txBody>
      </p:sp>
    </p:spTree>
    <p:extLst>
      <p:ext uri="{BB962C8B-B14F-4D97-AF65-F5344CB8AC3E}">
        <p14:creationId xmlns:p14="http://schemas.microsoft.com/office/powerpoint/2010/main" val="321126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1214</Words>
  <Application>Microsoft Office PowerPoint</Application>
  <PresentationFormat>Widescreen</PresentationFormat>
  <Paragraphs>269</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Courier New</vt:lpstr>
      <vt:lpstr>Helvetica</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Rother</dc:creator>
  <cp:lastModifiedBy>james coleman</cp:lastModifiedBy>
  <cp:revision>18</cp:revision>
  <dcterms:created xsi:type="dcterms:W3CDTF">2019-09-15T19:25:14Z</dcterms:created>
  <dcterms:modified xsi:type="dcterms:W3CDTF">2023-08-16T16:56:35Z</dcterms:modified>
</cp:coreProperties>
</file>