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5125700" cy="10693400"/>
  <p:notesSz cx="151257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893A7-8399-485D-8296-C96216EB6F39}" v="400" dt="2023-05-23T18:05:56.753"/>
    <p1510:client id="{E8F8A286-3D5D-4F4B-8BC8-7E3AD24542D2}" v="1" dt="2022-09-22T14:23:12.2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5"/>
    <p:restoredTop sz="94671"/>
  </p:normalViewPr>
  <p:slideViewPr>
    <p:cSldViewPr>
      <p:cViewPr>
        <p:scale>
          <a:sx n="48" d="100"/>
          <a:sy n="48" d="100"/>
        </p:scale>
        <p:origin x="924" y="-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567738" y="0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24A00-6EA4-4940-8B4D-138AC767A82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10150" y="1336675"/>
            <a:ext cx="51054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12888" y="5146675"/>
            <a:ext cx="120999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567738" y="10156825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3C8A5-30FE-4A8C-B133-E7744827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9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3C8A5-30FE-4A8C-B133-E77448277B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119985" cy="10692130"/>
          </a:xfrm>
          <a:custGeom>
            <a:avLst/>
            <a:gdLst/>
            <a:ahLst/>
            <a:cxnLst/>
            <a:rect l="l" t="t" r="r" b="b"/>
            <a:pathLst>
              <a:path w="15119985" h="10692130">
                <a:moveTo>
                  <a:pt x="15119985" y="0"/>
                </a:moveTo>
                <a:lnTo>
                  <a:pt x="0" y="0"/>
                </a:lnTo>
                <a:lnTo>
                  <a:pt x="0" y="10692003"/>
                </a:lnTo>
                <a:lnTo>
                  <a:pt x="15119985" y="10692003"/>
                </a:lnTo>
                <a:lnTo>
                  <a:pt x="15119985" y="0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31F20"/>
                </a:solidFill>
                <a:latin typeface="Tahoma"/>
                <a:cs typeface="Tahoma"/>
              </a:rPr>
              <a:t>The Business</a:t>
            </a:r>
            <a:r>
              <a:rPr sz="2800" b="1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231F20"/>
                </a:solidFill>
                <a:latin typeface="Tahoma"/>
                <a:cs typeface="Tahoma"/>
              </a:rPr>
              <a:t>Model</a:t>
            </a:r>
            <a:r>
              <a:rPr sz="2800" b="1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231F20"/>
                </a:solidFill>
                <a:latin typeface="Tahoma"/>
                <a:cs typeface="Tahoma"/>
              </a:rPr>
              <a:t>Canvas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3094" y="1317767"/>
            <a:ext cx="260972" cy="3011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4616" y="1313049"/>
            <a:ext cx="274270" cy="2742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9338" y="4301075"/>
            <a:ext cx="358414" cy="33265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57573" y="4306261"/>
            <a:ext cx="369208" cy="24362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117143" y="7310158"/>
            <a:ext cx="276860" cy="320675"/>
          </a:xfrm>
          <a:custGeom>
            <a:avLst/>
            <a:gdLst/>
            <a:ahLst/>
            <a:cxnLst/>
            <a:rect l="l" t="t" r="r" b="b"/>
            <a:pathLst>
              <a:path w="276859" h="320675">
                <a:moveTo>
                  <a:pt x="254927" y="21653"/>
                </a:moveTo>
                <a:lnTo>
                  <a:pt x="233400" y="0"/>
                </a:ln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1975" y="50584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close/>
              </a:path>
              <a:path w="276859" h="320675">
                <a:moveTo>
                  <a:pt x="276504" y="84112"/>
                </a:moveTo>
                <a:lnTo>
                  <a:pt x="276059" y="83667"/>
                </a:lnTo>
                <a:lnTo>
                  <a:pt x="255397" y="62966"/>
                </a:lnTo>
                <a:lnTo>
                  <a:pt x="255397" y="105473"/>
                </a:lnTo>
                <a:lnTo>
                  <a:pt x="253809" y="113677"/>
                </a:lnTo>
                <a:lnTo>
                  <a:pt x="249034" y="120878"/>
                </a:lnTo>
                <a:lnTo>
                  <a:pt x="241846" y="125679"/>
                </a:lnTo>
                <a:lnTo>
                  <a:pt x="233654" y="127279"/>
                </a:lnTo>
                <a:lnTo>
                  <a:pt x="225463" y="125679"/>
                </a:lnTo>
                <a:lnTo>
                  <a:pt x="218262" y="120878"/>
                </a:lnTo>
                <a:lnTo>
                  <a:pt x="213499" y="113677"/>
                </a:lnTo>
                <a:lnTo>
                  <a:pt x="211899" y="105473"/>
                </a:lnTo>
                <a:lnTo>
                  <a:pt x="213499" y="97269"/>
                </a:lnTo>
                <a:lnTo>
                  <a:pt x="218262" y="90055"/>
                </a:lnTo>
                <a:lnTo>
                  <a:pt x="225463" y="85267"/>
                </a:lnTo>
                <a:lnTo>
                  <a:pt x="233654" y="83667"/>
                </a:lnTo>
                <a:lnTo>
                  <a:pt x="241846" y="85267"/>
                </a:lnTo>
                <a:lnTo>
                  <a:pt x="249034" y="90055"/>
                </a:lnTo>
                <a:lnTo>
                  <a:pt x="253809" y="97269"/>
                </a:lnTo>
                <a:lnTo>
                  <a:pt x="255397" y="105473"/>
                </a:lnTo>
                <a:lnTo>
                  <a:pt x="255397" y="62966"/>
                </a:lnTo>
                <a:lnTo>
                  <a:pt x="254927" y="62484"/>
                </a:lnTo>
                <a:lnTo>
                  <a:pt x="173786" y="62484"/>
                </a:lnTo>
                <a:lnTo>
                  <a:pt x="21539" y="214490"/>
                </a:lnTo>
                <a:lnTo>
                  <a:pt x="126847" y="320154"/>
                </a:lnTo>
                <a:lnTo>
                  <a:pt x="276504" y="169989"/>
                </a:lnTo>
                <a:lnTo>
                  <a:pt x="276504" y="127279"/>
                </a:lnTo>
                <a:lnTo>
                  <a:pt x="276504" y="841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4193336" y="7310168"/>
            <a:ext cx="282575" cy="351790"/>
            <a:chOff x="14193336" y="7310168"/>
            <a:chExt cx="282575" cy="351790"/>
          </a:xfrm>
        </p:grpSpPr>
        <p:sp>
          <p:nvSpPr>
            <p:cNvPr id="17" name="object 17"/>
            <p:cNvSpPr/>
            <p:nvPr/>
          </p:nvSpPr>
          <p:spPr>
            <a:xfrm>
              <a:off x="14193329" y="7310170"/>
              <a:ext cx="282575" cy="351790"/>
            </a:xfrm>
            <a:custGeom>
              <a:avLst/>
              <a:gdLst/>
              <a:ahLst/>
              <a:cxnLst/>
              <a:rect l="l" t="t" r="r" b="b"/>
              <a:pathLst>
                <a:path w="282575" h="351790">
                  <a:moveTo>
                    <a:pt x="191401" y="52171"/>
                  </a:moveTo>
                  <a:lnTo>
                    <a:pt x="187337" y="48107"/>
                  </a:lnTo>
                  <a:lnTo>
                    <a:pt x="94805" y="48107"/>
                  </a:lnTo>
                  <a:lnTo>
                    <a:pt x="90741" y="52171"/>
                  </a:lnTo>
                  <a:lnTo>
                    <a:pt x="90741" y="62103"/>
                  </a:lnTo>
                  <a:lnTo>
                    <a:pt x="94805" y="66167"/>
                  </a:lnTo>
                  <a:lnTo>
                    <a:pt x="187337" y="66167"/>
                  </a:lnTo>
                  <a:lnTo>
                    <a:pt x="191401" y="62103"/>
                  </a:lnTo>
                  <a:lnTo>
                    <a:pt x="191401" y="57137"/>
                  </a:lnTo>
                  <a:lnTo>
                    <a:pt x="191401" y="52171"/>
                  </a:lnTo>
                  <a:close/>
                </a:path>
                <a:path w="282575" h="351790">
                  <a:moveTo>
                    <a:pt x="196494" y="787"/>
                  </a:moveTo>
                  <a:lnTo>
                    <a:pt x="188252" y="1943"/>
                  </a:lnTo>
                  <a:lnTo>
                    <a:pt x="176949" y="7200"/>
                  </a:lnTo>
                  <a:lnTo>
                    <a:pt x="168719" y="8356"/>
                  </a:lnTo>
                  <a:lnTo>
                    <a:pt x="160502" y="7086"/>
                  </a:lnTo>
                  <a:lnTo>
                    <a:pt x="149275" y="1676"/>
                  </a:lnTo>
                  <a:lnTo>
                    <a:pt x="141058" y="393"/>
                  </a:lnTo>
                  <a:lnTo>
                    <a:pt x="132816" y="1549"/>
                  </a:lnTo>
                  <a:lnTo>
                    <a:pt x="121526" y="6807"/>
                  </a:lnTo>
                  <a:lnTo>
                    <a:pt x="113296" y="7950"/>
                  </a:lnTo>
                  <a:lnTo>
                    <a:pt x="105079" y="6680"/>
                  </a:lnTo>
                  <a:lnTo>
                    <a:pt x="93853" y="1270"/>
                  </a:lnTo>
                  <a:lnTo>
                    <a:pt x="85648" y="0"/>
                  </a:lnTo>
                  <a:lnTo>
                    <a:pt x="101155" y="36169"/>
                  </a:lnTo>
                  <a:lnTo>
                    <a:pt x="180721" y="36169"/>
                  </a:lnTo>
                  <a:lnTo>
                    <a:pt x="196494" y="787"/>
                  </a:lnTo>
                  <a:close/>
                </a:path>
                <a:path w="282575" h="351790">
                  <a:moveTo>
                    <a:pt x="282143" y="211632"/>
                  </a:moveTo>
                  <a:lnTo>
                    <a:pt x="275488" y="167728"/>
                  </a:lnTo>
                  <a:lnTo>
                    <a:pt x="256336" y="129387"/>
                  </a:lnTo>
                  <a:lnTo>
                    <a:pt x="226885" y="98818"/>
                  </a:lnTo>
                  <a:lnTo>
                    <a:pt x="189344" y="78206"/>
                  </a:lnTo>
                  <a:lnTo>
                    <a:pt x="92951" y="78206"/>
                  </a:lnTo>
                  <a:lnTo>
                    <a:pt x="55778" y="98463"/>
                  </a:lnTo>
                  <a:lnTo>
                    <a:pt x="26454" y="128511"/>
                  </a:lnTo>
                  <a:lnTo>
                    <a:pt x="7137" y="166255"/>
                  </a:lnTo>
                  <a:lnTo>
                    <a:pt x="0" y="209613"/>
                  </a:lnTo>
                  <a:lnTo>
                    <a:pt x="6870" y="254254"/>
                  </a:lnTo>
                  <a:lnTo>
                    <a:pt x="26619" y="293116"/>
                  </a:lnTo>
                  <a:lnTo>
                    <a:pt x="56934" y="323875"/>
                  </a:lnTo>
                  <a:lnTo>
                    <a:pt x="95516" y="344170"/>
                  </a:lnTo>
                  <a:lnTo>
                    <a:pt x="140055" y="351688"/>
                  </a:lnTo>
                  <a:lnTo>
                    <a:pt x="184696" y="344817"/>
                  </a:lnTo>
                  <a:lnTo>
                    <a:pt x="223570" y="325069"/>
                  </a:lnTo>
                  <a:lnTo>
                    <a:pt x="254330" y="294754"/>
                  </a:lnTo>
                  <a:lnTo>
                    <a:pt x="274637" y="256171"/>
                  </a:lnTo>
                  <a:lnTo>
                    <a:pt x="282143" y="211632"/>
                  </a:lnTo>
                  <a:close/>
                </a:path>
              </a:pathLst>
            </a:custGeom>
            <a:solidFill>
              <a:srgbClr val="0203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6388" y="7451595"/>
              <a:ext cx="96010" cy="146024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77807" y="458787"/>
            <a:ext cx="3079750" cy="24365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-10" dirty="0">
                <a:solidFill>
                  <a:srgbClr val="4C4D4F"/>
                </a:solidFill>
                <a:latin typeface="Verdana"/>
                <a:cs typeface="Verdana"/>
              </a:rPr>
              <a:t>Designed</a:t>
            </a:r>
            <a:r>
              <a:rPr sz="1000" i="1" spc="-25" dirty="0">
                <a:solidFill>
                  <a:srgbClr val="4C4D4F"/>
                </a:solidFill>
                <a:latin typeface="Verdana"/>
                <a:cs typeface="Verdana"/>
              </a:rPr>
              <a:t> by:</a:t>
            </a:r>
            <a:r>
              <a:rPr lang="en-US" sz="1000" i="1" spc="-25" dirty="0">
                <a:solidFill>
                  <a:srgbClr val="4C4D4F"/>
                </a:solidFill>
                <a:latin typeface="Verdana"/>
                <a:cs typeface="Verdana"/>
              </a:rPr>
              <a:t> James Coleman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44819" y="458787"/>
            <a:ext cx="1283970" cy="24365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-10" dirty="0">
                <a:solidFill>
                  <a:srgbClr val="4C4D4F"/>
                </a:solidFill>
                <a:latin typeface="Verdana"/>
                <a:cs typeface="Verdana"/>
              </a:rPr>
              <a:t>Date:</a:t>
            </a:r>
            <a:r>
              <a:rPr lang="en-US" sz="1000" i="1" spc="-10" dirty="0">
                <a:solidFill>
                  <a:srgbClr val="4C4D4F"/>
                </a:solidFill>
                <a:latin typeface="Verdana"/>
                <a:cs typeface="Verdana"/>
              </a:rPr>
              <a:t> 06/27/23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20774" y="458787"/>
            <a:ext cx="1038860" cy="24365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0" dirty="0">
                <a:solidFill>
                  <a:srgbClr val="4C4D4F"/>
                </a:solidFill>
                <a:latin typeface="Verdana"/>
                <a:cs typeface="Verdana"/>
              </a:rPr>
              <a:t>Version:</a:t>
            </a:r>
            <a:r>
              <a:rPr lang="en-US" sz="1000" i="1" spc="-10" dirty="0">
                <a:solidFill>
                  <a:srgbClr val="4C4D4F"/>
                </a:solidFill>
                <a:latin typeface="Verdana"/>
                <a:cs typeface="Verdana"/>
              </a:rPr>
              <a:t> 2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36411" y="458787"/>
            <a:ext cx="2818765" cy="24365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-10" dirty="0">
                <a:solidFill>
                  <a:srgbClr val="4C4D4F"/>
                </a:solidFill>
                <a:latin typeface="Verdana"/>
                <a:cs typeface="Verdana"/>
              </a:rPr>
              <a:t>Designed</a:t>
            </a:r>
            <a:r>
              <a:rPr sz="1000" i="1" spc="-25" dirty="0">
                <a:solidFill>
                  <a:srgbClr val="4C4D4F"/>
                </a:solidFill>
                <a:latin typeface="Verdana"/>
                <a:cs typeface="Verdana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Verdana"/>
                <a:cs typeface="Verdana"/>
              </a:rPr>
              <a:t>for:</a:t>
            </a:r>
            <a:r>
              <a:rPr lang="en-US" sz="1000" i="1" spc="-20" dirty="0">
                <a:solidFill>
                  <a:srgbClr val="4C4D4F"/>
                </a:solidFill>
                <a:latin typeface="Verdana"/>
                <a:cs typeface="Verdana"/>
              </a:rPr>
              <a:t> PHA &amp; CREA</a:t>
            </a:r>
            <a:endParaRPr sz="1000" dirty="0">
              <a:latin typeface="Verdana"/>
              <a:cs typeface="Verdana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7944"/>
              </p:ext>
            </p:extLst>
          </p:nvPr>
        </p:nvGraphicFramePr>
        <p:xfrm>
          <a:off x="457201" y="1129232"/>
          <a:ext cx="14150973" cy="9954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8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610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lang="en-US" sz="1300" dirty="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400" b="1" spc="5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Key</a:t>
                      </a:r>
                      <a:r>
                        <a:rPr lang="en-US" sz="1400" b="1" spc="-6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400" b="1" spc="6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Partners</a:t>
                      </a: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spc="6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51498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Driving schools </a:t>
                      </a:r>
                    </a:p>
                    <a:p>
                      <a:pPr marL="51498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Gov agencies that promote safe driving or involved with driving at all (DMV)</a:t>
                      </a:r>
                    </a:p>
                    <a:p>
                      <a:pPr marL="51498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Distracted driving related charities, foundations and non-profits</a:t>
                      </a:r>
                    </a:p>
                    <a:p>
                      <a:pPr marL="51498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School districts hosting distracted driving awareness week/ red ribbon week &amp; districts that allow students to purchase on-site parking passes</a:t>
                      </a:r>
                    </a:p>
                    <a:p>
                      <a:pPr marL="51498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Community safe driving advocates. </a:t>
                      </a:r>
                    </a:p>
                    <a:p>
                      <a:pPr marL="51498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Government officials</a:t>
                      </a:r>
                    </a:p>
                    <a:p>
                      <a:pPr marL="51498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Occupational safety organizations/ government arms</a:t>
                      </a:r>
                    </a:p>
                    <a:p>
                      <a:pPr marL="51498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Parenting social media platforms and their moderators</a:t>
                      </a:r>
                    </a:p>
                    <a:p>
                      <a:pPr marL="51498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Existing indirect competitors or companies in this space that are willing to collaborate in mutually beneficial ways</a:t>
                      </a:r>
                    </a:p>
                    <a:p>
                      <a:pPr marL="229235" indent="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51498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57150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57150">
                      <a:solidFill>
                        <a:srgbClr val="231F20"/>
                      </a:solidFill>
                      <a:prstDash val="solid"/>
                    </a:lnT>
                    <a:lnB w="28575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5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Key</a:t>
                      </a:r>
                      <a:r>
                        <a:rPr sz="1400" spc="-6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5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Activities</a:t>
                      </a:r>
                      <a:endParaRPr lang="en-US" sz="1400" b="1" spc="5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45656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Build product</a:t>
                      </a:r>
                    </a:p>
                    <a:p>
                      <a:pPr marL="45656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Talk to customers</a:t>
                      </a:r>
                    </a:p>
                    <a:p>
                      <a:pPr marL="45656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Find and apply to grants</a:t>
                      </a:r>
                    </a:p>
                    <a:p>
                      <a:pPr marL="45656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Add workers or cofounders</a:t>
                      </a:r>
                    </a:p>
                  </a:txBody>
                  <a:tcPr marL="0" marR="0" marT="4445" marB="0">
                    <a:lnL w="28575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57150">
                      <a:solidFill>
                        <a:srgbClr val="231F20"/>
                      </a:solidFill>
                      <a:prstDash val="solid"/>
                    </a:lnT>
                    <a:lnB w="28575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78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Value</a:t>
                      </a:r>
                      <a:r>
                        <a:rPr sz="1400" b="1" spc="16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5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Propositions</a:t>
                      </a:r>
                      <a:endParaRPr lang="en-US" sz="1400" b="1" spc="55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178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spc="55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178435" marR="0" lvl="0" indent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Parents:</a:t>
                      </a:r>
                    </a:p>
                    <a:p>
                      <a:pPr marL="464185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Provide parents the Maslov need of security and safety</a:t>
                      </a:r>
                    </a:p>
                    <a:p>
                      <a:pPr marL="464185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Reduce time spent checking on family members and reduce time spent coaching young drivers</a:t>
                      </a:r>
                    </a:p>
                    <a:p>
                      <a:pPr marL="464185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Potentially reduce insurance costs</a:t>
                      </a:r>
                    </a:p>
                    <a:p>
                      <a:pPr marL="178435" marR="0" lvl="0" indent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178435" marR="0" lvl="0" indent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Teens </a:t>
                      </a:r>
                    </a:p>
                    <a:p>
                      <a:pPr marL="464185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Provide the tools to actionably improve driving</a:t>
                      </a:r>
                    </a:p>
                    <a:p>
                      <a:pPr marL="464185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Put money in your pocket and reward safer driving</a:t>
                      </a:r>
                    </a:p>
                    <a:p>
                      <a:pPr marL="464185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28575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57150">
                      <a:solidFill>
                        <a:srgbClr val="231F20"/>
                      </a:solidFill>
                      <a:prstDash val="solid"/>
                    </a:lnT>
                    <a:lnB w="28575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8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Customer</a:t>
                      </a:r>
                      <a:r>
                        <a:rPr sz="1400" b="1" spc="-5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5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Relationships</a:t>
                      </a:r>
                      <a:endParaRPr lang="en-US" sz="1400" b="1" spc="5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spc="5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48768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Initially a hands-on onboarding relationship</a:t>
                      </a:r>
                    </a:p>
                    <a:p>
                      <a:pPr marL="48768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Continually provide value to customer via ongoing solutions </a:t>
                      </a:r>
                    </a:p>
                    <a:p>
                      <a:pPr marL="48768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Offer lots of customer support to create ongoing relationship</a:t>
                      </a:r>
                    </a:p>
                  </a:txBody>
                  <a:tcPr marL="0" marR="0" marT="4445" marB="0">
                    <a:lnL w="28575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57150">
                      <a:solidFill>
                        <a:srgbClr val="231F20"/>
                      </a:solidFill>
                      <a:prstDash val="solid"/>
                    </a:lnT>
                    <a:lnB w="28575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095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8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Customer</a:t>
                      </a:r>
                      <a:r>
                        <a:rPr sz="1400" b="1" spc="-5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7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Segments</a:t>
                      </a:r>
                      <a:endParaRPr lang="en-US" sz="1400" b="1" spc="7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2095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400" spc="7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495300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Parents of teenage drivers, especially those using existing solutions like Life360</a:t>
                      </a:r>
                    </a:p>
                    <a:p>
                      <a:pPr marL="495300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Rideshare drivers who cannot access UBI </a:t>
                      </a:r>
                      <a:r>
                        <a:rPr lang="en-US" sz="1400" dirty="0" err="1">
                          <a:latin typeface="Tahoma"/>
                          <a:cs typeface="Tahoma"/>
                        </a:rPr>
                        <a:t>curretnly</a:t>
                      </a: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495300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Commercial Door to Door driving, especially the ones that do not use a driver facing camera solution</a:t>
                      </a:r>
                    </a:p>
                    <a:p>
                      <a:pPr marL="495300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Car insurance companies and organizations</a:t>
                      </a:r>
                    </a:p>
                    <a:p>
                      <a:pPr marL="495300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Vehicle rental companies </a:t>
                      </a:r>
                    </a:p>
                    <a:p>
                      <a:pPr marL="495300" marR="0" lvl="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209550" marR="0" lvl="0" indent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209550" marR="0" lvl="0" indent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28575">
                      <a:solidFill>
                        <a:srgbClr val="231F20"/>
                      </a:solidFill>
                      <a:prstDash val="solid"/>
                    </a:lnL>
                    <a:lnR w="57150">
                      <a:solidFill>
                        <a:srgbClr val="231F20"/>
                      </a:solidFill>
                      <a:prstDash val="solid"/>
                    </a:lnR>
                    <a:lnT w="57150">
                      <a:solidFill>
                        <a:srgbClr val="231F20"/>
                      </a:solidFill>
                      <a:prstDash val="solid"/>
                    </a:lnT>
                    <a:lnB w="28575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7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57150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57150">
                      <a:solidFill>
                        <a:srgbClr val="231F20"/>
                      </a:solidFill>
                      <a:prstDash val="solid"/>
                    </a:lnT>
                    <a:lnB w="28575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400" b="1" spc="5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Key</a:t>
                      </a:r>
                      <a:r>
                        <a:rPr sz="1400" b="1" spc="-6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6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Resources</a:t>
                      </a:r>
                      <a:endParaRPr lang="en-US" sz="1400" b="1" spc="6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45656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People (specifically app and backend </a:t>
                      </a:r>
                      <a:r>
                        <a:rPr lang="en-US" sz="1400" dirty="0" err="1">
                          <a:latin typeface="Tahoma"/>
                          <a:cs typeface="Tahoma"/>
                        </a:rPr>
                        <a:t>devs</a:t>
                      </a:r>
                      <a:r>
                        <a:rPr lang="en-US" sz="1400" dirty="0">
                          <a:latin typeface="Tahoma"/>
                          <a:cs typeface="Tahoma"/>
                        </a:rPr>
                        <a:t>)</a:t>
                      </a:r>
                    </a:p>
                    <a:p>
                      <a:pPr marL="45656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Cash for building team</a:t>
                      </a:r>
                    </a:p>
                    <a:p>
                      <a:pPr marL="45656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Insurtech conference/ accelerators/ connections (industry and legal knowledge)</a:t>
                      </a:r>
                    </a:p>
                    <a:p>
                      <a:pPr marL="45656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</a:txBody>
                  <a:tcPr marL="0" marR="0" marT="174625" marB="0">
                    <a:lnL w="28575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231F20"/>
                      </a:solidFill>
                      <a:prstDash val="solid"/>
                    </a:lnT>
                    <a:lnB w="28575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57150">
                      <a:solidFill>
                        <a:srgbClr val="231F20"/>
                      </a:solidFill>
                      <a:prstDash val="solid"/>
                    </a:lnT>
                    <a:lnB w="28575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400" b="1" spc="5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Channels</a:t>
                      </a:r>
                      <a:endParaRPr lang="en-US" sz="1400" b="1" spc="5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48768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Earned media (novel and controversial product)</a:t>
                      </a:r>
                    </a:p>
                    <a:p>
                      <a:pPr marL="48768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Social media marketing</a:t>
                      </a:r>
                    </a:p>
                    <a:p>
                      <a:pPr marL="48768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Kickstarter</a:t>
                      </a:r>
                    </a:p>
                    <a:p>
                      <a:pPr marL="48768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Targeted selling through key partners</a:t>
                      </a:r>
                    </a:p>
                    <a:p>
                      <a:pPr marL="48768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Pilots with key orgs/ gov arms</a:t>
                      </a:r>
                    </a:p>
                    <a:p>
                      <a:pPr marL="48768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75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Paid acquisition via ads</a:t>
                      </a:r>
                    </a:p>
                  </a:txBody>
                  <a:tcPr marL="0" marR="0" marT="174625" marB="0">
                    <a:lnL w="28575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231F20"/>
                      </a:solidFill>
                      <a:prstDash val="solid"/>
                    </a:lnT>
                    <a:lnB w="28575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231F20"/>
                      </a:solidFill>
                      <a:prstDash val="solid"/>
                    </a:lnL>
                    <a:lnR w="57150">
                      <a:solidFill>
                        <a:srgbClr val="231F20"/>
                      </a:solidFill>
                      <a:prstDash val="solid"/>
                    </a:lnR>
                    <a:lnT w="57150">
                      <a:solidFill>
                        <a:srgbClr val="231F20"/>
                      </a:solidFill>
                      <a:prstDash val="solid"/>
                    </a:lnT>
                    <a:lnB w="28575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90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400" b="1" spc="8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Cost</a:t>
                      </a:r>
                      <a:r>
                        <a:rPr sz="1400" b="1" spc="-6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5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Structure</a:t>
                      </a:r>
                      <a:endParaRPr lang="en-US" sz="1400" b="1" spc="5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226695">
                        <a:lnSpc>
                          <a:spcPct val="100000"/>
                        </a:lnSpc>
                      </a:pPr>
                      <a:endParaRPr lang="en-US" sz="1400" spc="5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2266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Hardware Costs</a:t>
                      </a:r>
                    </a:p>
                    <a:p>
                      <a:pPr marL="51244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COGS (landed) -  $15</a:t>
                      </a:r>
                    </a:p>
                    <a:p>
                      <a:pPr marL="51244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SG&amp;A –  $10</a:t>
                      </a:r>
                    </a:p>
                    <a:p>
                      <a:pPr marL="51244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Certification costs (12k)</a:t>
                      </a:r>
                    </a:p>
                    <a:p>
                      <a:pPr marL="51244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2266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App costs</a:t>
                      </a:r>
                    </a:p>
                    <a:p>
                      <a:pPr marL="51244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Cloud computing and storage costs (Storage, Inbound, Outbound, Compute per gig TBD) </a:t>
                      </a:r>
                    </a:p>
                    <a:p>
                      <a:pPr marL="51244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51244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512445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226695">
                        <a:lnSpc>
                          <a:spcPct val="100000"/>
                        </a:lnSpc>
                      </a:pP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7150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231F20"/>
                      </a:solidFill>
                      <a:prstDash val="solid"/>
                    </a:lnT>
                    <a:lnB w="5715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</a:pPr>
                      <a:r>
                        <a:rPr sz="1400" b="1" spc="6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Revenue</a:t>
                      </a:r>
                      <a:r>
                        <a:rPr sz="1400" b="1" spc="-5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6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Streams</a:t>
                      </a:r>
                      <a:endParaRPr lang="en-US" sz="1400" b="1" spc="6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</a:pPr>
                      <a:endParaRPr lang="en-US" sz="1400" spc="6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48387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Upfront charge per unit</a:t>
                      </a:r>
                    </a:p>
                    <a:p>
                      <a:pPr marL="48387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latin typeface="Tahoma"/>
                          <a:cs typeface="Tahoma"/>
                        </a:rPr>
                        <a:t>App subscription</a:t>
                      </a:r>
                    </a:p>
                    <a:p>
                      <a:pPr marL="48387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483870" marR="0" lvl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48387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28575">
                      <a:solidFill>
                        <a:srgbClr val="231F20"/>
                      </a:solidFill>
                      <a:prstDash val="solid"/>
                    </a:lnL>
                    <a:lnR w="57150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231F20"/>
                      </a:solidFill>
                      <a:prstDash val="solid"/>
                    </a:lnT>
                    <a:lnB w="5715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" name="image1.png">
            <a:extLst>
              <a:ext uri="{FF2B5EF4-FFF2-40B4-BE49-F238E27FC236}">
                <a16:creationId xmlns:a16="http://schemas.microsoft.com/office/drawing/2014/main" id="{4996BF7F-ED6A-9EDE-9761-5F88D2E2597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06" y="1222020"/>
            <a:ext cx="273685" cy="273685"/>
          </a:xfrm>
          <a:prstGeom prst="rect">
            <a:avLst/>
          </a:prstGeom>
        </p:spPr>
      </p:pic>
      <p:sp>
        <p:nvSpPr>
          <p:cNvPr id="34" name="docshape6">
            <a:extLst>
              <a:ext uri="{FF2B5EF4-FFF2-40B4-BE49-F238E27FC236}">
                <a16:creationId xmlns:a16="http://schemas.microsoft.com/office/drawing/2014/main" id="{34E6E355-A8E4-C93D-8C15-F9D8C9DE358C}"/>
              </a:ext>
            </a:extLst>
          </p:cNvPr>
          <p:cNvSpPr>
            <a:spLocks/>
          </p:cNvSpPr>
          <p:nvPr/>
        </p:nvSpPr>
        <p:spPr bwMode="auto">
          <a:xfrm>
            <a:off x="5744081" y="1224628"/>
            <a:ext cx="287020" cy="287020"/>
          </a:xfrm>
          <a:custGeom>
            <a:avLst/>
            <a:gdLst>
              <a:gd name="T0" fmla="+- 0 9227 9001"/>
              <a:gd name="T1" fmla="*/ T0 w 452"/>
              <a:gd name="T2" fmla="+- 0 1354 1354"/>
              <a:gd name="T3" fmla="*/ 1354 h 452"/>
              <a:gd name="T4" fmla="+- 0 9155 9001"/>
              <a:gd name="T5" fmla="*/ T4 w 452"/>
              <a:gd name="T6" fmla="+- 0 1365 1354"/>
              <a:gd name="T7" fmla="*/ 1365 h 452"/>
              <a:gd name="T8" fmla="+- 0 9093 9001"/>
              <a:gd name="T9" fmla="*/ T8 w 452"/>
              <a:gd name="T10" fmla="+- 0 1397 1354"/>
              <a:gd name="T11" fmla="*/ 1397 h 452"/>
              <a:gd name="T12" fmla="+- 0 9045 9001"/>
              <a:gd name="T13" fmla="*/ T12 w 452"/>
              <a:gd name="T14" fmla="+- 0 1446 1354"/>
              <a:gd name="T15" fmla="*/ 1446 h 452"/>
              <a:gd name="T16" fmla="+- 0 9012 9001"/>
              <a:gd name="T17" fmla="*/ T16 w 452"/>
              <a:gd name="T18" fmla="+- 0 1508 1354"/>
              <a:gd name="T19" fmla="*/ 1508 h 452"/>
              <a:gd name="T20" fmla="+- 0 9001 9001"/>
              <a:gd name="T21" fmla="*/ T20 w 452"/>
              <a:gd name="T22" fmla="+- 0 1580 1354"/>
              <a:gd name="T23" fmla="*/ 1580 h 452"/>
              <a:gd name="T24" fmla="+- 0 9012 9001"/>
              <a:gd name="T25" fmla="*/ T24 w 452"/>
              <a:gd name="T26" fmla="+- 0 1651 1354"/>
              <a:gd name="T27" fmla="*/ 1651 h 452"/>
              <a:gd name="T28" fmla="+- 0 9045 9001"/>
              <a:gd name="T29" fmla="*/ T28 w 452"/>
              <a:gd name="T30" fmla="+- 0 1713 1354"/>
              <a:gd name="T31" fmla="*/ 1713 h 452"/>
              <a:gd name="T32" fmla="+- 0 9093 9001"/>
              <a:gd name="T33" fmla="*/ T32 w 452"/>
              <a:gd name="T34" fmla="+- 0 1762 1354"/>
              <a:gd name="T35" fmla="*/ 1762 h 452"/>
              <a:gd name="T36" fmla="+- 0 9155 9001"/>
              <a:gd name="T37" fmla="*/ T36 w 452"/>
              <a:gd name="T38" fmla="+- 0 1794 1354"/>
              <a:gd name="T39" fmla="*/ 1794 h 452"/>
              <a:gd name="T40" fmla="+- 0 9227 9001"/>
              <a:gd name="T41" fmla="*/ T40 w 452"/>
              <a:gd name="T42" fmla="+- 0 1806 1354"/>
              <a:gd name="T43" fmla="*/ 1806 h 452"/>
              <a:gd name="T44" fmla="+- 0 9298 9001"/>
              <a:gd name="T45" fmla="*/ T44 w 452"/>
              <a:gd name="T46" fmla="+- 0 1794 1354"/>
              <a:gd name="T47" fmla="*/ 1794 h 452"/>
              <a:gd name="T48" fmla="+- 0 9360 9001"/>
              <a:gd name="T49" fmla="*/ T48 w 452"/>
              <a:gd name="T50" fmla="+- 0 1762 1354"/>
              <a:gd name="T51" fmla="*/ 1762 h 452"/>
              <a:gd name="T52" fmla="+- 0 9409 9001"/>
              <a:gd name="T53" fmla="*/ T52 w 452"/>
              <a:gd name="T54" fmla="+- 0 1713 1354"/>
              <a:gd name="T55" fmla="*/ 1713 h 452"/>
              <a:gd name="T56" fmla="+- 0 9423 9001"/>
              <a:gd name="T57" fmla="*/ T56 w 452"/>
              <a:gd name="T58" fmla="+- 0 1686 1354"/>
              <a:gd name="T59" fmla="*/ 1686 h 452"/>
              <a:gd name="T60" fmla="+- 0 9194 9001"/>
              <a:gd name="T61" fmla="*/ T60 w 452"/>
              <a:gd name="T62" fmla="+- 0 1686 1354"/>
              <a:gd name="T63" fmla="*/ 1686 h 452"/>
              <a:gd name="T64" fmla="+- 0 9104 9001"/>
              <a:gd name="T65" fmla="*/ T64 w 452"/>
              <a:gd name="T66" fmla="+- 0 1596 1354"/>
              <a:gd name="T67" fmla="*/ 1596 h 452"/>
              <a:gd name="T68" fmla="+- 0 9135 9001"/>
              <a:gd name="T69" fmla="*/ T68 w 452"/>
              <a:gd name="T70" fmla="+- 0 1565 1354"/>
              <a:gd name="T71" fmla="*/ 1565 h 452"/>
              <a:gd name="T72" fmla="+- 0 9242 9001"/>
              <a:gd name="T73" fmla="*/ T72 w 452"/>
              <a:gd name="T74" fmla="+- 0 1565 1354"/>
              <a:gd name="T75" fmla="*/ 1565 h 452"/>
              <a:gd name="T76" fmla="+- 0 9322 9001"/>
              <a:gd name="T77" fmla="*/ T76 w 452"/>
              <a:gd name="T78" fmla="+- 0 1473 1354"/>
              <a:gd name="T79" fmla="*/ 1473 h 452"/>
              <a:gd name="T80" fmla="+- 0 9423 9001"/>
              <a:gd name="T81" fmla="*/ T80 w 452"/>
              <a:gd name="T82" fmla="+- 0 1473 1354"/>
              <a:gd name="T83" fmla="*/ 1473 h 452"/>
              <a:gd name="T84" fmla="+- 0 9409 9001"/>
              <a:gd name="T85" fmla="*/ T84 w 452"/>
              <a:gd name="T86" fmla="+- 0 1446 1354"/>
              <a:gd name="T87" fmla="*/ 1446 h 452"/>
              <a:gd name="T88" fmla="+- 0 9360 9001"/>
              <a:gd name="T89" fmla="*/ T88 w 452"/>
              <a:gd name="T90" fmla="+- 0 1397 1354"/>
              <a:gd name="T91" fmla="*/ 1397 h 452"/>
              <a:gd name="T92" fmla="+- 0 9298 9001"/>
              <a:gd name="T93" fmla="*/ T92 w 452"/>
              <a:gd name="T94" fmla="+- 0 1365 1354"/>
              <a:gd name="T95" fmla="*/ 1365 h 452"/>
              <a:gd name="T96" fmla="+- 0 9227 9001"/>
              <a:gd name="T97" fmla="*/ T96 w 452"/>
              <a:gd name="T98" fmla="+- 0 1354 1354"/>
              <a:gd name="T99" fmla="*/ 1354 h 452"/>
              <a:gd name="T100" fmla="+- 0 9423 9001"/>
              <a:gd name="T101" fmla="*/ T100 w 452"/>
              <a:gd name="T102" fmla="+- 0 1473 1354"/>
              <a:gd name="T103" fmla="*/ 1473 h 452"/>
              <a:gd name="T104" fmla="+- 0 9322 9001"/>
              <a:gd name="T105" fmla="*/ T104 w 452"/>
              <a:gd name="T106" fmla="+- 0 1473 1354"/>
              <a:gd name="T107" fmla="*/ 1473 h 452"/>
              <a:gd name="T108" fmla="+- 0 9355 9001"/>
              <a:gd name="T109" fmla="*/ T108 w 452"/>
              <a:gd name="T110" fmla="+- 0 1502 1354"/>
              <a:gd name="T111" fmla="*/ 1502 h 452"/>
              <a:gd name="T112" fmla="+- 0 9194 9001"/>
              <a:gd name="T113" fmla="*/ T112 w 452"/>
              <a:gd name="T114" fmla="+- 0 1686 1354"/>
              <a:gd name="T115" fmla="*/ 1686 h 452"/>
              <a:gd name="T116" fmla="+- 0 9423 9001"/>
              <a:gd name="T117" fmla="*/ T116 w 452"/>
              <a:gd name="T118" fmla="+- 0 1686 1354"/>
              <a:gd name="T119" fmla="*/ 1686 h 452"/>
              <a:gd name="T120" fmla="+- 0 9441 9001"/>
              <a:gd name="T121" fmla="*/ T120 w 452"/>
              <a:gd name="T122" fmla="+- 0 1651 1354"/>
              <a:gd name="T123" fmla="*/ 1651 h 452"/>
              <a:gd name="T124" fmla="+- 0 9453 9001"/>
              <a:gd name="T125" fmla="*/ T124 w 452"/>
              <a:gd name="T126" fmla="+- 0 1580 1354"/>
              <a:gd name="T127" fmla="*/ 1580 h 452"/>
              <a:gd name="T128" fmla="+- 0 9441 9001"/>
              <a:gd name="T129" fmla="*/ T128 w 452"/>
              <a:gd name="T130" fmla="+- 0 1508 1354"/>
              <a:gd name="T131" fmla="*/ 1508 h 452"/>
              <a:gd name="T132" fmla="+- 0 9423 9001"/>
              <a:gd name="T133" fmla="*/ T132 w 452"/>
              <a:gd name="T134" fmla="+- 0 1473 1354"/>
              <a:gd name="T135" fmla="*/ 1473 h 452"/>
              <a:gd name="T136" fmla="+- 0 9242 9001"/>
              <a:gd name="T137" fmla="*/ T136 w 452"/>
              <a:gd name="T138" fmla="+- 0 1565 1354"/>
              <a:gd name="T139" fmla="*/ 1565 h 452"/>
              <a:gd name="T140" fmla="+- 0 9135 9001"/>
              <a:gd name="T141" fmla="*/ T140 w 452"/>
              <a:gd name="T142" fmla="+- 0 1565 1354"/>
              <a:gd name="T143" fmla="*/ 1565 h 452"/>
              <a:gd name="T144" fmla="+- 0 9192 9001"/>
              <a:gd name="T145" fmla="*/ T144 w 452"/>
              <a:gd name="T146" fmla="+- 0 1622 1354"/>
              <a:gd name="T147" fmla="*/ 1622 h 452"/>
              <a:gd name="T148" fmla="+- 0 9242 9001"/>
              <a:gd name="T149" fmla="*/ T148 w 452"/>
              <a:gd name="T150" fmla="+- 0 1565 1354"/>
              <a:gd name="T151" fmla="*/ 1565 h 45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</a:cxnLst>
            <a:rect l="0" t="0" r="r" b="b"/>
            <a:pathLst>
              <a:path w="452" h="452">
                <a:moveTo>
                  <a:pt x="226" y="0"/>
                </a:moveTo>
                <a:lnTo>
                  <a:pt x="154" y="11"/>
                </a:lnTo>
                <a:lnTo>
                  <a:pt x="92" y="43"/>
                </a:lnTo>
                <a:lnTo>
                  <a:pt x="44" y="92"/>
                </a:lnTo>
                <a:lnTo>
                  <a:pt x="11" y="154"/>
                </a:lnTo>
                <a:lnTo>
                  <a:pt x="0" y="226"/>
                </a:lnTo>
                <a:lnTo>
                  <a:pt x="11" y="297"/>
                </a:lnTo>
                <a:lnTo>
                  <a:pt x="44" y="359"/>
                </a:lnTo>
                <a:lnTo>
                  <a:pt x="92" y="408"/>
                </a:lnTo>
                <a:lnTo>
                  <a:pt x="154" y="440"/>
                </a:lnTo>
                <a:lnTo>
                  <a:pt x="226" y="452"/>
                </a:lnTo>
                <a:lnTo>
                  <a:pt x="297" y="440"/>
                </a:lnTo>
                <a:lnTo>
                  <a:pt x="359" y="408"/>
                </a:lnTo>
                <a:lnTo>
                  <a:pt x="408" y="359"/>
                </a:lnTo>
                <a:lnTo>
                  <a:pt x="422" y="332"/>
                </a:lnTo>
                <a:lnTo>
                  <a:pt x="193" y="332"/>
                </a:lnTo>
                <a:lnTo>
                  <a:pt x="103" y="242"/>
                </a:lnTo>
                <a:lnTo>
                  <a:pt x="134" y="211"/>
                </a:lnTo>
                <a:lnTo>
                  <a:pt x="241" y="211"/>
                </a:lnTo>
                <a:lnTo>
                  <a:pt x="321" y="119"/>
                </a:lnTo>
                <a:lnTo>
                  <a:pt x="422" y="119"/>
                </a:lnTo>
                <a:lnTo>
                  <a:pt x="408" y="92"/>
                </a:lnTo>
                <a:lnTo>
                  <a:pt x="359" y="43"/>
                </a:lnTo>
                <a:lnTo>
                  <a:pt x="297" y="11"/>
                </a:lnTo>
                <a:lnTo>
                  <a:pt x="226" y="0"/>
                </a:lnTo>
                <a:close/>
                <a:moveTo>
                  <a:pt x="422" y="119"/>
                </a:moveTo>
                <a:lnTo>
                  <a:pt x="321" y="119"/>
                </a:lnTo>
                <a:lnTo>
                  <a:pt x="354" y="148"/>
                </a:lnTo>
                <a:lnTo>
                  <a:pt x="193" y="332"/>
                </a:lnTo>
                <a:lnTo>
                  <a:pt x="422" y="332"/>
                </a:lnTo>
                <a:lnTo>
                  <a:pt x="440" y="297"/>
                </a:lnTo>
                <a:lnTo>
                  <a:pt x="452" y="226"/>
                </a:lnTo>
                <a:lnTo>
                  <a:pt x="440" y="154"/>
                </a:lnTo>
                <a:lnTo>
                  <a:pt x="422" y="119"/>
                </a:lnTo>
                <a:close/>
                <a:moveTo>
                  <a:pt x="241" y="211"/>
                </a:moveTo>
                <a:lnTo>
                  <a:pt x="134" y="211"/>
                </a:lnTo>
                <a:lnTo>
                  <a:pt x="191" y="268"/>
                </a:lnTo>
                <a:lnTo>
                  <a:pt x="241" y="211"/>
                </a:lnTo>
                <a:close/>
              </a:path>
            </a:pathLst>
          </a:custGeom>
          <a:solidFill>
            <a:srgbClr val="0203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35" name="image2.png">
            <a:extLst>
              <a:ext uri="{FF2B5EF4-FFF2-40B4-BE49-F238E27FC236}">
                <a16:creationId xmlns:a16="http://schemas.microsoft.com/office/drawing/2014/main" id="{9617DF22-4583-46F6-3756-7816E20273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9542" y="1226601"/>
            <a:ext cx="260350" cy="300990"/>
          </a:xfrm>
          <a:prstGeom prst="rect">
            <a:avLst/>
          </a:prstGeom>
        </p:spPr>
      </p:pic>
      <p:sp>
        <p:nvSpPr>
          <p:cNvPr id="36" name="docshape5">
            <a:extLst>
              <a:ext uri="{FF2B5EF4-FFF2-40B4-BE49-F238E27FC236}">
                <a16:creationId xmlns:a16="http://schemas.microsoft.com/office/drawing/2014/main" id="{5224A9A7-13F8-6088-E007-1A3C8707F6C7}"/>
              </a:ext>
            </a:extLst>
          </p:cNvPr>
          <p:cNvSpPr>
            <a:spLocks/>
          </p:cNvSpPr>
          <p:nvPr/>
        </p:nvSpPr>
        <p:spPr bwMode="auto">
          <a:xfrm>
            <a:off x="11405631" y="1236624"/>
            <a:ext cx="282575" cy="244475"/>
          </a:xfrm>
          <a:custGeom>
            <a:avLst/>
            <a:gdLst>
              <a:gd name="T0" fmla="+- 0 17975 17866"/>
              <a:gd name="T1" fmla="*/ T0 w 445"/>
              <a:gd name="T2" fmla="+- 0 1350 1350"/>
              <a:gd name="T3" fmla="*/ 1350 h 385"/>
              <a:gd name="T4" fmla="+- 0 17931 17866"/>
              <a:gd name="T5" fmla="*/ T4 w 445"/>
              <a:gd name="T6" fmla="+- 0 1361 1350"/>
              <a:gd name="T7" fmla="*/ 1361 h 385"/>
              <a:gd name="T8" fmla="+- 0 17895 17866"/>
              <a:gd name="T9" fmla="*/ T8 w 445"/>
              <a:gd name="T10" fmla="+- 0 1388 1350"/>
              <a:gd name="T11" fmla="*/ 1388 h 385"/>
              <a:gd name="T12" fmla="+- 0 17872 17866"/>
              <a:gd name="T13" fmla="*/ T12 w 445"/>
              <a:gd name="T14" fmla="+- 0 1426 1350"/>
              <a:gd name="T15" fmla="*/ 1426 h 385"/>
              <a:gd name="T16" fmla="+- 0 17866 17866"/>
              <a:gd name="T17" fmla="*/ T16 w 445"/>
              <a:gd name="T18" fmla="+- 0 1469 1350"/>
              <a:gd name="T19" fmla="*/ 1469 h 385"/>
              <a:gd name="T20" fmla="+- 0 17877 17866"/>
              <a:gd name="T21" fmla="*/ T20 w 445"/>
              <a:gd name="T22" fmla="+- 0 1513 1350"/>
              <a:gd name="T23" fmla="*/ 1513 h 385"/>
              <a:gd name="T24" fmla="+- 0 17921 17866"/>
              <a:gd name="T25" fmla="*/ T24 w 445"/>
              <a:gd name="T26" fmla="+- 0 1572 1350"/>
              <a:gd name="T27" fmla="*/ 1572 h 385"/>
              <a:gd name="T28" fmla="+- 0 17992 17866"/>
              <a:gd name="T29" fmla="*/ T28 w 445"/>
              <a:gd name="T30" fmla="+- 0 1645 1350"/>
              <a:gd name="T31" fmla="*/ 1645 h 385"/>
              <a:gd name="T32" fmla="+- 0 18058 17866"/>
              <a:gd name="T33" fmla="*/ T32 w 445"/>
              <a:gd name="T34" fmla="+- 0 1708 1350"/>
              <a:gd name="T35" fmla="*/ 1708 h 385"/>
              <a:gd name="T36" fmla="+- 0 18088 17866"/>
              <a:gd name="T37" fmla="*/ T36 w 445"/>
              <a:gd name="T38" fmla="+- 0 1735 1350"/>
              <a:gd name="T39" fmla="*/ 1735 h 385"/>
              <a:gd name="T40" fmla="+- 0 18088 17866"/>
              <a:gd name="T41" fmla="*/ T40 w 445"/>
              <a:gd name="T42" fmla="+- 0 1734 1350"/>
              <a:gd name="T43" fmla="*/ 1734 h 385"/>
              <a:gd name="T44" fmla="+- 0 18088 17866"/>
              <a:gd name="T45" fmla="*/ T44 w 445"/>
              <a:gd name="T46" fmla="+- 0 1734 1350"/>
              <a:gd name="T47" fmla="*/ 1734 h 385"/>
              <a:gd name="T48" fmla="+- 0 18195 17866"/>
              <a:gd name="T49" fmla="*/ T48 w 445"/>
              <a:gd name="T50" fmla="+- 0 1639 1350"/>
              <a:gd name="T51" fmla="*/ 1639 h 385"/>
              <a:gd name="T52" fmla="+- 0 18252 17866"/>
              <a:gd name="T53" fmla="*/ T52 w 445"/>
              <a:gd name="T54" fmla="+- 0 1584 1350"/>
              <a:gd name="T55" fmla="*/ 1584 h 385"/>
              <a:gd name="T56" fmla="+- 0 18281 17866"/>
              <a:gd name="T57" fmla="*/ T56 w 445"/>
              <a:gd name="T58" fmla="+- 0 1549 1350"/>
              <a:gd name="T59" fmla="*/ 1549 h 385"/>
              <a:gd name="T60" fmla="+- 0 18299 17866"/>
              <a:gd name="T61" fmla="*/ T60 w 445"/>
              <a:gd name="T62" fmla="+- 0 1513 1350"/>
              <a:gd name="T63" fmla="*/ 1513 h 385"/>
              <a:gd name="T64" fmla="+- 0 18310 17866"/>
              <a:gd name="T65" fmla="*/ T64 w 445"/>
              <a:gd name="T66" fmla="+- 0 1469 1350"/>
              <a:gd name="T67" fmla="*/ 1469 h 385"/>
              <a:gd name="T68" fmla="+- 0 18304 17866"/>
              <a:gd name="T69" fmla="*/ T68 w 445"/>
              <a:gd name="T70" fmla="+- 0 1431 1350"/>
              <a:gd name="T71" fmla="*/ 1431 h 385"/>
              <a:gd name="T72" fmla="+- 0 18088 17866"/>
              <a:gd name="T73" fmla="*/ T72 w 445"/>
              <a:gd name="T74" fmla="+- 0 1431 1350"/>
              <a:gd name="T75" fmla="*/ 1431 h 385"/>
              <a:gd name="T76" fmla="+- 0 18086 17866"/>
              <a:gd name="T77" fmla="*/ T76 w 445"/>
              <a:gd name="T78" fmla="+- 0 1425 1350"/>
              <a:gd name="T79" fmla="*/ 1425 h 385"/>
              <a:gd name="T80" fmla="+- 0 18085 17866"/>
              <a:gd name="T81" fmla="*/ T80 w 445"/>
              <a:gd name="T82" fmla="+- 0 1420 1350"/>
              <a:gd name="T83" fmla="*/ 1420 h 385"/>
              <a:gd name="T84" fmla="+- 0 18083 17866"/>
              <a:gd name="T85" fmla="*/ T84 w 445"/>
              <a:gd name="T86" fmla="+- 0 1416 1350"/>
              <a:gd name="T87" fmla="*/ 1416 h 385"/>
              <a:gd name="T88" fmla="+- 0 18056 17866"/>
              <a:gd name="T89" fmla="*/ T88 w 445"/>
              <a:gd name="T90" fmla="+- 0 1379 1350"/>
              <a:gd name="T91" fmla="*/ 1379 h 385"/>
              <a:gd name="T92" fmla="+- 0 18018 17866"/>
              <a:gd name="T93" fmla="*/ T92 w 445"/>
              <a:gd name="T94" fmla="+- 0 1357 1350"/>
              <a:gd name="T95" fmla="*/ 1357 h 385"/>
              <a:gd name="T96" fmla="+- 0 17975 17866"/>
              <a:gd name="T97" fmla="*/ T96 w 445"/>
              <a:gd name="T98" fmla="+- 0 1350 1350"/>
              <a:gd name="T99" fmla="*/ 1350 h 385"/>
              <a:gd name="T100" fmla="+- 0 18088 17866"/>
              <a:gd name="T101" fmla="*/ T100 w 445"/>
              <a:gd name="T102" fmla="+- 0 1734 1350"/>
              <a:gd name="T103" fmla="*/ 1734 h 385"/>
              <a:gd name="T104" fmla="+- 0 18088 17866"/>
              <a:gd name="T105" fmla="*/ T104 w 445"/>
              <a:gd name="T106" fmla="+- 0 1734 1350"/>
              <a:gd name="T107" fmla="*/ 1734 h 385"/>
              <a:gd name="T108" fmla="+- 0 18088 17866"/>
              <a:gd name="T109" fmla="*/ T108 w 445"/>
              <a:gd name="T110" fmla="+- 0 1735 1350"/>
              <a:gd name="T111" fmla="*/ 1735 h 385"/>
              <a:gd name="T112" fmla="+- 0 18088 17866"/>
              <a:gd name="T113" fmla="*/ T112 w 445"/>
              <a:gd name="T114" fmla="+- 0 1734 1350"/>
              <a:gd name="T115" fmla="*/ 1734 h 385"/>
              <a:gd name="T116" fmla="+- 0 18200 17866"/>
              <a:gd name="T117" fmla="*/ T116 w 445"/>
              <a:gd name="T118" fmla="+- 0 1350 1350"/>
              <a:gd name="T119" fmla="*/ 1350 h 385"/>
              <a:gd name="T120" fmla="+- 0 18157 17866"/>
              <a:gd name="T121" fmla="*/ T120 w 445"/>
              <a:gd name="T122" fmla="+- 0 1357 1350"/>
              <a:gd name="T123" fmla="*/ 1357 h 385"/>
              <a:gd name="T124" fmla="+- 0 18120 17866"/>
              <a:gd name="T125" fmla="*/ T124 w 445"/>
              <a:gd name="T126" fmla="+- 0 1379 1350"/>
              <a:gd name="T127" fmla="*/ 1379 h 385"/>
              <a:gd name="T128" fmla="+- 0 18093 17866"/>
              <a:gd name="T129" fmla="*/ T128 w 445"/>
              <a:gd name="T130" fmla="+- 0 1416 1350"/>
              <a:gd name="T131" fmla="*/ 1416 h 385"/>
              <a:gd name="T132" fmla="+- 0 18091 17866"/>
              <a:gd name="T133" fmla="*/ T132 w 445"/>
              <a:gd name="T134" fmla="+- 0 1420 1350"/>
              <a:gd name="T135" fmla="*/ 1420 h 385"/>
              <a:gd name="T136" fmla="+- 0 18089 17866"/>
              <a:gd name="T137" fmla="*/ T136 w 445"/>
              <a:gd name="T138" fmla="+- 0 1425 1350"/>
              <a:gd name="T139" fmla="*/ 1425 h 385"/>
              <a:gd name="T140" fmla="+- 0 18088 17866"/>
              <a:gd name="T141" fmla="*/ T140 w 445"/>
              <a:gd name="T142" fmla="+- 0 1431 1350"/>
              <a:gd name="T143" fmla="*/ 1431 h 385"/>
              <a:gd name="T144" fmla="+- 0 18304 17866"/>
              <a:gd name="T145" fmla="*/ T144 w 445"/>
              <a:gd name="T146" fmla="+- 0 1431 1350"/>
              <a:gd name="T147" fmla="*/ 1431 h 385"/>
              <a:gd name="T148" fmla="+- 0 18303 17866"/>
              <a:gd name="T149" fmla="*/ T148 w 445"/>
              <a:gd name="T150" fmla="+- 0 1426 1350"/>
              <a:gd name="T151" fmla="*/ 1426 h 385"/>
              <a:gd name="T152" fmla="+- 0 18281 17866"/>
              <a:gd name="T153" fmla="*/ T152 w 445"/>
              <a:gd name="T154" fmla="+- 0 1388 1350"/>
              <a:gd name="T155" fmla="*/ 1388 h 385"/>
              <a:gd name="T156" fmla="+- 0 18244 17866"/>
              <a:gd name="T157" fmla="*/ T156 w 445"/>
              <a:gd name="T158" fmla="+- 0 1361 1350"/>
              <a:gd name="T159" fmla="*/ 1361 h 385"/>
              <a:gd name="T160" fmla="+- 0 18200 17866"/>
              <a:gd name="T161" fmla="*/ T160 w 445"/>
              <a:gd name="T162" fmla="+- 0 1350 1350"/>
              <a:gd name="T163" fmla="*/ 1350 h 38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</a:cxnLst>
            <a:rect l="0" t="0" r="r" b="b"/>
            <a:pathLst>
              <a:path w="445" h="385">
                <a:moveTo>
                  <a:pt x="109" y="0"/>
                </a:moveTo>
                <a:lnTo>
                  <a:pt x="65" y="11"/>
                </a:lnTo>
                <a:lnTo>
                  <a:pt x="29" y="38"/>
                </a:lnTo>
                <a:lnTo>
                  <a:pt x="6" y="76"/>
                </a:lnTo>
                <a:lnTo>
                  <a:pt x="0" y="119"/>
                </a:lnTo>
                <a:lnTo>
                  <a:pt x="11" y="163"/>
                </a:lnTo>
                <a:lnTo>
                  <a:pt x="55" y="222"/>
                </a:lnTo>
                <a:lnTo>
                  <a:pt x="126" y="295"/>
                </a:lnTo>
                <a:lnTo>
                  <a:pt x="192" y="358"/>
                </a:lnTo>
                <a:lnTo>
                  <a:pt x="222" y="385"/>
                </a:lnTo>
                <a:lnTo>
                  <a:pt x="222" y="384"/>
                </a:lnTo>
                <a:lnTo>
                  <a:pt x="329" y="289"/>
                </a:lnTo>
                <a:lnTo>
                  <a:pt x="386" y="234"/>
                </a:lnTo>
                <a:lnTo>
                  <a:pt x="415" y="199"/>
                </a:lnTo>
                <a:lnTo>
                  <a:pt x="433" y="163"/>
                </a:lnTo>
                <a:lnTo>
                  <a:pt x="444" y="119"/>
                </a:lnTo>
                <a:lnTo>
                  <a:pt x="438" y="81"/>
                </a:lnTo>
                <a:lnTo>
                  <a:pt x="222" y="81"/>
                </a:lnTo>
                <a:lnTo>
                  <a:pt x="220" y="75"/>
                </a:lnTo>
                <a:lnTo>
                  <a:pt x="219" y="70"/>
                </a:lnTo>
                <a:lnTo>
                  <a:pt x="217" y="66"/>
                </a:lnTo>
                <a:lnTo>
                  <a:pt x="190" y="29"/>
                </a:lnTo>
                <a:lnTo>
                  <a:pt x="152" y="7"/>
                </a:lnTo>
                <a:lnTo>
                  <a:pt x="109" y="0"/>
                </a:lnTo>
                <a:close/>
                <a:moveTo>
                  <a:pt x="222" y="384"/>
                </a:moveTo>
                <a:lnTo>
                  <a:pt x="222" y="384"/>
                </a:lnTo>
                <a:lnTo>
                  <a:pt x="222" y="385"/>
                </a:lnTo>
                <a:lnTo>
                  <a:pt x="222" y="384"/>
                </a:lnTo>
                <a:close/>
                <a:moveTo>
                  <a:pt x="334" y="0"/>
                </a:moveTo>
                <a:lnTo>
                  <a:pt x="291" y="7"/>
                </a:lnTo>
                <a:lnTo>
                  <a:pt x="254" y="29"/>
                </a:lnTo>
                <a:lnTo>
                  <a:pt x="227" y="66"/>
                </a:lnTo>
                <a:lnTo>
                  <a:pt x="225" y="70"/>
                </a:lnTo>
                <a:lnTo>
                  <a:pt x="223" y="75"/>
                </a:lnTo>
                <a:lnTo>
                  <a:pt x="222" y="81"/>
                </a:lnTo>
                <a:lnTo>
                  <a:pt x="438" y="81"/>
                </a:lnTo>
                <a:lnTo>
                  <a:pt x="437" y="76"/>
                </a:lnTo>
                <a:lnTo>
                  <a:pt x="415" y="38"/>
                </a:lnTo>
                <a:lnTo>
                  <a:pt x="378" y="11"/>
                </a:lnTo>
                <a:lnTo>
                  <a:pt x="334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7" name="docshape7">
            <a:extLst>
              <a:ext uri="{FF2B5EF4-FFF2-40B4-BE49-F238E27FC236}">
                <a16:creationId xmlns:a16="http://schemas.microsoft.com/office/drawing/2014/main" id="{D1A0DDBA-F5B9-CD13-A66B-9CD099A2936C}"/>
              </a:ext>
            </a:extLst>
          </p:cNvPr>
          <p:cNvSpPr>
            <a:spLocks/>
          </p:cNvSpPr>
          <p:nvPr/>
        </p:nvSpPr>
        <p:spPr bwMode="auto">
          <a:xfrm>
            <a:off x="14173042" y="1193761"/>
            <a:ext cx="360045" cy="330200"/>
          </a:xfrm>
          <a:custGeom>
            <a:avLst/>
            <a:gdLst>
              <a:gd name="T0" fmla="+- 0 22516 22229"/>
              <a:gd name="T1" fmla="*/ T0 w 567"/>
              <a:gd name="T2" fmla="+- 0 1351 1351"/>
              <a:gd name="T3" fmla="*/ 1351 h 520"/>
              <a:gd name="T4" fmla="+- 0 22450 22229"/>
              <a:gd name="T5" fmla="*/ T4 w 567"/>
              <a:gd name="T6" fmla="+- 0 1365 1351"/>
              <a:gd name="T7" fmla="*/ 1365 h 520"/>
              <a:gd name="T8" fmla="+- 0 22389 22229"/>
              <a:gd name="T9" fmla="*/ T8 w 567"/>
              <a:gd name="T10" fmla="+- 0 1395 1351"/>
              <a:gd name="T11" fmla="*/ 1395 h 520"/>
              <a:gd name="T12" fmla="+- 0 22338 22229"/>
              <a:gd name="T13" fmla="*/ T12 w 567"/>
              <a:gd name="T14" fmla="+- 0 1440 1351"/>
              <a:gd name="T15" fmla="*/ 1440 h 520"/>
              <a:gd name="T16" fmla="+- 0 22300 22229"/>
              <a:gd name="T17" fmla="*/ T16 w 567"/>
              <a:gd name="T18" fmla="+- 0 1499 1351"/>
              <a:gd name="T19" fmla="*/ 1499 h 520"/>
              <a:gd name="T20" fmla="+- 0 22229 22229"/>
              <a:gd name="T21" fmla="*/ T20 w 567"/>
              <a:gd name="T22" fmla="+- 0 1635 1351"/>
              <a:gd name="T23" fmla="*/ 1635 h 520"/>
              <a:gd name="T24" fmla="+- 0 22233 22229"/>
              <a:gd name="T25" fmla="*/ T24 w 567"/>
              <a:gd name="T26" fmla="+- 0 1647 1351"/>
              <a:gd name="T27" fmla="*/ 1647 h 520"/>
              <a:gd name="T28" fmla="+- 0 22282 22229"/>
              <a:gd name="T29" fmla="*/ T28 w 567"/>
              <a:gd name="T30" fmla="+- 0 1673 1351"/>
              <a:gd name="T31" fmla="*/ 1673 h 520"/>
              <a:gd name="T32" fmla="+- 0 22285 22229"/>
              <a:gd name="T33" fmla="*/ T32 w 567"/>
              <a:gd name="T34" fmla="+- 0 1684 1351"/>
              <a:gd name="T35" fmla="*/ 1684 h 520"/>
              <a:gd name="T36" fmla="+- 0 22289 22229"/>
              <a:gd name="T37" fmla="*/ T36 w 567"/>
              <a:gd name="T38" fmla="+- 0 1695 1351"/>
              <a:gd name="T39" fmla="*/ 1695 h 520"/>
              <a:gd name="T40" fmla="+- 0 22293 22229"/>
              <a:gd name="T41" fmla="*/ T40 w 567"/>
              <a:gd name="T42" fmla="+- 0 1706 1351"/>
              <a:gd name="T43" fmla="*/ 1706 h 520"/>
              <a:gd name="T44" fmla="+- 0 22297 22229"/>
              <a:gd name="T45" fmla="*/ T44 w 567"/>
              <a:gd name="T46" fmla="+- 0 1717 1351"/>
              <a:gd name="T47" fmla="*/ 1717 h 520"/>
              <a:gd name="T48" fmla="+- 0 22428 22229"/>
              <a:gd name="T49" fmla="*/ T48 w 567"/>
              <a:gd name="T50" fmla="+- 0 1726 1351"/>
              <a:gd name="T51" fmla="*/ 1726 h 520"/>
              <a:gd name="T52" fmla="+- 0 22328 22229"/>
              <a:gd name="T53" fmla="*/ T52 w 567"/>
              <a:gd name="T54" fmla="+- 0 1768 1351"/>
              <a:gd name="T55" fmla="*/ 1768 h 520"/>
              <a:gd name="T56" fmla="+- 0 22347 22229"/>
              <a:gd name="T57" fmla="*/ T56 w 567"/>
              <a:gd name="T58" fmla="+- 0 1791 1351"/>
              <a:gd name="T59" fmla="*/ 1791 h 520"/>
              <a:gd name="T60" fmla="+- 0 22368 22229"/>
              <a:gd name="T61" fmla="*/ T60 w 567"/>
              <a:gd name="T62" fmla="+- 0 1811 1351"/>
              <a:gd name="T63" fmla="*/ 1811 h 520"/>
              <a:gd name="T64" fmla="+- 0 22392 22229"/>
              <a:gd name="T65" fmla="*/ T64 w 567"/>
              <a:gd name="T66" fmla="+- 0 1829 1351"/>
              <a:gd name="T67" fmla="*/ 1829 h 520"/>
              <a:gd name="T68" fmla="+- 0 22418 22229"/>
              <a:gd name="T69" fmla="*/ T68 w 567"/>
              <a:gd name="T70" fmla="+- 0 1844 1351"/>
              <a:gd name="T71" fmla="*/ 1844 h 520"/>
              <a:gd name="T72" fmla="+- 0 22491 22229"/>
              <a:gd name="T73" fmla="*/ T72 w 567"/>
              <a:gd name="T74" fmla="+- 0 1868 1351"/>
              <a:gd name="T75" fmla="*/ 1868 h 520"/>
              <a:gd name="T76" fmla="+- 0 22564 22229"/>
              <a:gd name="T77" fmla="*/ T76 w 567"/>
              <a:gd name="T78" fmla="+- 0 1870 1351"/>
              <a:gd name="T79" fmla="*/ 1870 h 520"/>
              <a:gd name="T80" fmla="+- 0 22633 22229"/>
              <a:gd name="T81" fmla="*/ T80 w 567"/>
              <a:gd name="T82" fmla="+- 0 1853 1351"/>
              <a:gd name="T83" fmla="*/ 1853 h 520"/>
              <a:gd name="T84" fmla="+- 0 22696 22229"/>
              <a:gd name="T85" fmla="*/ T84 w 567"/>
              <a:gd name="T86" fmla="+- 0 1817 1351"/>
              <a:gd name="T87" fmla="*/ 1817 h 520"/>
              <a:gd name="T88" fmla="+- 0 22746 22229"/>
              <a:gd name="T89" fmla="*/ T88 w 567"/>
              <a:gd name="T90" fmla="+- 0 1764 1351"/>
              <a:gd name="T91" fmla="*/ 1764 h 520"/>
              <a:gd name="T92" fmla="+- 0 22782 22229"/>
              <a:gd name="T93" fmla="*/ T92 w 567"/>
              <a:gd name="T94" fmla="+- 0 1697 1351"/>
              <a:gd name="T95" fmla="*/ 1697 h 520"/>
              <a:gd name="T96" fmla="+- 0 22796 22229"/>
              <a:gd name="T97" fmla="*/ T96 w 567"/>
              <a:gd name="T98" fmla="+- 0 1622 1351"/>
              <a:gd name="T99" fmla="*/ 1622 h 520"/>
              <a:gd name="T100" fmla="+- 0 22792 22229"/>
              <a:gd name="T101" fmla="*/ T100 w 567"/>
              <a:gd name="T102" fmla="+- 0 1584 1351"/>
              <a:gd name="T103" fmla="*/ 1584 h 520"/>
              <a:gd name="T104" fmla="+- 0 22388 22229"/>
              <a:gd name="T105" fmla="*/ T104 w 567"/>
              <a:gd name="T106" fmla="+- 0 1584 1351"/>
              <a:gd name="T107" fmla="*/ 1584 h 520"/>
              <a:gd name="T108" fmla="+- 0 22373 22229"/>
              <a:gd name="T109" fmla="*/ T108 w 567"/>
              <a:gd name="T110" fmla="+- 0 1578 1351"/>
              <a:gd name="T111" fmla="*/ 1578 h 520"/>
              <a:gd name="T112" fmla="+- 0 22362 22229"/>
              <a:gd name="T113" fmla="*/ T112 w 567"/>
              <a:gd name="T114" fmla="+- 0 1571 1351"/>
              <a:gd name="T115" fmla="*/ 1571 h 520"/>
              <a:gd name="T116" fmla="+- 0 22356 22229"/>
              <a:gd name="T117" fmla="*/ T116 w 567"/>
              <a:gd name="T118" fmla="+- 0 1557 1351"/>
              <a:gd name="T119" fmla="*/ 1557 h 520"/>
              <a:gd name="T120" fmla="+- 0 22359 22229"/>
              <a:gd name="T121" fmla="*/ T120 w 567"/>
              <a:gd name="T122" fmla="+- 0 1544 1351"/>
              <a:gd name="T123" fmla="*/ 1544 h 520"/>
              <a:gd name="T124" fmla="+- 0 22366 22229"/>
              <a:gd name="T125" fmla="*/ T124 w 567"/>
              <a:gd name="T126" fmla="+- 0 1529 1351"/>
              <a:gd name="T127" fmla="*/ 1529 h 520"/>
              <a:gd name="T128" fmla="+- 0 22379 22229"/>
              <a:gd name="T129" fmla="*/ T128 w 567"/>
              <a:gd name="T130" fmla="+- 0 1520 1351"/>
              <a:gd name="T131" fmla="*/ 1520 h 520"/>
              <a:gd name="T132" fmla="+- 0 22395 22229"/>
              <a:gd name="T133" fmla="*/ T132 w 567"/>
              <a:gd name="T134" fmla="+- 0 1517 1351"/>
              <a:gd name="T135" fmla="*/ 1517 h 520"/>
              <a:gd name="T136" fmla="+- 0 22776 22229"/>
              <a:gd name="T137" fmla="*/ T136 w 567"/>
              <a:gd name="T138" fmla="+- 0 1517 1351"/>
              <a:gd name="T139" fmla="*/ 1517 h 520"/>
              <a:gd name="T140" fmla="+- 0 22760 22229"/>
              <a:gd name="T141" fmla="*/ T140 w 567"/>
              <a:gd name="T142" fmla="+- 0 1480 1351"/>
              <a:gd name="T143" fmla="*/ 1480 h 520"/>
              <a:gd name="T144" fmla="+- 0 22715 22229"/>
              <a:gd name="T145" fmla="*/ T144 w 567"/>
              <a:gd name="T146" fmla="+- 0 1422 1351"/>
              <a:gd name="T147" fmla="*/ 1422 h 520"/>
              <a:gd name="T148" fmla="+- 0 22652 22229"/>
              <a:gd name="T149" fmla="*/ T148 w 567"/>
              <a:gd name="T150" fmla="+- 0 1378 1351"/>
              <a:gd name="T151" fmla="*/ 1378 h 520"/>
              <a:gd name="T152" fmla="+- 0 22584 22229"/>
              <a:gd name="T153" fmla="*/ T152 w 567"/>
              <a:gd name="T154" fmla="+- 0 1355 1351"/>
              <a:gd name="T155" fmla="*/ 1355 h 520"/>
              <a:gd name="T156" fmla="+- 0 22516 22229"/>
              <a:gd name="T157" fmla="*/ T156 w 567"/>
              <a:gd name="T158" fmla="+- 0 1351 1351"/>
              <a:gd name="T159" fmla="*/ 1351 h 520"/>
              <a:gd name="T160" fmla="+- 0 22776 22229"/>
              <a:gd name="T161" fmla="*/ T160 w 567"/>
              <a:gd name="T162" fmla="+- 0 1517 1351"/>
              <a:gd name="T163" fmla="*/ 1517 h 520"/>
              <a:gd name="T164" fmla="+- 0 22395 22229"/>
              <a:gd name="T165" fmla="*/ T164 w 567"/>
              <a:gd name="T166" fmla="+- 0 1517 1351"/>
              <a:gd name="T167" fmla="*/ 1517 h 520"/>
              <a:gd name="T168" fmla="+- 0 22410 22229"/>
              <a:gd name="T169" fmla="*/ T168 w 567"/>
              <a:gd name="T170" fmla="+- 0 1523 1351"/>
              <a:gd name="T171" fmla="*/ 1523 h 520"/>
              <a:gd name="T172" fmla="+- 0 22421 22229"/>
              <a:gd name="T173" fmla="*/ T172 w 567"/>
              <a:gd name="T174" fmla="+- 0 1530 1351"/>
              <a:gd name="T175" fmla="*/ 1530 h 520"/>
              <a:gd name="T176" fmla="+- 0 22427 22229"/>
              <a:gd name="T177" fmla="*/ T176 w 567"/>
              <a:gd name="T178" fmla="+- 0 1544 1351"/>
              <a:gd name="T179" fmla="*/ 1544 h 520"/>
              <a:gd name="T180" fmla="+- 0 22424 22229"/>
              <a:gd name="T181" fmla="*/ T180 w 567"/>
              <a:gd name="T182" fmla="+- 0 1557 1351"/>
              <a:gd name="T183" fmla="*/ 1557 h 520"/>
              <a:gd name="T184" fmla="+- 0 22417 22229"/>
              <a:gd name="T185" fmla="*/ T184 w 567"/>
              <a:gd name="T186" fmla="+- 0 1572 1351"/>
              <a:gd name="T187" fmla="*/ 1572 h 520"/>
              <a:gd name="T188" fmla="+- 0 22404 22229"/>
              <a:gd name="T189" fmla="*/ T188 w 567"/>
              <a:gd name="T190" fmla="+- 0 1582 1351"/>
              <a:gd name="T191" fmla="*/ 1582 h 520"/>
              <a:gd name="T192" fmla="+- 0 22388 22229"/>
              <a:gd name="T193" fmla="*/ T192 w 567"/>
              <a:gd name="T194" fmla="+- 0 1584 1351"/>
              <a:gd name="T195" fmla="*/ 1584 h 520"/>
              <a:gd name="T196" fmla="+- 0 22792 22229"/>
              <a:gd name="T197" fmla="*/ T196 w 567"/>
              <a:gd name="T198" fmla="+- 0 1584 1351"/>
              <a:gd name="T199" fmla="*/ 1584 h 520"/>
              <a:gd name="T200" fmla="+- 0 22788 22229"/>
              <a:gd name="T201" fmla="*/ T200 w 567"/>
              <a:gd name="T202" fmla="+- 0 1548 1351"/>
              <a:gd name="T203" fmla="*/ 1548 h 520"/>
              <a:gd name="T204" fmla="+- 0 22776 22229"/>
              <a:gd name="T205" fmla="*/ T204 w 567"/>
              <a:gd name="T206" fmla="+- 0 1517 1351"/>
              <a:gd name="T207" fmla="*/ 1517 h 5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</a:cxnLst>
            <a:rect l="0" t="0" r="r" b="b"/>
            <a:pathLst>
              <a:path w="567" h="520">
                <a:moveTo>
                  <a:pt x="287" y="0"/>
                </a:moveTo>
                <a:lnTo>
                  <a:pt x="221" y="14"/>
                </a:lnTo>
                <a:lnTo>
                  <a:pt x="160" y="44"/>
                </a:lnTo>
                <a:lnTo>
                  <a:pt x="109" y="89"/>
                </a:lnTo>
                <a:lnTo>
                  <a:pt x="71" y="148"/>
                </a:lnTo>
                <a:lnTo>
                  <a:pt x="0" y="284"/>
                </a:lnTo>
                <a:lnTo>
                  <a:pt x="4" y="296"/>
                </a:lnTo>
                <a:lnTo>
                  <a:pt x="53" y="322"/>
                </a:lnTo>
                <a:lnTo>
                  <a:pt x="56" y="333"/>
                </a:lnTo>
                <a:lnTo>
                  <a:pt x="60" y="344"/>
                </a:lnTo>
                <a:lnTo>
                  <a:pt x="64" y="355"/>
                </a:lnTo>
                <a:lnTo>
                  <a:pt x="68" y="366"/>
                </a:lnTo>
                <a:lnTo>
                  <a:pt x="199" y="375"/>
                </a:lnTo>
                <a:lnTo>
                  <a:pt x="99" y="417"/>
                </a:lnTo>
                <a:lnTo>
                  <a:pt x="118" y="440"/>
                </a:lnTo>
                <a:lnTo>
                  <a:pt x="139" y="460"/>
                </a:lnTo>
                <a:lnTo>
                  <a:pt x="163" y="478"/>
                </a:lnTo>
                <a:lnTo>
                  <a:pt x="189" y="493"/>
                </a:lnTo>
                <a:lnTo>
                  <a:pt x="262" y="517"/>
                </a:lnTo>
                <a:lnTo>
                  <a:pt x="335" y="519"/>
                </a:lnTo>
                <a:lnTo>
                  <a:pt x="404" y="502"/>
                </a:lnTo>
                <a:lnTo>
                  <a:pt x="467" y="466"/>
                </a:lnTo>
                <a:lnTo>
                  <a:pt x="517" y="413"/>
                </a:lnTo>
                <a:lnTo>
                  <a:pt x="553" y="346"/>
                </a:lnTo>
                <a:lnTo>
                  <a:pt x="567" y="271"/>
                </a:lnTo>
                <a:lnTo>
                  <a:pt x="563" y="233"/>
                </a:lnTo>
                <a:lnTo>
                  <a:pt x="159" y="233"/>
                </a:lnTo>
                <a:lnTo>
                  <a:pt x="144" y="227"/>
                </a:lnTo>
                <a:lnTo>
                  <a:pt x="133" y="220"/>
                </a:lnTo>
                <a:lnTo>
                  <a:pt x="127" y="206"/>
                </a:lnTo>
                <a:lnTo>
                  <a:pt x="130" y="193"/>
                </a:lnTo>
                <a:lnTo>
                  <a:pt x="137" y="178"/>
                </a:lnTo>
                <a:lnTo>
                  <a:pt x="150" y="169"/>
                </a:lnTo>
                <a:lnTo>
                  <a:pt x="166" y="166"/>
                </a:lnTo>
                <a:lnTo>
                  <a:pt x="547" y="166"/>
                </a:lnTo>
                <a:lnTo>
                  <a:pt x="531" y="129"/>
                </a:lnTo>
                <a:lnTo>
                  <a:pt x="486" y="71"/>
                </a:lnTo>
                <a:lnTo>
                  <a:pt x="423" y="27"/>
                </a:lnTo>
                <a:lnTo>
                  <a:pt x="355" y="4"/>
                </a:lnTo>
                <a:lnTo>
                  <a:pt x="287" y="0"/>
                </a:lnTo>
                <a:close/>
                <a:moveTo>
                  <a:pt x="547" y="166"/>
                </a:moveTo>
                <a:lnTo>
                  <a:pt x="166" y="166"/>
                </a:lnTo>
                <a:lnTo>
                  <a:pt x="181" y="172"/>
                </a:lnTo>
                <a:lnTo>
                  <a:pt x="192" y="179"/>
                </a:lnTo>
                <a:lnTo>
                  <a:pt x="198" y="193"/>
                </a:lnTo>
                <a:lnTo>
                  <a:pt x="195" y="206"/>
                </a:lnTo>
                <a:lnTo>
                  <a:pt x="188" y="221"/>
                </a:lnTo>
                <a:lnTo>
                  <a:pt x="175" y="231"/>
                </a:lnTo>
                <a:lnTo>
                  <a:pt x="159" y="233"/>
                </a:lnTo>
                <a:lnTo>
                  <a:pt x="563" y="233"/>
                </a:lnTo>
                <a:lnTo>
                  <a:pt x="559" y="197"/>
                </a:lnTo>
                <a:lnTo>
                  <a:pt x="547" y="166"/>
                </a:lnTo>
                <a:close/>
              </a:path>
            </a:pathLst>
          </a:custGeom>
          <a:solidFill>
            <a:srgbClr val="0203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38" name="image3.png">
            <a:extLst>
              <a:ext uri="{FF2B5EF4-FFF2-40B4-BE49-F238E27FC236}">
                <a16:creationId xmlns:a16="http://schemas.microsoft.com/office/drawing/2014/main" id="{0BB5118B-F80B-7E64-58B5-7FB141BF99F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9357" y="4517438"/>
            <a:ext cx="358140" cy="332105"/>
          </a:xfrm>
          <a:prstGeom prst="rect">
            <a:avLst/>
          </a:prstGeom>
        </p:spPr>
      </p:pic>
      <p:pic>
        <p:nvPicPr>
          <p:cNvPr id="39" name="image4.png">
            <a:extLst>
              <a:ext uri="{FF2B5EF4-FFF2-40B4-BE49-F238E27FC236}">
                <a16:creationId xmlns:a16="http://schemas.microsoft.com/office/drawing/2014/main" id="{7E6234A1-E31C-0BDC-7E28-0489FD86894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14929" y="4565824"/>
            <a:ext cx="368935" cy="243205"/>
          </a:xfrm>
          <a:prstGeom prst="rect">
            <a:avLst/>
          </a:prstGeom>
        </p:spPr>
      </p:pic>
      <p:sp>
        <p:nvSpPr>
          <p:cNvPr id="40" name="docshape9">
            <a:extLst>
              <a:ext uri="{FF2B5EF4-FFF2-40B4-BE49-F238E27FC236}">
                <a16:creationId xmlns:a16="http://schemas.microsoft.com/office/drawing/2014/main" id="{C7DD1752-88AB-2C68-9CD3-C447AA3FB8A0}"/>
              </a:ext>
            </a:extLst>
          </p:cNvPr>
          <p:cNvSpPr>
            <a:spLocks/>
          </p:cNvSpPr>
          <p:nvPr/>
        </p:nvSpPr>
        <p:spPr bwMode="auto">
          <a:xfrm>
            <a:off x="7117143" y="8623300"/>
            <a:ext cx="276860" cy="320675"/>
          </a:xfrm>
          <a:custGeom>
            <a:avLst/>
            <a:gdLst>
              <a:gd name="T0" fmla="+- 0 11610 11208"/>
              <a:gd name="T1" fmla="*/ T0 w 436"/>
              <a:gd name="T2" fmla="+- 0 11546 11512"/>
              <a:gd name="T3" fmla="*/ 11546 h 505"/>
              <a:gd name="T4" fmla="+- 0 11576 11208"/>
              <a:gd name="T5" fmla="*/ T4 w 436"/>
              <a:gd name="T6" fmla="+- 0 11512 11512"/>
              <a:gd name="T7" fmla="*/ 11512 h 505"/>
              <a:gd name="T8" fmla="+- 0 11448 11208"/>
              <a:gd name="T9" fmla="*/ T8 w 436"/>
              <a:gd name="T10" fmla="+- 0 11512 11512"/>
              <a:gd name="T11" fmla="*/ 11512 h 505"/>
              <a:gd name="T12" fmla="+- 0 11208 11208"/>
              <a:gd name="T13" fmla="*/ T12 w 436"/>
              <a:gd name="T14" fmla="+- 0 11751 11512"/>
              <a:gd name="T15" fmla="*/ 11751 h 505"/>
              <a:gd name="T16" fmla="+- 0 11255 11208"/>
              <a:gd name="T17" fmla="*/ T16 w 436"/>
              <a:gd name="T18" fmla="+- 0 11799 11512"/>
              <a:gd name="T19" fmla="*/ 11799 h 505"/>
              <a:gd name="T20" fmla="+- 0 11463 11208"/>
              <a:gd name="T21" fmla="*/ T20 w 436"/>
              <a:gd name="T22" fmla="+- 0 11592 11512"/>
              <a:gd name="T23" fmla="*/ 11592 h 505"/>
              <a:gd name="T24" fmla="+- 0 11471 11208"/>
              <a:gd name="T25" fmla="*/ T24 w 436"/>
              <a:gd name="T26" fmla="+- 0 11584 11512"/>
              <a:gd name="T27" fmla="*/ 11584 h 505"/>
              <a:gd name="T28" fmla="+- 0 11610 11208"/>
              <a:gd name="T29" fmla="*/ T28 w 436"/>
              <a:gd name="T30" fmla="+- 0 11584 11512"/>
              <a:gd name="T31" fmla="*/ 11584 h 505"/>
              <a:gd name="T32" fmla="+- 0 11610 11208"/>
              <a:gd name="T33" fmla="*/ T32 w 436"/>
              <a:gd name="T34" fmla="+- 0 11546 11512"/>
              <a:gd name="T35" fmla="*/ 11546 h 505"/>
              <a:gd name="T36" fmla="+- 0 11644 11208"/>
              <a:gd name="T37" fmla="*/ T36 w 436"/>
              <a:gd name="T38" fmla="+- 0 11645 11512"/>
              <a:gd name="T39" fmla="*/ 11645 h 505"/>
              <a:gd name="T40" fmla="+- 0 11643 11208"/>
              <a:gd name="T41" fmla="*/ T40 w 436"/>
              <a:gd name="T42" fmla="+- 0 11644 11512"/>
              <a:gd name="T43" fmla="*/ 11644 h 505"/>
              <a:gd name="T44" fmla="+- 0 11610 11208"/>
              <a:gd name="T45" fmla="*/ T44 w 436"/>
              <a:gd name="T46" fmla="+- 0 11611 11512"/>
              <a:gd name="T47" fmla="*/ 11611 h 505"/>
              <a:gd name="T48" fmla="+- 0 11610 11208"/>
              <a:gd name="T49" fmla="*/ T48 w 436"/>
              <a:gd name="T50" fmla="+- 0 11678 11512"/>
              <a:gd name="T51" fmla="*/ 11678 h 505"/>
              <a:gd name="T52" fmla="+- 0 11608 11208"/>
              <a:gd name="T53" fmla="*/ T52 w 436"/>
              <a:gd name="T54" fmla="+- 0 11691 11512"/>
              <a:gd name="T55" fmla="*/ 11691 h 505"/>
              <a:gd name="T56" fmla="+- 0 11600 11208"/>
              <a:gd name="T57" fmla="*/ T56 w 436"/>
              <a:gd name="T58" fmla="+- 0 11702 11512"/>
              <a:gd name="T59" fmla="*/ 11702 h 505"/>
              <a:gd name="T60" fmla="+- 0 11589 11208"/>
              <a:gd name="T61" fmla="*/ T60 w 436"/>
              <a:gd name="T62" fmla="+- 0 11710 11512"/>
              <a:gd name="T63" fmla="*/ 11710 h 505"/>
              <a:gd name="T64" fmla="+- 0 11576 11208"/>
              <a:gd name="T65" fmla="*/ T64 w 436"/>
              <a:gd name="T66" fmla="+- 0 11713 11512"/>
              <a:gd name="T67" fmla="*/ 11713 h 505"/>
              <a:gd name="T68" fmla="+- 0 11563 11208"/>
              <a:gd name="T69" fmla="*/ T68 w 436"/>
              <a:gd name="T70" fmla="+- 0 11710 11512"/>
              <a:gd name="T71" fmla="*/ 11710 h 505"/>
              <a:gd name="T72" fmla="+- 0 11552 11208"/>
              <a:gd name="T73" fmla="*/ T72 w 436"/>
              <a:gd name="T74" fmla="+- 0 11702 11512"/>
              <a:gd name="T75" fmla="*/ 11702 h 505"/>
              <a:gd name="T76" fmla="+- 0 11544 11208"/>
              <a:gd name="T77" fmla="*/ T76 w 436"/>
              <a:gd name="T78" fmla="+- 0 11691 11512"/>
              <a:gd name="T79" fmla="*/ 11691 h 505"/>
              <a:gd name="T80" fmla="+- 0 11542 11208"/>
              <a:gd name="T81" fmla="*/ T80 w 436"/>
              <a:gd name="T82" fmla="+- 0 11678 11512"/>
              <a:gd name="T83" fmla="*/ 11678 h 505"/>
              <a:gd name="T84" fmla="+- 0 11544 11208"/>
              <a:gd name="T85" fmla="*/ T84 w 436"/>
              <a:gd name="T86" fmla="+- 0 11665 11512"/>
              <a:gd name="T87" fmla="*/ 11665 h 505"/>
              <a:gd name="T88" fmla="+- 0 11552 11208"/>
              <a:gd name="T89" fmla="*/ T88 w 436"/>
              <a:gd name="T90" fmla="+- 0 11654 11512"/>
              <a:gd name="T91" fmla="*/ 11654 h 505"/>
              <a:gd name="T92" fmla="+- 0 11563 11208"/>
              <a:gd name="T93" fmla="*/ T92 w 436"/>
              <a:gd name="T94" fmla="+- 0 11646 11512"/>
              <a:gd name="T95" fmla="*/ 11646 h 505"/>
              <a:gd name="T96" fmla="+- 0 11576 11208"/>
              <a:gd name="T97" fmla="*/ T96 w 436"/>
              <a:gd name="T98" fmla="+- 0 11644 11512"/>
              <a:gd name="T99" fmla="*/ 11644 h 505"/>
              <a:gd name="T100" fmla="+- 0 11589 11208"/>
              <a:gd name="T101" fmla="*/ T100 w 436"/>
              <a:gd name="T102" fmla="+- 0 11646 11512"/>
              <a:gd name="T103" fmla="*/ 11646 h 505"/>
              <a:gd name="T104" fmla="+- 0 11600 11208"/>
              <a:gd name="T105" fmla="*/ T104 w 436"/>
              <a:gd name="T106" fmla="+- 0 11654 11512"/>
              <a:gd name="T107" fmla="*/ 11654 h 505"/>
              <a:gd name="T108" fmla="+- 0 11608 11208"/>
              <a:gd name="T109" fmla="*/ T108 w 436"/>
              <a:gd name="T110" fmla="+- 0 11665 11512"/>
              <a:gd name="T111" fmla="*/ 11665 h 505"/>
              <a:gd name="T112" fmla="+- 0 11610 11208"/>
              <a:gd name="T113" fmla="*/ T112 w 436"/>
              <a:gd name="T114" fmla="+- 0 11678 11512"/>
              <a:gd name="T115" fmla="*/ 11678 h 505"/>
              <a:gd name="T116" fmla="+- 0 11610 11208"/>
              <a:gd name="T117" fmla="*/ T116 w 436"/>
              <a:gd name="T118" fmla="+- 0 11611 11512"/>
              <a:gd name="T119" fmla="*/ 11611 h 505"/>
              <a:gd name="T120" fmla="+- 0 11610 11208"/>
              <a:gd name="T121" fmla="*/ T120 w 436"/>
              <a:gd name="T122" fmla="+- 0 11610 11512"/>
              <a:gd name="T123" fmla="*/ 11610 h 505"/>
              <a:gd name="T124" fmla="+- 0 11482 11208"/>
              <a:gd name="T125" fmla="*/ T124 w 436"/>
              <a:gd name="T126" fmla="+- 0 11610 11512"/>
              <a:gd name="T127" fmla="*/ 11610 h 505"/>
              <a:gd name="T128" fmla="+- 0 11242 11208"/>
              <a:gd name="T129" fmla="*/ T128 w 436"/>
              <a:gd name="T130" fmla="+- 0 11850 11512"/>
              <a:gd name="T131" fmla="*/ 11850 h 505"/>
              <a:gd name="T132" fmla="+- 0 11408 11208"/>
              <a:gd name="T133" fmla="*/ T132 w 436"/>
              <a:gd name="T134" fmla="+- 0 12016 11512"/>
              <a:gd name="T135" fmla="*/ 12016 h 505"/>
              <a:gd name="T136" fmla="+- 0 11644 11208"/>
              <a:gd name="T137" fmla="*/ T136 w 436"/>
              <a:gd name="T138" fmla="+- 0 11780 11512"/>
              <a:gd name="T139" fmla="*/ 11780 h 505"/>
              <a:gd name="T140" fmla="+- 0 11644 11208"/>
              <a:gd name="T141" fmla="*/ T140 w 436"/>
              <a:gd name="T142" fmla="+- 0 11713 11512"/>
              <a:gd name="T143" fmla="*/ 11713 h 505"/>
              <a:gd name="T144" fmla="+- 0 11644 11208"/>
              <a:gd name="T145" fmla="*/ T144 w 436"/>
              <a:gd name="T146" fmla="+- 0 11645 11512"/>
              <a:gd name="T147" fmla="*/ 11645 h 50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</a:cxnLst>
            <a:rect l="0" t="0" r="r" b="b"/>
            <a:pathLst>
              <a:path w="436" h="505">
                <a:moveTo>
                  <a:pt x="402" y="34"/>
                </a:moveTo>
                <a:lnTo>
                  <a:pt x="368" y="0"/>
                </a:lnTo>
                <a:lnTo>
                  <a:pt x="240" y="0"/>
                </a:lnTo>
                <a:lnTo>
                  <a:pt x="0" y="239"/>
                </a:lnTo>
                <a:lnTo>
                  <a:pt x="47" y="287"/>
                </a:lnTo>
                <a:lnTo>
                  <a:pt x="255" y="80"/>
                </a:lnTo>
                <a:lnTo>
                  <a:pt x="263" y="72"/>
                </a:lnTo>
                <a:lnTo>
                  <a:pt x="402" y="72"/>
                </a:lnTo>
                <a:lnTo>
                  <a:pt x="402" y="34"/>
                </a:lnTo>
                <a:close/>
                <a:moveTo>
                  <a:pt x="436" y="133"/>
                </a:moveTo>
                <a:lnTo>
                  <a:pt x="435" y="132"/>
                </a:lnTo>
                <a:lnTo>
                  <a:pt x="402" y="99"/>
                </a:lnTo>
                <a:lnTo>
                  <a:pt x="402" y="166"/>
                </a:lnTo>
                <a:lnTo>
                  <a:pt x="400" y="179"/>
                </a:lnTo>
                <a:lnTo>
                  <a:pt x="392" y="190"/>
                </a:lnTo>
                <a:lnTo>
                  <a:pt x="381" y="198"/>
                </a:lnTo>
                <a:lnTo>
                  <a:pt x="368" y="201"/>
                </a:lnTo>
                <a:lnTo>
                  <a:pt x="355" y="198"/>
                </a:lnTo>
                <a:lnTo>
                  <a:pt x="344" y="190"/>
                </a:lnTo>
                <a:lnTo>
                  <a:pt x="336" y="179"/>
                </a:lnTo>
                <a:lnTo>
                  <a:pt x="334" y="166"/>
                </a:lnTo>
                <a:lnTo>
                  <a:pt x="336" y="153"/>
                </a:lnTo>
                <a:lnTo>
                  <a:pt x="344" y="142"/>
                </a:lnTo>
                <a:lnTo>
                  <a:pt x="355" y="134"/>
                </a:lnTo>
                <a:lnTo>
                  <a:pt x="368" y="132"/>
                </a:lnTo>
                <a:lnTo>
                  <a:pt x="381" y="134"/>
                </a:lnTo>
                <a:lnTo>
                  <a:pt x="392" y="142"/>
                </a:lnTo>
                <a:lnTo>
                  <a:pt x="400" y="153"/>
                </a:lnTo>
                <a:lnTo>
                  <a:pt x="402" y="166"/>
                </a:lnTo>
                <a:lnTo>
                  <a:pt x="402" y="99"/>
                </a:lnTo>
                <a:lnTo>
                  <a:pt x="402" y="98"/>
                </a:lnTo>
                <a:lnTo>
                  <a:pt x="274" y="98"/>
                </a:lnTo>
                <a:lnTo>
                  <a:pt x="34" y="338"/>
                </a:lnTo>
                <a:lnTo>
                  <a:pt x="200" y="504"/>
                </a:lnTo>
                <a:lnTo>
                  <a:pt x="436" y="268"/>
                </a:lnTo>
                <a:lnTo>
                  <a:pt x="436" y="201"/>
                </a:lnTo>
                <a:lnTo>
                  <a:pt x="436" y="133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41" name="docshapegroup10">
            <a:extLst>
              <a:ext uri="{FF2B5EF4-FFF2-40B4-BE49-F238E27FC236}">
                <a16:creationId xmlns:a16="http://schemas.microsoft.com/office/drawing/2014/main" id="{F2E0329F-D346-8A04-495F-C25DC90C2D8A}"/>
              </a:ext>
            </a:extLst>
          </p:cNvPr>
          <p:cNvGrpSpPr>
            <a:grpSpLocks/>
          </p:cNvGrpSpPr>
          <p:nvPr/>
        </p:nvGrpSpPr>
        <p:grpSpPr bwMode="auto">
          <a:xfrm>
            <a:off x="14211776" y="8567874"/>
            <a:ext cx="282575" cy="351790"/>
            <a:chOff x="22351" y="11512"/>
            <a:chExt cx="445" cy="554"/>
          </a:xfrm>
        </p:grpSpPr>
        <p:sp>
          <p:nvSpPr>
            <p:cNvPr id="42" name="docshape11">
              <a:extLst>
                <a:ext uri="{FF2B5EF4-FFF2-40B4-BE49-F238E27FC236}">
                  <a16:creationId xmlns:a16="http://schemas.microsoft.com/office/drawing/2014/main" id="{24E04802-56D9-4107-6ADA-07F7D2165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1" y="11512"/>
              <a:ext cx="445" cy="554"/>
            </a:xfrm>
            <a:custGeom>
              <a:avLst/>
              <a:gdLst>
                <a:gd name="T0" fmla="+- 0 22653 22352"/>
                <a:gd name="T1" fmla="*/ T0 w 445"/>
                <a:gd name="T2" fmla="+- 0 11594 11512"/>
                <a:gd name="T3" fmla="*/ 11594 h 554"/>
                <a:gd name="T4" fmla="+- 0 22647 22352"/>
                <a:gd name="T5" fmla="*/ T4 w 445"/>
                <a:gd name="T6" fmla="+- 0 11588 11512"/>
                <a:gd name="T7" fmla="*/ 11588 h 554"/>
                <a:gd name="T8" fmla="+- 0 22501 22352"/>
                <a:gd name="T9" fmla="*/ T8 w 445"/>
                <a:gd name="T10" fmla="+- 0 11588 11512"/>
                <a:gd name="T11" fmla="*/ 11588 h 554"/>
                <a:gd name="T12" fmla="+- 0 22495 22352"/>
                <a:gd name="T13" fmla="*/ T12 w 445"/>
                <a:gd name="T14" fmla="+- 0 11594 11512"/>
                <a:gd name="T15" fmla="*/ 11594 h 554"/>
                <a:gd name="T16" fmla="+- 0 22495 22352"/>
                <a:gd name="T17" fmla="*/ T16 w 445"/>
                <a:gd name="T18" fmla="+- 0 11610 11512"/>
                <a:gd name="T19" fmla="*/ 11610 h 554"/>
                <a:gd name="T20" fmla="+- 0 22501 22352"/>
                <a:gd name="T21" fmla="*/ T20 w 445"/>
                <a:gd name="T22" fmla="+- 0 11616 11512"/>
                <a:gd name="T23" fmla="*/ 11616 h 554"/>
                <a:gd name="T24" fmla="+- 0 22647 22352"/>
                <a:gd name="T25" fmla="*/ T24 w 445"/>
                <a:gd name="T26" fmla="+- 0 11616 11512"/>
                <a:gd name="T27" fmla="*/ 11616 h 554"/>
                <a:gd name="T28" fmla="+- 0 22653 22352"/>
                <a:gd name="T29" fmla="*/ T28 w 445"/>
                <a:gd name="T30" fmla="+- 0 11610 11512"/>
                <a:gd name="T31" fmla="*/ 11610 h 554"/>
                <a:gd name="T32" fmla="+- 0 22653 22352"/>
                <a:gd name="T33" fmla="*/ T32 w 445"/>
                <a:gd name="T34" fmla="+- 0 11602 11512"/>
                <a:gd name="T35" fmla="*/ 11602 h 554"/>
                <a:gd name="T36" fmla="+- 0 22653 22352"/>
                <a:gd name="T37" fmla="*/ T36 w 445"/>
                <a:gd name="T38" fmla="+- 0 11594 11512"/>
                <a:gd name="T39" fmla="*/ 11594 h 554"/>
                <a:gd name="T40" fmla="+- 0 22661 22352"/>
                <a:gd name="T41" fmla="*/ T40 w 445"/>
                <a:gd name="T42" fmla="+- 0 11513 11512"/>
                <a:gd name="T43" fmla="*/ 11513 h 554"/>
                <a:gd name="T44" fmla="+- 0 22648 22352"/>
                <a:gd name="T45" fmla="*/ T44 w 445"/>
                <a:gd name="T46" fmla="+- 0 11515 11512"/>
                <a:gd name="T47" fmla="*/ 11515 h 554"/>
                <a:gd name="T48" fmla="+- 0 22630 22352"/>
                <a:gd name="T49" fmla="*/ T48 w 445"/>
                <a:gd name="T50" fmla="+- 0 11523 11512"/>
                <a:gd name="T51" fmla="*/ 11523 h 554"/>
                <a:gd name="T52" fmla="+- 0 22617 22352"/>
                <a:gd name="T53" fmla="*/ T52 w 445"/>
                <a:gd name="T54" fmla="+- 0 11525 11512"/>
                <a:gd name="T55" fmla="*/ 11525 h 554"/>
                <a:gd name="T56" fmla="+- 0 22604 22352"/>
                <a:gd name="T57" fmla="*/ T56 w 445"/>
                <a:gd name="T58" fmla="+- 0 11523 11512"/>
                <a:gd name="T59" fmla="*/ 11523 h 554"/>
                <a:gd name="T60" fmla="+- 0 22587 22352"/>
                <a:gd name="T61" fmla="*/ T60 w 445"/>
                <a:gd name="T62" fmla="+- 0 11515 11512"/>
                <a:gd name="T63" fmla="*/ 11515 h 554"/>
                <a:gd name="T64" fmla="+- 0 22574 22352"/>
                <a:gd name="T65" fmla="*/ T64 w 445"/>
                <a:gd name="T66" fmla="+- 0 11513 11512"/>
                <a:gd name="T67" fmla="*/ 11513 h 554"/>
                <a:gd name="T68" fmla="+- 0 22561 22352"/>
                <a:gd name="T69" fmla="*/ T68 w 445"/>
                <a:gd name="T70" fmla="+- 0 11515 11512"/>
                <a:gd name="T71" fmla="*/ 11515 h 554"/>
                <a:gd name="T72" fmla="+- 0 22543 22352"/>
                <a:gd name="T73" fmla="*/ T72 w 445"/>
                <a:gd name="T74" fmla="+- 0 11523 11512"/>
                <a:gd name="T75" fmla="*/ 11523 h 554"/>
                <a:gd name="T76" fmla="+- 0 22530 22352"/>
                <a:gd name="T77" fmla="*/ T76 w 445"/>
                <a:gd name="T78" fmla="+- 0 11525 11512"/>
                <a:gd name="T79" fmla="*/ 11525 h 554"/>
                <a:gd name="T80" fmla="+- 0 22517 22352"/>
                <a:gd name="T81" fmla="*/ T80 w 445"/>
                <a:gd name="T82" fmla="+- 0 11523 11512"/>
                <a:gd name="T83" fmla="*/ 11523 h 554"/>
                <a:gd name="T84" fmla="+- 0 22500 22352"/>
                <a:gd name="T85" fmla="*/ T84 w 445"/>
                <a:gd name="T86" fmla="+- 0 11514 11512"/>
                <a:gd name="T87" fmla="*/ 11514 h 554"/>
                <a:gd name="T88" fmla="+- 0 22487 22352"/>
                <a:gd name="T89" fmla="*/ T88 w 445"/>
                <a:gd name="T90" fmla="+- 0 11512 11512"/>
                <a:gd name="T91" fmla="*/ 11512 h 554"/>
                <a:gd name="T92" fmla="+- 0 22511 22352"/>
                <a:gd name="T93" fmla="*/ T92 w 445"/>
                <a:gd name="T94" fmla="+- 0 11569 11512"/>
                <a:gd name="T95" fmla="*/ 11569 h 554"/>
                <a:gd name="T96" fmla="+- 0 22636 22352"/>
                <a:gd name="T97" fmla="*/ T96 w 445"/>
                <a:gd name="T98" fmla="+- 0 11569 11512"/>
                <a:gd name="T99" fmla="*/ 11569 h 554"/>
                <a:gd name="T100" fmla="+- 0 22661 22352"/>
                <a:gd name="T101" fmla="*/ T100 w 445"/>
                <a:gd name="T102" fmla="+- 0 11513 11512"/>
                <a:gd name="T103" fmla="*/ 11513 h 554"/>
                <a:gd name="T104" fmla="+- 0 22796 22352"/>
                <a:gd name="T105" fmla="*/ T104 w 445"/>
                <a:gd name="T106" fmla="+- 0 11845 11512"/>
                <a:gd name="T107" fmla="*/ 11845 h 554"/>
                <a:gd name="T108" fmla="+- 0 22786 22352"/>
                <a:gd name="T109" fmla="*/ T108 w 445"/>
                <a:gd name="T110" fmla="+- 0 11776 11512"/>
                <a:gd name="T111" fmla="*/ 11776 h 554"/>
                <a:gd name="T112" fmla="+- 0 22755 22352"/>
                <a:gd name="T113" fmla="*/ T112 w 445"/>
                <a:gd name="T114" fmla="+- 0 11716 11512"/>
                <a:gd name="T115" fmla="*/ 11716 h 554"/>
                <a:gd name="T116" fmla="+- 0 22709 22352"/>
                <a:gd name="T117" fmla="*/ T116 w 445"/>
                <a:gd name="T118" fmla="+- 0 11668 11512"/>
                <a:gd name="T119" fmla="*/ 11668 h 554"/>
                <a:gd name="T120" fmla="+- 0 22650 22352"/>
                <a:gd name="T121" fmla="*/ T120 w 445"/>
                <a:gd name="T122" fmla="+- 0 11635 11512"/>
                <a:gd name="T123" fmla="*/ 11635 h 554"/>
                <a:gd name="T124" fmla="+- 0 22498 22352"/>
                <a:gd name="T125" fmla="*/ T124 w 445"/>
                <a:gd name="T126" fmla="+- 0 11635 11512"/>
                <a:gd name="T127" fmla="*/ 11635 h 554"/>
                <a:gd name="T128" fmla="+- 0 22440 22352"/>
                <a:gd name="T129" fmla="*/ T128 w 445"/>
                <a:gd name="T130" fmla="+- 0 11667 11512"/>
                <a:gd name="T131" fmla="*/ 11667 h 554"/>
                <a:gd name="T132" fmla="+- 0 22393 22352"/>
                <a:gd name="T133" fmla="*/ T132 w 445"/>
                <a:gd name="T134" fmla="+- 0 11714 11512"/>
                <a:gd name="T135" fmla="*/ 11714 h 554"/>
                <a:gd name="T136" fmla="+- 0 22363 22352"/>
                <a:gd name="T137" fmla="*/ T136 w 445"/>
                <a:gd name="T138" fmla="+- 0 11774 11512"/>
                <a:gd name="T139" fmla="*/ 11774 h 554"/>
                <a:gd name="T140" fmla="+- 0 22352 22352"/>
                <a:gd name="T141" fmla="*/ T140 w 445"/>
                <a:gd name="T142" fmla="+- 0 11842 11512"/>
                <a:gd name="T143" fmla="*/ 11842 h 554"/>
                <a:gd name="T144" fmla="+- 0 22363 22352"/>
                <a:gd name="T145" fmla="*/ T144 w 445"/>
                <a:gd name="T146" fmla="+- 0 11912 11512"/>
                <a:gd name="T147" fmla="*/ 11912 h 554"/>
                <a:gd name="T148" fmla="+- 0 22394 22352"/>
                <a:gd name="T149" fmla="*/ T148 w 445"/>
                <a:gd name="T150" fmla="+- 0 11974 11512"/>
                <a:gd name="T151" fmla="*/ 11974 h 554"/>
                <a:gd name="T152" fmla="+- 0 22441 22352"/>
                <a:gd name="T153" fmla="*/ T152 w 445"/>
                <a:gd name="T154" fmla="+- 0 12022 11512"/>
                <a:gd name="T155" fmla="*/ 12022 h 554"/>
                <a:gd name="T156" fmla="+- 0 22502 22352"/>
                <a:gd name="T157" fmla="*/ T156 w 445"/>
                <a:gd name="T158" fmla="+- 0 12054 11512"/>
                <a:gd name="T159" fmla="*/ 12054 h 554"/>
                <a:gd name="T160" fmla="+- 0 22572 22352"/>
                <a:gd name="T161" fmla="*/ T160 w 445"/>
                <a:gd name="T162" fmla="+- 0 12066 11512"/>
                <a:gd name="T163" fmla="*/ 12066 h 554"/>
                <a:gd name="T164" fmla="+- 0 22643 22352"/>
                <a:gd name="T165" fmla="*/ T164 w 445"/>
                <a:gd name="T166" fmla="+- 0 12055 11512"/>
                <a:gd name="T167" fmla="*/ 12055 h 554"/>
                <a:gd name="T168" fmla="+- 0 22704 22352"/>
                <a:gd name="T169" fmla="*/ T168 w 445"/>
                <a:gd name="T170" fmla="+- 0 12024 11512"/>
                <a:gd name="T171" fmla="*/ 12024 h 554"/>
                <a:gd name="T172" fmla="+- 0 22752 22352"/>
                <a:gd name="T173" fmla="*/ T172 w 445"/>
                <a:gd name="T174" fmla="+- 0 11976 11512"/>
                <a:gd name="T175" fmla="*/ 11976 h 554"/>
                <a:gd name="T176" fmla="+- 0 22784 22352"/>
                <a:gd name="T177" fmla="*/ T176 w 445"/>
                <a:gd name="T178" fmla="+- 0 11916 11512"/>
                <a:gd name="T179" fmla="*/ 11916 h 554"/>
                <a:gd name="T180" fmla="+- 0 22796 22352"/>
                <a:gd name="T181" fmla="*/ T180 w 445"/>
                <a:gd name="T182" fmla="+- 0 11845 11512"/>
                <a:gd name="T183" fmla="*/ 11845 h 5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445" h="554">
                  <a:moveTo>
                    <a:pt x="301" y="82"/>
                  </a:moveTo>
                  <a:lnTo>
                    <a:pt x="295" y="76"/>
                  </a:lnTo>
                  <a:lnTo>
                    <a:pt x="149" y="76"/>
                  </a:lnTo>
                  <a:lnTo>
                    <a:pt x="143" y="82"/>
                  </a:lnTo>
                  <a:lnTo>
                    <a:pt x="143" y="98"/>
                  </a:lnTo>
                  <a:lnTo>
                    <a:pt x="149" y="104"/>
                  </a:lnTo>
                  <a:lnTo>
                    <a:pt x="295" y="104"/>
                  </a:lnTo>
                  <a:lnTo>
                    <a:pt x="301" y="98"/>
                  </a:lnTo>
                  <a:lnTo>
                    <a:pt x="301" y="90"/>
                  </a:lnTo>
                  <a:lnTo>
                    <a:pt x="301" y="82"/>
                  </a:lnTo>
                  <a:close/>
                  <a:moveTo>
                    <a:pt x="309" y="1"/>
                  </a:moveTo>
                  <a:lnTo>
                    <a:pt x="296" y="3"/>
                  </a:lnTo>
                  <a:lnTo>
                    <a:pt x="278" y="11"/>
                  </a:lnTo>
                  <a:lnTo>
                    <a:pt x="265" y="13"/>
                  </a:lnTo>
                  <a:lnTo>
                    <a:pt x="252" y="11"/>
                  </a:lnTo>
                  <a:lnTo>
                    <a:pt x="235" y="3"/>
                  </a:lnTo>
                  <a:lnTo>
                    <a:pt x="222" y="1"/>
                  </a:lnTo>
                  <a:lnTo>
                    <a:pt x="209" y="3"/>
                  </a:lnTo>
                  <a:lnTo>
                    <a:pt x="191" y="11"/>
                  </a:lnTo>
                  <a:lnTo>
                    <a:pt x="178" y="13"/>
                  </a:lnTo>
                  <a:lnTo>
                    <a:pt x="165" y="11"/>
                  </a:lnTo>
                  <a:lnTo>
                    <a:pt x="148" y="2"/>
                  </a:lnTo>
                  <a:lnTo>
                    <a:pt x="135" y="0"/>
                  </a:lnTo>
                  <a:lnTo>
                    <a:pt x="159" y="57"/>
                  </a:lnTo>
                  <a:lnTo>
                    <a:pt x="284" y="57"/>
                  </a:lnTo>
                  <a:lnTo>
                    <a:pt x="309" y="1"/>
                  </a:lnTo>
                  <a:close/>
                  <a:moveTo>
                    <a:pt x="444" y="333"/>
                  </a:moveTo>
                  <a:lnTo>
                    <a:pt x="434" y="264"/>
                  </a:lnTo>
                  <a:lnTo>
                    <a:pt x="403" y="204"/>
                  </a:lnTo>
                  <a:lnTo>
                    <a:pt x="357" y="156"/>
                  </a:lnTo>
                  <a:lnTo>
                    <a:pt x="298" y="123"/>
                  </a:lnTo>
                  <a:lnTo>
                    <a:pt x="146" y="123"/>
                  </a:lnTo>
                  <a:lnTo>
                    <a:pt x="88" y="155"/>
                  </a:lnTo>
                  <a:lnTo>
                    <a:pt x="41" y="202"/>
                  </a:lnTo>
                  <a:lnTo>
                    <a:pt x="11" y="262"/>
                  </a:lnTo>
                  <a:lnTo>
                    <a:pt x="0" y="330"/>
                  </a:lnTo>
                  <a:lnTo>
                    <a:pt x="11" y="400"/>
                  </a:lnTo>
                  <a:lnTo>
                    <a:pt x="42" y="462"/>
                  </a:lnTo>
                  <a:lnTo>
                    <a:pt x="89" y="510"/>
                  </a:lnTo>
                  <a:lnTo>
                    <a:pt x="150" y="542"/>
                  </a:lnTo>
                  <a:lnTo>
                    <a:pt x="220" y="554"/>
                  </a:lnTo>
                  <a:lnTo>
                    <a:pt x="291" y="543"/>
                  </a:lnTo>
                  <a:lnTo>
                    <a:pt x="352" y="512"/>
                  </a:lnTo>
                  <a:lnTo>
                    <a:pt x="400" y="464"/>
                  </a:lnTo>
                  <a:lnTo>
                    <a:pt x="432" y="404"/>
                  </a:lnTo>
                  <a:lnTo>
                    <a:pt x="444" y="333"/>
                  </a:lnTo>
                  <a:close/>
                </a:path>
              </a:pathLst>
            </a:custGeom>
            <a:solidFill>
              <a:srgbClr val="0203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43" name="docshape12">
              <a:extLst>
                <a:ext uri="{FF2B5EF4-FFF2-40B4-BE49-F238E27FC236}">
                  <a16:creationId xmlns:a16="http://schemas.microsoft.com/office/drawing/2014/main" id="{730170F3-A344-078F-CFFB-EC5B56DFF55C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8" y="11734"/>
              <a:ext cx="1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346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Tahoma</vt:lpstr>
      <vt:lpstr>Times New Roman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james coleman</cp:lastModifiedBy>
  <cp:revision>29</cp:revision>
  <dcterms:created xsi:type="dcterms:W3CDTF">2022-09-20T20:28:55Z</dcterms:created>
  <dcterms:modified xsi:type="dcterms:W3CDTF">2023-07-19T05:14:00Z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2022-09-20T00:00:00Z</vt:filetime>
  </property>
  <property fmtid="{D5CDD505-2E9C-101B-9397-08002B2CF9AE}" pid="5" name="Producer">
    <vt:lpwstr>Adobe PDF Library 11.0</vt:lpwstr>
  </property>
</Properties>
</file>