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36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099910"/>
            <a:ext cx="8316516" cy="2859377"/>
          </a:xfrm>
        </p:spPr>
        <p:txBody>
          <a:bodyPr anchor="b"/>
          <a:lstStyle>
            <a:lvl1pPr>
              <a:defRPr sz="73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5039784"/>
            <a:ext cx="7123642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1932120" cy="6450223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047740"/>
            <a:ext cx="8444273" cy="128794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47068"/>
            <a:ext cx="6764169" cy="18006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93367"/>
            <a:ext cx="4032250" cy="50599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302" y="1693367"/>
            <a:ext cx="4032250" cy="50599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032250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032250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2302" y="1692178"/>
            <a:ext cx="4032250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2302" y="2397397"/>
            <a:ext cx="4032250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6057819"/>
            <a:ext cx="8568531" cy="655172"/>
          </a:xfrm>
        </p:spPr>
        <p:txBody>
          <a:bodyPr anchor="b"/>
          <a:lstStyle>
            <a:lvl1pPr algn="ctr">
              <a:defRPr sz="24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020" y="6719711"/>
            <a:ext cx="8568532" cy="67197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6021" y="419982"/>
            <a:ext cx="8568531" cy="544856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6057526"/>
            <a:ext cx="8568531" cy="655465"/>
          </a:xfrm>
        </p:spPr>
        <p:txBody>
          <a:bodyPr anchor="b"/>
          <a:lstStyle>
            <a:lvl1pPr algn="ctr">
              <a:defRPr sz="24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324578" cy="604774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661" y="6719711"/>
            <a:ext cx="8568531" cy="67533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400521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400521" cy="529177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24578" y="0"/>
            <a:ext cx="756047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24578" y="6047740"/>
            <a:ext cx="756047" cy="755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5704" y="6226932"/>
            <a:ext cx="604838" cy="436781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r"/>
            <a:fld id="{F6BFC9B5-A808-4F80-805C-C2FDDFC0D608}" type="slidenum">
              <a:rPr lang="uk-UA" sz="1400" smtClean="0">
                <a:latin typeface="Times New Roman"/>
              </a:rPr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64179" y="4462987"/>
            <a:ext cx="2609489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324982" y="1814301"/>
            <a:ext cx="2687883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5100" kern="1200" cap="none" spc="-11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77979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51986" algn="l" defTabSz="100794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51986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defTabSz="100794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defTabSz="1007943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defTabSz="100794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01589" algn="l" defTabSz="100794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932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Arial"/>
              </a:rPr>
              <a:t>MyFunctionalSystem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Dylan </a:t>
            </a:r>
            <a:r>
              <a:rPr lang="en-US" sz="3200" dirty="0" err="1" smtClean="0">
                <a:latin typeface="Arial"/>
              </a:rPr>
              <a:t>Ingrey</a:t>
            </a:r>
            <a:endParaRPr lang="en-US" sz="3200" dirty="0">
              <a:latin typeface="Arial"/>
            </a:endParaRPr>
          </a:p>
          <a:p>
            <a:pPr algn="ctr"/>
            <a:r>
              <a:rPr lang="en-US" sz="3200" dirty="0" smtClean="0">
                <a:latin typeface="Arial"/>
              </a:rPr>
              <a:t>David James</a:t>
            </a:r>
            <a:endParaRPr lang="en-US" sz="3200" dirty="0">
              <a:latin typeface="Arial"/>
            </a:endParaRPr>
          </a:p>
          <a:p>
            <a:pPr algn="ctr"/>
            <a:r>
              <a:rPr lang="en-US" sz="3200" dirty="0" smtClean="0">
                <a:latin typeface="Arial"/>
              </a:rPr>
              <a:t>Cody Moorhouse</a:t>
            </a:r>
            <a:endParaRPr lang="en-US" sz="3200" dirty="0">
              <a:latin typeface="Arial"/>
            </a:endParaRPr>
          </a:p>
          <a:p>
            <a:pPr algn="ctr"/>
            <a:r>
              <a:rPr lang="en-US" sz="3200" dirty="0" smtClean="0">
                <a:latin typeface="Arial"/>
              </a:rPr>
              <a:t>John </a:t>
            </a:r>
            <a:r>
              <a:rPr lang="en-US" sz="3200" dirty="0" err="1">
                <a:latin typeface="Arial"/>
              </a:rPr>
              <a:t>Mulvany</a:t>
            </a:r>
            <a:r>
              <a:rPr lang="en-US" sz="3200" dirty="0">
                <a:latin typeface="Arial"/>
              </a:rPr>
              <a:t>-Robbins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– Employee Attributes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ID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SIN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Salary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err="1">
                <a:latin typeface="Arial"/>
              </a:rPr>
              <a:t>Dept</a:t>
            </a:r>
            <a:r>
              <a:rPr lang="en-US" sz="3200" dirty="0">
                <a:latin typeface="Arial"/>
              </a:rPr>
              <a:t> Code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Role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Sections(collection)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– Department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List of Courses (collection)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err="1">
                <a:latin typeface="Arial"/>
              </a:rPr>
              <a:t>Dept</a:t>
            </a:r>
            <a:r>
              <a:rPr lang="en-US" sz="3200" dirty="0">
                <a:latin typeface="Arial"/>
              </a:rPr>
              <a:t> Code (</a:t>
            </a:r>
            <a:r>
              <a:rPr lang="en-US" sz="3200" dirty="0" err="1">
                <a:latin typeface="Arial"/>
              </a:rPr>
              <a:t>ie</a:t>
            </a:r>
            <a:r>
              <a:rPr lang="en-US" sz="3200" dirty="0">
                <a:latin typeface="Arial"/>
              </a:rPr>
              <a:t>. CMPT)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Room Number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List of Employees (collection)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Libraries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Database </a:t>
            </a:r>
            <a:r>
              <a:rPr lang="en-US" sz="3200" dirty="0" smtClean="0">
                <a:latin typeface="Arial"/>
              </a:rPr>
              <a:t>Connector</a:t>
            </a:r>
          </a:p>
          <a:p>
            <a:pPr marL="457200" indent="-457200">
              <a:buSzPct val="45000"/>
              <a:buFont typeface="Arial"/>
              <a:buChar char="•"/>
            </a:pP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REST </a:t>
            </a:r>
            <a:r>
              <a:rPr lang="en-US" sz="3200" dirty="0" smtClean="0">
                <a:latin typeface="Arial"/>
              </a:rPr>
              <a:t>framework</a:t>
            </a:r>
          </a:p>
          <a:p>
            <a:pPr marL="457200" indent="-457200">
              <a:buSzPct val="45000"/>
              <a:buFont typeface="Arial"/>
              <a:buChar char="•"/>
            </a:pP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Android GUI (graphics)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Timetable - Tasks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Web </a:t>
            </a:r>
            <a:r>
              <a:rPr lang="en-US" sz="3200" dirty="0" smtClean="0">
                <a:latin typeface="Arial"/>
              </a:rPr>
              <a:t>Server (David)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dirty="0" smtClean="0"/>
              <a:t> </a:t>
            </a:r>
            <a:r>
              <a:rPr lang="en-US" sz="2400" dirty="0" smtClean="0">
                <a:latin typeface="Arial"/>
              </a:rPr>
              <a:t>communicate </a:t>
            </a:r>
            <a:r>
              <a:rPr lang="en-US" sz="2400" dirty="0">
                <a:latin typeface="Arial"/>
              </a:rPr>
              <a:t>with database (CRUD app)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Database (John + David)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tables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queries</a:t>
            </a:r>
            <a:endParaRPr dirty="0"/>
          </a:p>
          <a:p>
            <a:pPr marL="1257300" lvl="2" indent="-342900">
              <a:buSzPct val="75000"/>
              <a:buFont typeface="Arial"/>
              <a:buChar char="•"/>
            </a:pPr>
            <a:r>
              <a:rPr lang="en-US" sz="2000" dirty="0">
                <a:latin typeface="Arial"/>
              </a:rPr>
              <a:t>adding/removing entries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App (Dylan + Cody)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super classes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very basic interface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local database copy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methods</a:t>
            </a:r>
            <a:endParaRPr dirty="0"/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parsing </a:t>
            </a:r>
            <a:r>
              <a:rPr lang="en-US" sz="2400" dirty="0" err="1">
                <a:latin typeface="Arial"/>
              </a:rPr>
              <a:t>json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Timetable – Schedule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443030"/>
            <a:ext cx="8732364" cy="590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2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October 20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Database Schema Done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ER Diagram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Super-Classes</a:t>
            </a:r>
          </a:p>
          <a:p>
            <a:pPr>
              <a:buSzPct val="45000"/>
            </a:pPr>
            <a:endParaRPr lang="en-US" sz="3200" dirty="0" smtClean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October 27</a:t>
            </a:r>
            <a:r>
              <a:rPr lang="en-US" sz="3200" baseline="30000" dirty="0" smtClean="0">
                <a:latin typeface="Arial"/>
              </a:rPr>
              <a:t>th</a:t>
            </a:r>
            <a:endParaRPr lang="en-US" sz="3200" dirty="0">
              <a:latin typeface="Arial"/>
            </a:endParaRP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Basic GUI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1600" dirty="0" smtClean="0">
                <a:latin typeface="Arial"/>
              </a:rPr>
              <a:t>Web Server Running</a:t>
            </a:r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November 3</a:t>
            </a:r>
            <a:r>
              <a:rPr lang="en-US" sz="3200" baseline="30000" dirty="0" smtClean="0">
                <a:latin typeface="Arial"/>
              </a:rPr>
              <a:t>rd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Course Searching</a:t>
            </a:r>
            <a:endParaRPr lang="en-US" sz="1600" dirty="0" smtClean="0">
              <a:latin typeface="Arial"/>
            </a:endParaRPr>
          </a:p>
          <a:p>
            <a:pPr>
              <a:buSzPct val="45000"/>
            </a:pPr>
            <a:endParaRPr lang="en-US" sz="3200" dirty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November 10</a:t>
            </a:r>
            <a:r>
              <a:rPr lang="en-US" sz="3200" baseline="30000" dirty="0" smtClean="0">
                <a:latin typeface="Arial"/>
              </a:rPr>
              <a:t>th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More Functionality (elements, etc.)</a:t>
            </a:r>
          </a:p>
          <a:p>
            <a:pPr lvl="1">
              <a:buSzPct val="45000"/>
            </a:pPr>
            <a:endParaRPr lang="en-US" dirty="0" smtClean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November 17</a:t>
            </a:r>
            <a:r>
              <a:rPr lang="en-US" sz="3200" baseline="30000" dirty="0" smtClean="0">
                <a:latin typeface="Arial"/>
              </a:rPr>
              <a:t>th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More Functionality (elements, etc.)</a:t>
            </a:r>
          </a:p>
          <a:p>
            <a:pPr marL="914400" lvl="1" indent="-457200">
              <a:buSzPct val="45000"/>
              <a:buFont typeface="Arial"/>
              <a:buChar char="•"/>
            </a:pPr>
            <a:endParaRPr lang="en-US" dirty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November 24</a:t>
            </a:r>
            <a:r>
              <a:rPr lang="en-US" sz="3200" baseline="30000" dirty="0" smtClean="0">
                <a:latin typeface="Arial"/>
              </a:rPr>
              <a:t>th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Completion (Tweaking Stages)</a:t>
            </a:r>
          </a:p>
          <a:p>
            <a:pPr marL="914400" lvl="1" indent="-457200">
              <a:buSzPct val="45000"/>
              <a:buFont typeface="Arial"/>
              <a:buChar char="•"/>
            </a:pPr>
            <a:endParaRPr lang="en-US" dirty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December 1</a:t>
            </a:r>
            <a:r>
              <a:rPr lang="en-US" sz="3200" baseline="30000" dirty="0" smtClean="0">
                <a:latin typeface="Arial"/>
              </a:rPr>
              <a:t>st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dirty="0" smtClean="0">
                <a:latin typeface="Arial"/>
              </a:rPr>
              <a:t>Due Date (6 weeks total work time)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Problems with the </a:t>
            </a:r>
            <a:r>
              <a:rPr lang="en-US" sz="4400" dirty="0" smtClean="0">
                <a:latin typeface="Arial"/>
              </a:rPr>
              <a:t>Current System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Poor </a:t>
            </a:r>
            <a:r>
              <a:rPr lang="en-US" sz="3200" dirty="0">
                <a:latin typeface="Arial"/>
              </a:rPr>
              <a:t>mobile </a:t>
            </a:r>
            <a:r>
              <a:rPr lang="en-US" sz="3200" dirty="0" smtClean="0">
                <a:latin typeface="Arial"/>
              </a:rPr>
              <a:t>performance</a:t>
            </a:r>
            <a:endParaRPr lang="en-US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CA" sz="3200" dirty="0" smtClean="0">
                <a:latin typeface="Arial"/>
              </a:rPr>
              <a:t>Moves like molasses</a:t>
            </a:r>
            <a:endParaRPr lang="en-CA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Awful User </a:t>
            </a:r>
            <a:r>
              <a:rPr lang="en-US" sz="3200" dirty="0" smtClean="0">
                <a:latin typeface="Arial"/>
              </a:rPr>
              <a:t>Interface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on-existent Back Button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Un-</a:t>
            </a:r>
            <a:r>
              <a:rPr lang="en-US" sz="3200" dirty="0" smtClean="0">
                <a:latin typeface="Arial"/>
              </a:rPr>
              <a:t>modernized and ugly appearance</a:t>
            </a:r>
            <a:endParaRPr lang="en-US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Sever Downtime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S</a:t>
            </a:r>
            <a:r>
              <a:rPr lang="en-US" sz="3200" dirty="0" smtClean="0">
                <a:latin typeface="Arial"/>
              </a:rPr>
              <a:t>undays: 7pm – 9 pm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E</a:t>
            </a:r>
            <a:r>
              <a:rPr lang="en-US" sz="3200" dirty="0" smtClean="0">
                <a:latin typeface="Arial"/>
              </a:rPr>
              <a:t>very </a:t>
            </a:r>
            <a:r>
              <a:rPr lang="en-US" sz="3200" dirty="0">
                <a:latin typeface="Arial"/>
              </a:rPr>
              <a:t>second </a:t>
            </a:r>
            <a:r>
              <a:rPr lang="en-US" sz="3200" dirty="0">
                <a:latin typeface="Arial"/>
              </a:rPr>
              <a:t>S</a:t>
            </a:r>
            <a:r>
              <a:rPr lang="en-US" sz="3200" dirty="0" smtClean="0">
                <a:latin typeface="Arial"/>
              </a:rPr>
              <a:t>unday 6am</a:t>
            </a:r>
            <a:r>
              <a:rPr lang="en-US" sz="3200" dirty="0">
                <a:latin typeface="Arial"/>
              </a:rPr>
              <a:t>-</a:t>
            </a:r>
            <a:r>
              <a:rPr lang="en-US" sz="3200" dirty="0" smtClean="0">
                <a:latin typeface="Arial"/>
              </a:rPr>
              <a:t>noon.</a:t>
            </a: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Scalability</a:t>
            </a:r>
          </a:p>
          <a:p>
            <a:pPr marL="914400" lvl="1" indent="-457200">
              <a:buSzPct val="450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Proposed </a:t>
            </a:r>
            <a:r>
              <a:rPr lang="en-US" sz="4400" dirty="0" smtClean="0">
                <a:latin typeface="Arial"/>
              </a:rPr>
              <a:t>Solution </a:t>
            </a:r>
          </a:p>
          <a:p>
            <a:pPr algn="ctr"/>
            <a:r>
              <a:rPr lang="en-US" sz="4400" dirty="0" smtClean="0">
                <a:latin typeface="Arial"/>
              </a:rPr>
              <a:t>Android </a:t>
            </a:r>
            <a:r>
              <a:rPr lang="en-US" sz="4400" dirty="0">
                <a:latin typeface="Arial"/>
              </a:rPr>
              <a:t>Platform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157636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2800" dirty="0">
                <a:latin typeface="Arial"/>
              </a:rPr>
              <a:t>Better interface </a:t>
            </a:r>
            <a:r>
              <a:rPr lang="en-US" sz="2800" dirty="0" smtClean="0">
                <a:latin typeface="Arial"/>
              </a:rPr>
              <a:t>(w. </a:t>
            </a:r>
            <a:r>
              <a:rPr lang="en-US" sz="2800" dirty="0">
                <a:latin typeface="Arial"/>
              </a:rPr>
              <a:t>a</a:t>
            </a:r>
            <a:r>
              <a:rPr lang="en-US" sz="2800" dirty="0" smtClean="0">
                <a:latin typeface="Arial"/>
              </a:rPr>
              <a:t>bility </a:t>
            </a:r>
            <a:r>
              <a:rPr lang="en-US" sz="2800" dirty="0">
                <a:latin typeface="Arial"/>
              </a:rPr>
              <a:t>to go back)</a:t>
            </a:r>
            <a:endParaRPr sz="2800" dirty="0"/>
          </a:p>
          <a:p>
            <a:pPr marL="457200" indent="-457200">
              <a:buSzPct val="45000"/>
              <a:buFont typeface="Arial"/>
              <a:buChar char="•"/>
            </a:pPr>
            <a:endParaRPr lang="en-US" sz="2800" dirty="0" smtClean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T</a:t>
            </a:r>
            <a:r>
              <a:rPr lang="en-US" sz="2800" dirty="0" smtClean="0">
                <a:latin typeface="Arial"/>
              </a:rPr>
              <a:t>est </a:t>
            </a:r>
            <a:r>
              <a:rPr lang="en-US" sz="2800" dirty="0">
                <a:latin typeface="Arial"/>
              </a:rPr>
              <a:t>the interface with </a:t>
            </a:r>
            <a:r>
              <a:rPr lang="en-US" sz="2800" dirty="0" smtClean="0">
                <a:latin typeface="Arial"/>
              </a:rPr>
              <a:t>non-computer science faculties</a:t>
            </a:r>
          </a:p>
          <a:p>
            <a:pPr marL="457200" indent="-457200">
              <a:buSzPct val="45000"/>
              <a:buFont typeface="Arial"/>
              <a:buChar char="•"/>
            </a:pPr>
            <a:endParaRPr lang="en-US" sz="2800" dirty="0" smtClean="0">
              <a:latin typeface="Arial"/>
            </a:endParaRPr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Testing </a:t>
            </a:r>
            <a:r>
              <a:rPr lang="en-US" sz="2800" dirty="0">
                <a:latin typeface="Arial"/>
              </a:rPr>
              <a:t>in </a:t>
            </a:r>
            <a:r>
              <a:rPr lang="en-US" sz="2800" dirty="0" smtClean="0">
                <a:latin typeface="Arial"/>
              </a:rPr>
              <a:t>Android Studio</a:t>
            </a:r>
          </a:p>
          <a:p>
            <a:pPr marL="457200" indent="-457200">
              <a:buSzPct val="45000"/>
              <a:buFont typeface="Arial"/>
              <a:buChar char="•"/>
            </a:pPr>
            <a:endParaRPr lang="en-US" sz="2800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Automated </a:t>
            </a:r>
            <a:r>
              <a:rPr lang="en-US" sz="2800" dirty="0">
                <a:latin typeface="Arial"/>
              </a:rPr>
              <a:t>back end for database management </a:t>
            </a:r>
            <a:r>
              <a:rPr lang="en-US" sz="2800" dirty="0" smtClean="0">
                <a:latin typeface="Arial"/>
              </a:rPr>
              <a:t>(reduce </a:t>
            </a:r>
            <a:r>
              <a:rPr lang="en-US" sz="2800" dirty="0">
                <a:latin typeface="Arial"/>
              </a:rPr>
              <a:t>and prevent </a:t>
            </a:r>
            <a:r>
              <a:rPr lang="en-US" sz="2800" dirty="0" smtClean="0">
                <a:latin typeface="Arial"/>
              </a:rPr>
              <a:t>downtime)</a:t>
            </a:r>
          </a:p>
          <a:p>
            <a:pPr marL="457200" indent="-457200">
              <a:buSzPct val="45000"/>
              <a:buFont typeface="Arial"/>
              <a:buChar char="•"/>
            </a:pPr>
            <a:endParaRPr lang="en-US" sz="2800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Web </a:t>
            </a:r>
            <a:r>
              <a:rPr lang="en-US" sz="2800" dirty="0">
                <a:latin typeface="Arial"/>
              </a:rPr>
              <a:t>framework to communicate (REST)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Initial Requirements Analysis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Webserver </a:t>
            </a:r>
            <a:r>
              <a:rPr lang="en-US" sz="3200" dirty="0" smtClean="0">
                <a:latin typeface="Arial"/>
              </a:rPr>
              <a:t>framework</a:t>
            </a:r>
          </a:p>
          <a:p>
            <a:pPr marL="457200" indent="-457200">
              <a:buSzPct val="45000"/>
              <a:buFont typeface="Arial"/>
              <a:buChar char="•"/>
            </a:pP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Infrastructure </a:t>
            </a:r>
            <a:r>
              <a:rPr lang="en-US" sz="2800" dirty="0">
                <a:latin typeface="Arial"/>
              </a:rPr>
              <a:t>(hosted for testing</a:t>
            </a:r>
            <a:r>
              <a:rPr lang="en-US" sz="2800" dirty="0" smtClean="0">
                <a:latin typeface="Arial"/>
              </a:rPr>
              <a:t>)</a:t>
            </a:r>
          </a:p>
          <a:p>
            <a:pPr marL="914400" lvl="1" indent="-457200">
              <a:buSzPct val="45000"/>
              <a:buFont typeface="Arial"/>
              <a:buChar char="•"/>
            </a:pP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Database</a:t>
            </a:r>
            <a:endParaRPr lang="en-US" dirty="0"/>
          </a:p>
          <a:p>
            <a:pPr marL="1371600" lvl="2" indent="-457200"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Courses</a:t>
            </a:r>
            <a:endParaRPr lang="en-US" dirty="0"/>
          </a:p>
          <a:p>
            <a:pPr marL="1371600" lvl="2" indent="-457200"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Rooms</a:t>
            </a:r>
            <a:endParaRPr lang="en-US" dirty="0"/>
          </a:p>
          <a:p>
            <a:pPr marL="1371600" lvl="2" indent="-457200"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People</a:t>
            </a:r>
          </a:p>
          <a:p>
            <a:pPr marL="1371600" lvl="2" indent="-457200">
              <a:buSzPct val="45000"/>
              <a:buFont typeface="Arial"/>
              <a:buChar char="•"/>
            </a:pP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App </a:t>
            </a:r>
            <a:r>
              <a:rPr lang="en-US" sz="2800" dirty="0">
                <a:latin typeface="Arial"/>
              </a:rPr>
              <a:t>(connects to the server</a:t>
            </a:r>
            <a:r>
              <a:rPr lang="en-US" sz="2800" dirty="0" smtClean="0">
                <a:latin typeface="Arial"/>
              </a:rPr>
              <a:t>)</a:t>
            </a:r>
          </a:p>
          <a:p>
            <a:pPr marL="914400" lvl="1" indent="-457200">
              <a:buSzPct val="45000"/>
              <a:buFont typeface="Arial"/>
              <a:buChar char="•"/>
            </a:pPr>
            <a:endParaRPr lang="en-US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Android </a:t>
            </a:r>
            <a:r>
              <a:rPr lang="en-US" sz="3200" dirty="0">
                <a:latin typeface="Arial"/>
              </a:rPr>
              <a:t>Studio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563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>
                <a:latin typeface="Arial"/>
              </a:rPr>
              <a:t>Database → Server → Multiple App Instances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3474720" y="2377440"/>
            <a:ext cx="3438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- Classes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364993"/>
            <a:ext cx="8790091" cy="590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Person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Student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Employee</a:t>
            </a:r>
            <a:r>
              <a:rPr lang="en-US" dirty="0"/>
              <a:t> </a:t>
            </a:r>
            <a:r>
              <a:rPr lang="en-US" dirty="0" smtClean="0"/>
              <a:t>(Subs: </a:t>
            </a:r>
            <a:r>
              <a:rPr lang="en-US" dirty="0" smtClean="0">
                <a:latin typeface="Arial"/>
              </a:rPr>
              <a:t>Prof, Admin)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Course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Section </a:t>
            </a:r>
            <a:r>
              <a:rPr lang="en-US" sz="2800" dirty="0">
                <a:latin typeface="Arial"/>
              </a:rPr>
              <a:t>(collection</a:t>
            </a:r>
            <a:r>
              <a:rPr lang="en-US" sz="2800" dirty="0" smtClean="0">
                <a:latin typeface="Arial"/>
              </a:rPr>
              <a:t>)</a:t>
            </a:r>
            <a:endParaRPr lang="en-US" dirty="0"/>
          </a:p>
          <a:p>
            <a:pPr marL="1371600" lvl="2" indent="-457200"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Class </a:t>
            </a:r>
            <a:r>
              <a:rPr lang="en-US" sz="2400" dirty="0">
                <a:latin typeface="Arial"/>
              </a:rPr>
              <a:t>time (collection</a:t>
            </a:r>
            <a:r>
              <a:rPr lang="en-US" sz="2400" dirty="0" smtClean="0">
                <a:latin typeface="Arial"/>
              </a:rPr>
              <a:t>)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Permission</a:t>
            </a:r>
            <a:r>
              <a:rPr lang="en-US" sz="2800" dirty="0">
                <a:latin typeface="Arial"/>
              </a:rPr>
              <a:t>/Pre-</a:t>
            </a:r>
            <a:r>
              <a:rPr lang="en-US" sz="2800" dirty="0" err="1" smtClean="0">
                <a:latin typeface="Arial"/>
              </a:rPr>
              <a:t>reqs</a:t>
            </a:r>
            <a:endParaRPr lang="en-US"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E</a:t>
            </a:r>
            <a:r>
              <a:rPr lang="en-US" sz="3200" dirty="0" smtClean="0">
                <a:latin typeface="Arial"/>
              </a:rPr>
              <a:t>nrollment (Linking Person </a:t>
            </a:r>
            <a:r>
              <a:rPr lang="en-US" sz="3200" dirty="0">
                <a:latin typeface="Arial"/>
              </a:rPr>
              <a:t>+ </a:t>
            </a:r>
            <a:r>
              <a:rPr lang="en-US" sz="3200" dirty="0" smtClean="0">
                <a:latin typeface="Arial"/>
              </a:rPr>
              <a:t>Classes)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Department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List </a:t>
            </a:r>
            <a:r>
              <a:rPr lang="en-US" sz="2800" dirty="0">
                <a:latin typeface="Arial"/>
              </a:rPr>
              <a:t>of Courses (collection</a:t>
            </a:r>
            <a:r>
              <a:rPr lang="en-US" sz="2800" dirty="0" smtClean="0">
                <a:latin typeface="Arial"/>
              </a:rPr>
              <a:t>)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err="1" smtClean="0">
                <a:latin typeface="Arial"/>
              </a:rPr>
              <a:t>Dept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latin typeface="Arial"/>
              </a:rPr>
              <a:t>Code (CMPT</a:t>
            </a:r>
            <a:r>
              <a:rPr lang="en-US" sz="2800" dirty="0" smtClean="0">
                <a:latin typeface="Arial"/>
              </a:rPr>
              <a:t>)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Room Number</a:t>
            </a:r>
            <a:endParaRPr lang="en-US" dirty="0"/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US" sz="2800" dirty="0" smtClean="0">
                <a:latin typeface="Arial"/>
              </a:rPr>
              <a:t>List </a:t>
            </a:r>
            <a:r>
              <a:rPr lang="en-US" sz="2800" dirty="0">
                <a:latin typeface="Arial"/>
              </a:rPr>
              <a:t>of Employees (collection)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– Person Attributes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39"/>
            <a:ext cx="8429295" cy="504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2"/>
          <a:lstStyle/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ID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ame(first, middle, last, preferred)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 smtClean="0">
                <a:latin typeface="Arial"/>
              </a:rPr>
              <a:t>email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 err="1">
                <a:latin typeface="Arial"/>
              </a:rPr>
              <a:t>netID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gender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birthday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phone number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address (broken up into further details)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passwords (hashed + salt)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creation date</a:t>
            </a:r>
            <a:endParaRPr dirty="0"/>
          </a:p>
          <a:p>
            <a:pPr marL="514350" indent="-51435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last modification date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– Course Attributes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ID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Title </a:t>
            </a:r>
            <a:r>
              <a:rPr lang="en-US" sz="3200" dirty="0" smtClean="0">
                <a:latin typeface="Arial"/>
              </a:rPr>
              <a:t>(e.g. CMPT305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Description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Career </a:t>
            </a:r>
            <a:r>
              <a:rPr lang="en-US" sz="3200" dirty="0" smtClean="0">
                <a:latin typeface="Arial"/>
              </a:rPr>
              <a:t>(certificate, diploma, </a:t>
            </a:r>
            <a:r>
              <a:rPr lang="en-US" sz="3200" dirty="0" err="1">
                <a:latin typeface="Arial"/>
              </a:rPr>
              <a:t>ugrad</a:t>
            </a:r>
            <a:r>
              <a:rPr lang="en-US" sz="3200" dirty="0">
                <a:latin typeface="Arial"/>
              </a:rPr>
              <a:t>, grad, </a:t>
            </a:r>
            <a:r>
              <a:rPr lang="en-US" sz="3200" dirty="0" err="1">
                <a:latin typeface="Arial"/>
              </a:rPr>
              <a:t>phd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Sections (collection)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Term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 Sets – Section Attributes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ID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Type (LAB, SEM, LEC)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Permissions – </a:t>
            </a:r>
            <a:r>
              <a:rPr lang="en-US" sz="3200" dirty="0" err="1">
                <a:latin typeface="Arial"/>
              </a:rPr>
              <a:t>prereqs</a:t>
            </a:r>
            <a:r>
              <a:rPr lang="en-US" sz="3200" dirty="0">
                <a:latin typeface="Arial"/>
              </a:rPr>
              <a:t>, overrides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US" sz="3200" dirty="0">
                <a:latin typeface="Arial"/>
              </a:rPr>
              <a:t>Time (start, end, days)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</TotalTime>
  <Words>441</Words>
  <Application>Microsoft Macintosh PowerPoint</Application>
  <PresentationFormat>Custom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Cody Moorhouse</cp:lastModifiedBy>
  <cp:revision>17</cp:revision>
  <dcterms:modified xsi:type="dcterms:W3CDTF">2015-10-15T19:35:15Z</dcterms:modified>
</cp:coreProperties>
</file>