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8" r:id="rId4"/>
    <p:sldId id="260" r:id="rId5"/>
    <p:sldId id="281" r:id="rId6"/>
    <p:sldId id="262" r:id="rId7"/>
    <p:sldId id="266" r:id="rId8"/>
    <p:sldId id="270" r:id="rId9"/>
    <p:sldId id="271" r:id="rId10"/>
    <p:sldId id="288" r:id="rId11"/>
    <p:sldId id="272" r:id="rId12"/>
    <p:sldId id="273" r:id="rId13"/>
    <p:sldId id="274" r:id="rId14"/>
    <p:sldId id="287" r:id="rId15"/>
    <p:sldId id="277" r:id="rId16"/>
    <p:sldId id="278" r:id="rId17"/>
    <p:sldId id="279" r:id="rId18"/>
    <p:sldId id="280" r:id="rId19"/>
  </p:sldIdLst>
  <p:sldSz cx="10693400" cy="75628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0"/>
    <a:srgbClr val="FF0000"/>
    <a:srgbClr val="4472C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B4350-E39A-48E9-81A4-8BB6304551A6}" v="7" dt="2024-04-10T07:46:02.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3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ES, JAMES (PGT)" userId="87370bb2-cdb5-4fe3-b51a-d9b5cb2e386e" providerId="ADAL" clId="{B89AEC02-26ED-4D75-970E-DBF37159DC94}"/>
    <pc:docChg chg="undo custSel modSld sldOrd addMainMaster delMainMaster modMainMaster">
      <pc:chgData name="DAVIES, JAMES (PGT)" userId="87370bb2-cdb5-4fe3-b51a-d9b5cb2e386e" providerId="ADAL" clId="{B89AEC02-26ED-4D75-970E-DBF37159DC94}" dt="2023-09-14T21:18:31.278" v="407" actId="478"/>
      <pc:docMkLst>
        <pc:docMk/>
      </pc:docMkLst>
      <pc:sldChg chg="addSp delSp modSp mod">
        <pc:chgData name="DAVIES, JAMES (PGT)" userId="87370bb2-cdb5-4fe3-b51a-d9b5cb2e386e" providerId="ADAL" clId="{B89AEC02-26ED-4D75-970E-DBF37159DC94}" dt="2023-09-14T21:18:31.278" v="407" actId="478"/>
        <pc:sldMkLst>
          <pc:docMk/>
          <pc:sldMk cId="1203877236" sldId="259"/>
        </pc:sldMkLst>
        <pc:spChg chg="del">
          <ac:chgData name="DAVIES, JAMES (PGT)" userId="87370bb2-cdb5-4fe3-b51a-d9b5cb2e386e" providerId="ADAL" clId="{B89AEC02-26ED-4D75-970E-DBF37159DC94}" dt="2023-09-14T21:18:27.548" v="406" actId="478"/>
          <ac:spMkLst>
            <pc:docMk/>
            <pc:sldMk cId="1203877236" sldId="259"/>
            <ac:spMk id="11" creationId="{2F8ACED7-F5EF-0190-9FEC-C9C881B2AE23}"/>
          </ac:spMkLst>
        </pc:spChg>
        <pc:spChg chg="add del mod">
          <ac:chgData name="DAVIES, JAMES (PGT)" userId="87370bb2-cdb5-4fe3-b51a-d9b5cb2e386e" providerId="ADAL" clId="{B89AEC02-26ED-4D75-970E-DBF37159DC94}" dt="2023-09-14T21:18:31.278" v="407" actId="478"/>
          <ac:spMkLst>
            <pc:docMk/>
            <pc:sldMk cId="1203877236" sldId="259"/>
            <ac:spMk id="17" creationId="{E5413B82-83DE-A130-8765-5B5E149BF1B1}"/>
          </ac:spMkLst>
        </pc:spChg>
      </pc:sldChg>
      <pc:sldChg chg="addSp modSp mod">
        <pc:chgData name="DAVIES, JAMES (PGT)" userId="87370bb2-cdb5-4fe3-b51a-d9b5cb2e386e" providerId="ADAL" clId="{B89AEC02-26ED-4D75-970E-DBF37159DC94}" dt="2023-09-14T21:15:54.265" v="374" actId="20577"/>
        <pc:sldMkLst>
          <pc:docMk/>
          <pc:sldMk cId="2137328147" sldId="260"/>
        </pc:sldMkLst>
        <pc:spChg chg="add mod">
          <ac:chgData name="DAVIES, JAMES (PGT)" userId="87370bb2-cdb5-4fe3-b51a-d9b5cb2e386e" providerId="ADAL" clId="{B89AEC02-26ED-4D75-970E-DBF37159DC94}" dt="2023-09-14T21:15:54.265" v="374" actId="20577"/>
          <ac:spMkLst>
            <pc:docMk/>
            <pc:sldMk cId="2137328147" sldId="260"/>
            <ac:spMk id="16" creationId="{6D6CEDDB-F54C-45DC-B4EE-4F32887682D7}"/>
          </ac:spMkLst>
        </pc:spChg>
      </pc:sldChg>
      <pc:sldChg chg="addSp modSp mod">
        <pc:chgData name="DAVIES, JAMES (PGT)" userId="87370bb2-cdb5-4fe3-b51a-d9b5cb2e386e" providerId="ADAL" clId="{B89AEC02-26ED-4D75-970E-DBF37159DC94}" dt="2023-09-14T21:16:10.461" v="379" actId="20577"/>
        <pc:sldMkLst>
          <pc:docMk/>
          <pc:sldMk cId="1248744549" sldId="262"/>
        </pc:sldMkLst>
        <pc:spChg chg="add mod">
          <ac:chgData name="DAVIES, JAMES (PGT)" userId="87370bb2-cdb5-4fe3-b51a-d9b5cb2e386e" providerId="ADAL" clId="{B89AEC02-26ED-4D75-970E-DBF37159DC94}" dt="2023-09-14T21:16:10.461" v="379" actId="20577"/>
          <ac:spMkLst>
            <pc:docMk/>
            <pc:sldMk cId="1248744549" sldId="262"/>
            <ac:spMk id="22" creationId="{B16BFE97-9483-7AA8-43A4-5002CFBF19EB}"/>
          </ac:spMkLst>
        </pc:spChg>
      </pc:sldChg>
      <pc:sldChg chg="addSp modSp mod">
        <pc:chgData name="DAVIES, JAMES (PGT)" userId="87370bb2-cdb5-4fe3-b51a-d9b5cb2e386e" providerId="ADAL" clId="{B89AEC02-26ED-4D75-970E-DBF37159DC94}" dt="2023-09-14T21:16:21.531" v="382" actId="20577"/>
        <pc:sldMkLst>
          <pc:docMk/>
          <pc:sldMk cId="1416103692" sldId="266"/>
        </pc:sldMkLst>
        <pc:spChg chg="add mod">
          <ac:chgData name="DAVIES, JAMES (PGT)" userId="87370bb2-cdb5-4fe3-b51a-d9b5cb2e386e" providerId="ADAL" clId="{B89AEC02-26ED-4D75-970E-DBF37159DC94}" dt="2023-09-14T21:16:21.531" v="382" actId="20577"/>
          <ac:spMkLst>
            <pc:docMk/>
            <pc:sldMk cId="1416103692" sldId="266"/>
            <ac:spMk id="46" creationId="{CD1407D4-5827-7640-16CD-7686E6318659}"/>
          </ac:spMkLst>
        </pc:spChg>
      </pc:sldChg>
      <pc:sldChg chg="ord">
        <pc:chgData name="DAVIES, JAMES (PGT)" userId="87370bb2-cdb5-4fe3-b51a-d9b5cb2e386e" providerId="ADAL" clId="{B89AEC02-26ED-4D75-970E-DBF37159DC94}" dt="2023-09-14T21:15:24.162" v="369" actId="20578"/>
        <pc:sldMkLst>
          <pc:docMk/>
          <pc:sldMk cId="859155339" sldId="268"/>
        </pc:sldMkLst>
      </pc:sldChg>
      <pc:sldChg chg="addSp modSp mod">
        <pc:chgData name="DAVIES, JAMES (PGT)" userId="87370bb2-cdb5-4fe3-b51a-d9b5cb2e386e" providerId="ADAL" clId="{B89AEC02-26ED-4D75-970E-DBF37159DC94}" dt="2023-09-14T21:16:32.723" v="385" actId="20577"/>
        <pc:sldMkLst>
          <pc:docMk/>
          <pc:sldMk cId="125558814" sldId="271"/>
        </pc:sldMkLst>
        <pc:spChg chg="add mod">
          <ac:chgData name="DAVIES, JAMES (PGT)" userId="87370bb2-cdb5-4fe3-b51a-d9b5cb2e386e" providerId="ADAL" clId="{B89AEC02-26ED-4D75-970E-DBF37159DC94}" dt="2023-09-14T21:16:32.723" v="385" actId="20577"/>
          <ac:spMkLst>
            <pc:docMk/>
            <pc:sldMk cId="125558814" sldId="271"/>
            <ac:spMk id="31" creationId="{2B7582F3-483F-0CC2-9D64-BBEC1AD1D1AE}"/>
          </ac:spMkLst>
        </pc:spChg>
      </pc:sldChg>
      <pc:sldChg chg="addSp modSp mod">
        <pc:chgData name="DAVIES, JAMES (PGT)" userId="87370bb2-cdb5-4fe3-b51a-d9b5cb2e386e" providerId="ADAL" clId="{B89AEC02-26ED-4D75-970E-DBF37159DC94}" dt="2023-09-14T21:16:49.352" v="392" actId="20577"/>
        <pc:sldMkLst>
          <pc:docMk/>
          <pc:sldMk cId="2633024429" sldId="272"/>
        </pc:sldMkLst>
        <pc:spChg chg="add mod">
          <ac:chgData name="DAVIES, JAMES (PGT)" userId="87370bb2-cdb5-4fe3-b51a-d9b5cb2e386e" providerId="ADAL" clId="{B89AEC02-26ED-4D75-970E-DBF37159DC94}" dt="2023-09-14T21:16:49.352" v="392" actId="20577"/>
          <ac:spMkLst>
            <pc:docMk/>
            <pc:sldMk cId="2633024429" sldId="272"/>
            <ac:spMk id="51" creationId="{826CE9BD-0D65-D604-8EBC-B2D700C331EC}"/>
          </ac:spMkLst>
        </pc:spChg>
      </pc:sldChg>
      <pc:sldChg chg="addSp modSp mod">
        <pc:chgData name="DAVIES, JAMES (PGT)" userId="87370bb2-cdb5-4fe3-b51a-d9b5cb2e386e" providerId="ADAL" clId="{B89AEC02-26ED-4D75-970E-DBF37159DC94}" dt="2023-09-14T21:17:08.183" v="396" actId="20577"/>
        <pc:sldMkLst>
          <pc:docMk/>
          <pc:sldMk cId="2845044096" sldId="274"/>
        </pc:sldMkLst>
        <pc:spChg chg="add mod">
          <ac:chgData name="DAVIES, JAMES (PGT)" userId="87370bb2-cdb5-4fe3-b51a-d9b5cb2e386e" providerId="ADAL" clId="{B89AEC02-26ED-4D75-970E-DBF37159DC94}" dt="2023-09-14T21:17:08.183" v="396" actId="20577"/>
          <ac:spMkLst>
            <pc:docMk/>
            <pc:sldMk cId="2845044096" sldId="274"/>
            <ac:spMk id="7" creationId="{E63ABC6D-C636-5102-7D60-B7CE9C7E5756}"/>
          </ac:spMkLst>
        </pc:spChg>
      </pc:sldChg>
      <pc:sldChg chg="addSp modSp mod">
        <pc:chgData name="DAVIES, JAMES (PGT)" userId="87370bb2-cdb5-4fe3-b51a-d9b5cb2e386e" providerId="ADAL" clId="{B89AEC02-26ED-4D75-970E-DBF37159DC94}" dt="2023-09-14T21:17:30.630" v="402" actId="20577"/>
        <pc:sldMkLst>
          <pc:docMk/>
          <pc:sldMk cId="2906046150" sldId="278"/>
        </pc:sldMkLst>
        <pc:spChg chg="add mod">
          <ac:chgData name="DAVIES, JAMES (PGT)" userId="87370bb2-cdb5-4fe3-b51a-d9b5cb2e386e" providerId="ADAL" clId="{B89AEC02-26ED-4D75-970E-DBF37159DC94}" dt="2023-09-14T21:17:30.630" v="402" actId="20577"/>
          <ac:spMkLst>
            <pc:docMk/>
            <pc:sldMk cId="2906046150" sldId="278"/>
            <ac:spMk id="5" creationId="{CE7576E5-E073-DA87-C586-6A69FFF0B846}"/>
          </ac:spMkLst>
        </pc:spChg>
      </pc:sldChg>
      <pc:sldChg chg="addSp modSp mod">
        <pc:chgData name="DAVIES, JAMES (PGT)" userId="87370bb2-cdb5-4fe3-b51a-d9b5cb2e386e" providerId="ADAL" clId="{B89AEC02-26ED-4D75-970E-DBF37159DC94}" dt="2023-09-14T21:17:43.715" v="405" actId="20577"/>
        <pc:sldMkLst>
          <pc:docMk/>
          <pc:sldMk cId="3251351028" sldId="279"/>
        </pc:sldMkLst>
        <pc:spChg chg="add mod">
          <ac:chgData name="DAVIES, JAMES (PGT)" userId="87370bb2-cdb5-4fe3-b51a-d9b5cb2e386e" providerId="ADAL" clId="{B89AEC02-26ED-4D75-970E-DBF37159DC94}" dt="2023-09-14T21:17:43.715" v="405" actId="20577"/>
          <ac:spMkLst>
            <pc:docMk/>
            <pc:sldMk cId="3251351028" sldId="279"/>
            <ac:spMk id="6" creationId="{CBE4B6A1-1679-A827-B5BA-1949F253414E}"/>
          </ac:spMkLst>
        </pc:spChg>
      </pc:sldChg>
      <pc:sldChg chg="addSp modSp mod">
        <pc:chgData name="DAVIES, JAMES (PGT)" userId="87370bb2-cdb5-4fe3-b51a-d9b5cb2e386e" providerId="ADAL" clId="{B89AEC02-26ED-4D75-970E-DBF37159DC94}" dt="2023-09-14T21:16:00.125" v="376" actId="20577"/>
        <pc:sldMkLst>
          <pc:docMk/>
          <pc:sldMk cId="4129130808" sldId="281"/>
        </pc:sldMkLst>
        <pc:spChg chg="add mod">
          <ac:chgData name="DAVIES, JAMES (PGT)" userId="87370bb2-cdb5-4fe3-b51a-d9b5cb2e386e" providerId="ADAL" clId="{B89AEC02-26ED-4D75-970E-DBF37159DC94}" dt="2023-09-14T21:16:00.125" v="376" actId="20577"/>
          <ac:spMkLst>
            <pc:docMk/>
            <pc:sldMk cId="4129130808" sldId="281"/>
            <ac:spMk id="44" creationId="{6E47EE3A-BB17-400B-4461-B1EB6BA8A89F}"/>
          </ac:spMkLst>
        </pc:spChg>
      </pc:sldChg>
      <pc:sldChg chg="addSp modSp mod">
        <pc:chgData name="DAVIES, JAMES (PGT)" userId="87370bb2-cdb5-4fe3-b51a-d9b5cb2e386e" providerId="ADAL" clId="{B89AEC02-26ED-4D75-970E-DBF37159DC94}" dt="2023-09-14T21:17:18.750" v="399" actId="20577"/>
        <pc:sldMkLst>
          <pc:docMk/>
          <pc:sldMk cId="962095353" sldId="287"/>
        </pc:sldMkLst>
        <pc:spChg chg="add mod">
          <ac:chgData name="DAVIES, JAMES (PGT)" userId="87370bb2-cdb5-4fe3-b51a-d9b5cb2e386e" providerId="ADAL" clId="{B89AEC02-26ED-4D75-970E-DBF37159DC94}" dt="2023-09-14T21:17:18.750" v="399" actId="20577"/>
          <ac:spMkLst>
            <pc:docMk/>
            <pc:sldMk cId="962095353" sldId="287"/>
            <ac:spMk id="9" creationId="{E6FE20DB-0A8B-82DA-E44B-36ABA4052D8F}"/>
          </ac:spMkLst>
        </pc:spChg>
      </pc:sldChg>
      <pc:sldChg chg="addSp modSp mod">
        <pc:chgData name="DAVIES, JAMES (PGT)" userId="87370bb2-cdb5-4fe3-b51a-d9b5cb2e386e" providerId="ADAL" clId="{B89AEC02-26ED-4D75-970E-DBF37159DC94}" dt="2023-09-14T21:16:40.373" v="388" actId="20577"/>
        <pc:sldMkLst>
          <pc:docMk/>
          <pc:sldMk cId="1276846760" sldId="288"/>
        </pc:sldMkLst>
        <pc:spChg chg="add mod">
          <ac:chgData name="DAVIES, JAMES (PGT)" userId="87370bb2-cdb5-4fe3-b51a-d9b5cb2e386e" providerId="ADAL" clId="{B89AEC02-26ED-4D75-970E-DBF37159DC94}" dt="2023-09-14T21:16:40.373" v="388" actId="20577"/>
          <ac:spMkLst>
            <pc:docMk/>
            <pc:sldMk cId="1276846760" sldId="288"/>
            <ac:spMk id="48" creationId="{C4178330-B216-11D7-736A-115CA5906F88}"/>
          </ac:spMkLst>
        </pc:spChg>
      </pc:sldChg>
      <pc:sldMasterChg chg="modSp mod modSldLayout">
        <pc:chgData name="DAVIES, JAMES (PGT)" userId="87370bb2-cdb5-4fe3-b51a-d9b5cb2e386e" providerId="ADAL" clId="{B89AEC02-26ED-4D75-970E-DBF37159DC94}" dt="2023-09-14T21:12:45.191" v="20" actId="6013"/>
        <pc:sldMasterMkLst>
          <pc:docMk/>
          <pc:sldMasterMk cId="1356947616" sldId="2147483684"/>
        </pc:sldMasterMkLst>
        <pc:spChg chg="mod">
          <ac:chgData name="DAVIES, JAMES (PGT)" userId="87370bb2-cdb5-4fe3-b51a-d9b5cb2e386e" providerId="ADAL" clId="{B89AEC02-26ED-4D75-970E-DBF37159DC94}" dt="2023-09-14T21:10:35.388" v="1" actId="20577"/>
          <ac:spMkLst>
            <pc:docMk/>
            <pc:sldMasterMk cId="1356947616" sldId="2147483684"/>
            <ac:spMk id="6" creationId="{00000000-0000-0000-0000-000000000000}"/>
          </ac:spMkLst>
        </pc:spChg>
        <pc:sldLayoutChg chg="modSp mod">
          <pc:chgData name="DAVIES, JAMES (PGT)" userId="87370bb2-cdb5-4fe3-b51a-d9b5cb2e386e" providerId="ADAL" clId="{B89AEC02-26ED-4D75-970E-DBF37159DC94}" dt="2023-09-14T21:10:40.737" v="3" actId="20577"/>
          <pc:sldLayoutMkLst>
            <pc:docMk/>
            <pc:sldMasterMk cId="1356947616" sldId="2147483684"/>
            <pc:sldLayoutMk cId="3766720826" sldId="2147483685"/>
          </pc:sldLayoutMkLst>
          <pc:spChg chg="mod">
            <ac:chgData name="DAVIES, JAMES (PGT)" userId="87370bb2-cdb5-4fe3-b51a-d9b5cb2e386e" providerId="ADAL" clId="{B89AEC02-26ED-4D75-970E-DBF37159DC94}" dt="2023-09-14T21:10:40.737" v="3" actId="20577"/>
            <ac:spMkLst>
              <pc:docMk/>
              <pc:sldMasterMk cId="1356947616" sldId="2147483684"/>
              <pc:sldLayoutMk cId="3766720826" sldId="2147483685"/>
              <ac:spMk id="6" creationId="{00000000-0000-0000-0000-000000000000}"/>
            </ac:spMkLst>
          </pc:spChg>
        </pc:sldLayoutChg>
        <pc:sldLayoutChg chg="modSp">
          <pc:chgData name="DAVIES, JAMES (PGT)" userId="87370bb2-cdb5-4fe3-b51a-d9b5cb2e386e" providerId="ADAL" clId="{B89AEC02-26ED-4D75-970E-DBF37159DC94}" dt="2023-09-14T21:10:45.172" v="4" actId="20577"/>
          <pc:sldLayoutMkLst>
            <pc:docMk/>
            <pc:sldMasterMk cId="1356947616" sldId="2147483684"/>
            <pc:sldLayoutMk cId="1251723434" sldId="2147483686"/>
          </pc:sldLayoutMkLst>
          <pc:spChg chg="mod">
            <ac:chgData name="DAVIES, JAMES (PGT)" userId="87370bb2-cdb5-4fe3-b51a-d9b5cb2e386e" providerId="ADAL" clId="{B89AEC02-26ED-4D75-970E-DBF37159DC94}" dt="2023-09-14T21:10:45.172" v="4" actId="20577"/>
            <ac:spMkLst>
              <pc:docMk/>
              <pc:sldMasterMk cId="1356947616" sldId="2147483684"/>
              <pc:sldLayoutMk cId="1251723434" sldId="2147483686"/>
              <ac:spMk id="6" creationId="{00000000-0000-0000-0000-000000000000}"/>
            </ac:spMkLst>
          </pc:spChg>
        </pc:sldLayoutChg>
        <pc:sldLayoutChg chg="modSp">
          <pc:chgData name="DAVIES, JAMES (PGT)" userId="87370bb2-cdb5-4fe3-b51a-d9b5cb2e386e" providerId="ADAL" clId="{B89AEC02-26ED-4D75-970E-DBF37159DC94}" dt="2023-09-14T21:10:51.752" v="5" actId="20577"/>
          <pc:sldLayoutMkLst>
            <pc:docMk/>
            <pc:sldMasterMk cId="1356947616" sldId="2147483684"/>
            <pc:sldLayoutMk cId="955445917" sldId="2147483687"/>
          </pc:sldLayoutMkLst>
          <pc:spChg chg="mod">
            <ac:chgData name="DAVIES, JAMES (PGT)" userId="87370bb2-cdb5-4fe3-b51a-d9b5cb2e386e" providerId="ADAL" clId="{B89AEC02-26ED-4D75-970E-DBF37159DC94}" dt="2023-09-14T21:10:51.752" v="5" actId="20577"/>
            <ac:spMkLst>
              <pc:docMk/>
              <pc:sldMasterMk cId="1356947616" sldId="2147483684"/>
              <pc:sldLayoutMk cId="955445917" sldId="2147483687"/>
              <ac:spMk id="6" creationId="{00000000-0000-0000-0000-000000000000}"/>
            </ac:spMkLst>
          </pc:spChg>
        </pc:sldLayoutChg>
        <pc:sldLayoutChg chg="modSp">
          <pc:chgData name="DAVIES, JAMES (PGT)" userId="87370bb2-cdb5-4fe3-b51a-d9b5cb2e386e" providerId="ADAL" clId="{B89AEC02-26ED-4D75-970E-DBF37159DC94}" dt="2023-09-14T21:10:56.448" v="6" actId="20577"/>
          <pc:sldLayoutMkLst>
            <pc:docMk/>
            <pc:sldMasterMk cId="1356947616" sldId="2147483684"/>
            <pc:sldLayoutMk cId="3606108976" sldId="2147483688"/>
          </pc:sldLayoutMkLst>
          <pc:spChg chg="mod">
            <ac:chgData name="DAVIES, JAMES (PGT)" userId="87370bb2-cdb5-4fe3-b51a-d9b5cb2e386e" providerId="ADAL" clId="{B89AEC02-26ED-4D75-970E-DBF37159DC94}" dt="2023-09-14T21:10:56.448" v="6" actId="20577"/>
            <ac:spMkLst>
              <pc:docMk/>
              <pc:sldMasterMk cId="1356947616" sldId="2147483684"/>
              <pc:sldLayoutMk cId="3606108976" sldId="2147483688"/>
              <ac:spMk id="7" creationId="{00000000-0000-0000-0000-000000000000}"/>
            </ac:spMkLst>
          </pc:spChg>
        </pc:sldLayoutChg>
        <pc:sldLayoutChg chg="modSp">
          <pc:chgData name="DAVIES, JAMES (PGT)" userId="87370bb2-cdb5-4fe3-b51a-d9b5cb2e386e" providerId="ADAL" clId="{B89AEC02-26ED-4D75-970E-DBF37159DC94}" dt="2023-09-14T21:11:03.353" v="7" actId="20577"/>
          <pc:sldLayoutMkLst>
            <pc:docMk/>
            <pc:sldMasterMk cId="1356947616" sldId="2147483684"/>
            <pc:sldLayoutMk cId="1871418345" sldId="2147483689"/>
          </pc:sldLayoutMkLst>
          <pc:spChg chg="mod">
            <ac:chgData name="DAVIES, JAMES (PGT)" userId="87370bb2-cdb5-4fe3-b51a-d9b5cb2e386e" providerId="ADAL" clId="{B89AEC02-26ED-4D75-970E-DBF37159DC94}" dt="2023-09-14T21:11:03.353" v="7" actId="20577"/>
            <ac:spMkLst>
              <pc:docMk/>
              <pc:sldMasterMk cId="1356947616" sldId="2147483684"/>
              <pc:sldLayoutMk cId="1871418345" sldId="2147483689"/>
              <ac:spMk id="9" creationId="{00000000-0000-0000-0000-000000000000}"/>
            </ac:spMkLst>
          </pc:spChg>
        </pc:sldLayoutChg>
        <pc:sldLayoutChg chg="modSp">
          <pc:chgData name="DAVIES, JAMES (PGT)" userId="87370bb2-cdb5-4fe3-b51a-d9b5cb2e386e" providerId="ADAL" clId="{B89AEC02-26ED-4D75-970E-DBF37159DC94}" dt="2023-09-14T21:11:07.213" v="8" actId="20577"/>
          <pc:sldLayoutMkLst>
            <pc:docMk/>
            <pc:sldMasterMk cId="1356947616" sldId="2147483684"/>
            <pc:sldLayoutMk cId="2786230018" sldId="2147483690"/>
          </pc:sldLayoutMkLst>
          <pc:spChg chg="mod">
            <ac:chgData name="DAVIES, JAMES (PGT)" userId="87370bb2-cdb5-4fe3-b51a-d9b5cb2e386e" providerId="ADAL" clId="{B89AEC02-26ED-4D75-970E-DBF37159DC94}" dt="2023-09-14T21:11:07.213" v="8" actId="20577"/>
            <ac:spMkLst>
              <pc:docMk/>
              <pc:sldMasterMk cId="1356947616" sldId="2147483684"/>
              <pc:sldLayoutMk cId="2786230018" sldId="2147483690"/>
              <ac:spMk id="5" creationId="{00000000-0000-0000-0000-000000000000}"/>
            </ac:spMkLst>
          </pc:spChg>
        </pc:sldLayoutChg>
        <pc:sldLayoutChg chg="modSp">
          <pc:chgData name="DAVIES, JAMES (PGT)" userId="87370bb2-cdb5-4fe3-b51a-d9b5cb2e386e" providerId="ADAL" clId="{B89AEC02-26ED-4D75-970E-DBF37159DC94}" dt="2023-09-14T21:11:14.293" v="9" actId="20577"/>
          <pc:sldLayoutMkLst>
            <pc:docMk/>
            <pc:sldMasterMk cId="1356947616" sldId="2147483684"/>
            <pc:sldLayoutMk cId="3507694141" sldId="2147483691"/>
          </pc:sldLayoutMkLst>
          <pc:spChg chg="mod">
            <ac:chgData name="DAVIES, JAMES (PGT)" userId="87370bb2-cdb5-4fe3-b51a-d9b5cb2e386e" providerId="ADAL" clId="{B89AEC02-26ED-4D75-970E-DBF37159DC94}" dt="2023-09-14T21:11:14.293" v="9" actId="20577"/>
            <ac:spMkLst>
              <pc:docMk/>
              <pc:sldMasterMk cId="1356947616" sldId="2147483684"/>
              <pc:sldLayoutMk cId="3507694141" sldId="2147483691"/>
              <ac:spMk id="4" creationId="{00000000-0000-0000-0000-000000000000}"/>
            </ac:spMkLst>
          </pc:spChg>
        </pc:sldLayoutChg>
        <pc:sldLayoutChg chg="modSp">
          <pc:chgData name="DAVIES, JAMES (PGT)" userId="87370bb2-cdb5-4fe3-b51a-d9b5cb2e386e" providerId="ADAL" clId="{B89AEC02-26ED-4D75-970E-DBF37159DC94}" dt="2023-09-14T21:11:18.704" v="10" actId="20577"/>
          <pc:sldLayoutMkLst>
            <pc:docMk/>
            <pc:sldMasterMk cId="1356947616" sldId="2147483684"/>
            <pc:sldLayoutMk cId="3031205232" sldId="2147483692"/>
          </pc:sldLayoutMkLst>
          <pc:spChg chg="mod">
            <ac:chgData name="DAVIES, JAMES (PGT)" userId="87370bb2-cdb5-4fe3-b51a-d9b5cb2e386e" providerId="ADAL" clId="{B89AEC02-26ED-4D75-970E-DBF37159DC94}" dt="2023-09-14T21:11:18.704" v="10" actId="20577"/>
            <ac:spMkLst>
              <pc:docMk/>
              <pc:sldMasterMk cId="1356947616" sldId="2147483684"/>
              <pc:sldLayoutMk cId="3031205232" sldId="2147483692"/>
              <ac:spMk id="7" creationId="{00000000-0000-0000-0000-000000000000}"/>
            </ac:spMkLst>
          </pc:spChg>
        </pc:sldLayoutChg>
        <pc:sldLayoutChg chg="modSp mod">
          <pc:chgData name="DAVIES, JAMES (PGT)" userId="87370bb2-cdb5-4fe3-b51a-d9b5cb2e386e" providerId="ADAL" clId="{B89AEC02-26ED-4D75-970E-DBF37159DC94}" dt="2023-09-14T21:11:24.094" v="12" actId="20577"/>
          <pc:sldLayoutMkLst>
            <pc:docMk/>
            <pc:sldMasterMk cId="1356947616" sldId="2147483684"/>
            <pc:sldLayoutMk cId="1448276209" sldId="2147483693"/>
          </pc:sldLayoutMkLst>
          <pc:spChg chg="mod">
            <ac:chgData name="DAVIES, JAMES (PGT)" userId="87370bb2-cdb5-4fe3-b51a-d9b5cb2e386e" providerId="ADAL" clId="{B89AEC02-26ED-4D75-970E-DBF37159DC94}" dt="2023-09-14T21:11:24.094" v="12" actId="20577"/>
            <ac:spMkLst>
              <pc:docMk/>
              <pc:sldMasterMk cId="1356947616" sldId="2147483684"/>
              <pc:sldLayoutMk cId="1448276209" sldId="2147483693"/>
              <ac:spMk id="7" creationId="{00000000-0000-0000-0000-000000000000}"/>
            </ac:spMkLst>
          </pc:spChg>
        </pc:sldLayoutChg>
        <pc:sldLayoutChg chg="modSp mod">
          <pc:chgData name="DAVIES, JAMES (PGT)" userId="87370bb2-cdb5-4fe3-b51a-d9b5cb2e386e" providerId="ADAL" clId="{B89AEC02-26ED-4D75-970E-DBF37159DC94}" dt="2023-09-14T21:11:29.173" v="14" actId="20577"/>
          <pc:sldLayoutMkLst>
            <pc:docMk/>
            <pc:sldMasterMk cId="1356947616" sldId="2147483684"/>
            <pc:sldLayoutMk cId="2608139220" sldId="2147483694"/>
          </pc:sldLayoutMkLst>
          <pc:spChg chg="mod">
            <ac:chgData name="DAVIES, JAMES (PGT)" userId="87370bb2-cdb5-4fe3-b51a-d9b5cb2e386e" providerId="ADAL" clId="{B89AEC02-26ED-4D75-970E-DBF37159DC94}" dt="2023-09-14T21:11:29.173" v="14" actId="20577"/>
            <ac:spMkLst>
              <pc:docMk/>
              <pc:sldMasterMk cId="1356947616" sldId="2147483684"/>
              <pc:sldLayoutMk cId="2608139220" sldId="2147483694"/>
              <ac:spMk id="6" creationId="{00000000-0000-0000-0000-000000000000}"/>
            </ac:spMkLst>
          </pc:spChg>
        </pc:sldLayoutChg>
        <pc:sldLayoutChg chg="modSp mod">
          <pc:chgData name="DAVIES, JAMES (PGT)" userId="87370bb2-cdb5-4fe3-b51a-d9b5cb2e386e" providerId="ADAL" clId="{B89AEC02-26ED-4D75-970E-DBF37159DC94}" dt="2023-09-14T21:11:35.104" v="16" actId="20577"/>
          <pc:sldLayoutMkLst>
            <pc:docMk/>
            <pc:sldMasterMk cId="1356947616" sldId="2147483684"/>
            <pc:sldLayoutMk cId="2024456319" sldId="2147483695"/>
          </pc:sldLayoutMkLst>
          <pc:spChg chg="mod">
            <ac:chgData name="DAVIES, JAMES (PGT)" userId="87370bb2-cdb5-4fe3-b51a-d9b5cb2e386e" providerId="ADAL" clId="{B89AEC02-26ED-4D75-970E-DBF37159DC94}" dt="2023-09-14T21:11:35.104" v="16" actId="20577"/>
            <ac:spMkLst>
              <pc:docMk/>
              <pc:sldMasterMk cId="1356947616" sldId="2147483684"/>
              <pc:sldLayoutMk cId="2024456319" sldId="2147483695"/>
              <ac:spMk id="6" creationId="{00000000-0000-0000-0000-000000000000}"/>
            </ac:spMkLst>
          </pc:spChg>
        </pc:sldLayoutChg>
      </pc:sldMasterChg>
      <pc:sldMasterChg chg="new del mod addSldLayout delSldLayout">
        <pc:chgData name="DAVIES, JAMES (PGT)" userId="87370bb2-cdb5-4fe3-b51a-d9b5cb2e386e" providerId="ADAL" clId="{B89AEC02-26ED-4D75-970E-DBF37159DC94}" dt="2023-09-14T21:12:38.617" v="18" actId="6938"/>
        <pc:sldMasterMkLst>
          <pc:docMk/>
          <pc:sldMasterMk cId="2353336168" sldId="2147483696"/>
        </pc:sldMasterMkLst>
        <pc:sldLayoutChg chg="new del replId">
          <pc:chgData name="DAVIES, JAMES (PGT)" userId="87370bb2-cdb5-4fe3-b51a-d9b5cb2e386e" providerId="ADAL" clId="{B89AEC02-26ED-4D75-970E-DBF37159DC94}" dt="2023-09-14T21:12:38.617" v="18" actId="6938"/>
          <pc:sldLayoutMkLst>
            <pc:docMk/>
            <pc:sldMasterMk cId="2353336168" sldId="2147483696"/>
            <pc:sldLayoutMk cId="354291517" sldId="2147483697"/>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3086471310" sldId="2147483698"/>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1811636272" sldId="2147483699"/>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1547367592" sldId="2147483700"/>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518612740" sldId="2147483701"/>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3564060788" sldId="2147483702"/>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891261730" sldId="2147483703"/>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271819667" sldId="2147483704"/>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3599878994" sldId="2147483705"/>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3763872730" sldId="2147483706"/>
          </pc:sldLayoutMkLst>
        </pc:sldLayoutChg>
        <pc:sldLayoutChg chg="new del replId">
          <pc:chgData name="DAVIES, JAMES (PGT)" userId="87370bb2-cdb5-4fe3-b51a-d9b5cb2e386e" providerId="ADAL" clId="{B89AEC02-26ED-4D75-970E-DBF37159DC94}" dt="2023-09-14T21:12:38.617" v="18" actId="6938"/>
          <pc:sldLayoutMkLst>
            <pc:docMk/>
            <pc:sldMasterMk cId="2353336168" sldId="2147483696"/>
            <pc:sldLayoutMk cId="2662394068" sldId="2147483707"/>
          </pc:sldLayoutMkLst>
        </pc:sldLayoutChg>
      </pc:sldMasterChg>
    </pc:docChg>
  </pc:docChgLst>
  <pc:docChgLst>
    <pc:chgData name="DAVIES, JAMES (PGT)" userId="87370bb2-cdb5-4fe3-b51a-d9b5cb2e386e" providerId="ADAL" clId="{F03B4350-E39A-48E9-81A4-8BB6304551A6}"/>
    <pc:docChg chg="undo custSel modSld">
      <pc:chgData name="DAVIES, JAMES (PGT)" userId="87370bb2-cdb5-4fe3-b51a-d9b5cb2e386e" providerId="ADAL" clId="{F03B4350-E39A-48E9-81A4-8BB6304551A6}" dt="2024-04-10T07:46:21.034" v="57" actId="1035"/>
      <pc:docMkLst>
        <pc:docMk/>
      </pc:docMkLst>
      <pc:sldChg chg="addSp delSp modSp mod setBg">
        <pc:chgData name="DAVIES, JAMES (PGT)" userId="87370bb2-cdb5-4fe3-b51a-d9b5cb2e386e" providerId="ADAL" clId="{F03B4350-E39A-48E9-81A4-8BB6304551A6}" dt="2024-04-10T07:46:21.034" v="57" actId="1035"/>
        <pc:sldMkLst>
          <pc:docMk/>
          <pc:sldMk cId="2552291352" sldId="256"/>
        </pc:sldMkLst>
        <pc:spChg chg="mod">
          <ac:chgData name="DAVIES, JAMES (PGT)" userId="87370bb2-cdb5-4fe3-b51a-d9b5cb2e386e" providerId="ADAL" clId="{F03B4350-E39A-48E9-81A4-8BB6304551A6}" dt="2024-04-10T07:42:15.083" v="24" actId="12788"/>
          <ac:spMkLst>
            <pc:docMk/>
            <pc:sldMk cId="2552291352" sldId="256"/>
            <ac:spMk id="2" creationId="{17A8869F-9BF3-47F8-C204-824A6014DDE9}"/>
          </ac:spMkLst>
        </pc:spChg>
        <pc:spChg chg="mod">
          <ac:chgData name="DAVIES, JAMES (PGT)" userId="87370bb2-cdb5-4fe3-b51a-d9b5cb2e386e" providerId="ADAL" clId="{F03B4350-E39A-48E9-81A4-8BB6304551A6}" dt="2024-04-10T07:46:21.034" v="57" actId="1035"/>
          <ac:spMkLst>
            <pc:docMk/>
            <pc:sldMk cId="2552291352" sldId="256"/>
            <ac:spMk id="12" creationId="{CDA785B7-1674-C13D-766C-F07212B3BBCA}"/>
          </ac:spMkLst>
        </pc:spChg>
        <pc:spChg chg="add del mod">
          <ac:chgData name="DAVIES, JAMES (PGT)" userId="87370bb2-cdb5-4fe3-b51a-d9b5cb2e386e" providerId="ADAL" clId="{F03B4350-E39A-48E9-81A4-8BB6304551A6}" dt="2024-04-10T07:42:03.500" v="23" actId="478"/>
          <ac:spMkLst>
            <pc:docMk/>
            <pc:sldMk cId="2552291352" sldId="256"/>
            <ac:spMk id="14" creationId="{D6D68474-BE68-CF19-483B-A63D855C76DF}"/>
          </ac:spMkLst>
        </pc:spChg>
        <pc:picChg chg="add mod">
          <ac:chgData name="DAVIES, JAMES (PGT)" userId="87370bb2-cdb5-4fe3-b51a-d9b5cb2e386e" providerId="ADAL" clId="{F03B4350-E39A-48E9-81A4-8BB6304551A6}" dt="2024-04-10T07:46:02.984" v="31" actId="14100"/>
          <ac:picMkLst>
            <pc:docMk/>
            <pc:sldMk cId="2552291352" sldId="256"/>
            <ac:picMk id="1026" creationId="{D944B8FD-3C84-A619-5EC3-7D952E4058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6" y="1237717"/>
            <a:ext cx="9089391" cy="2632992"/>
          </a:xfrm>
          <a:prstGeom prst="rect">
            <a:avLst/>
          </a:prstGeom>
        </p:spPr>
        <p:txBody>
          <a:bodyPr anchor="b"/>
          <a:lstStyle>
            <a:lvl1pPr algn="ctr">
              <a:defRPr sz="6617"/>
            </a:lvl1pPr>
          </a:lstStyle>
          <a:p>
            <a:r>
              <a:rPr lang="en-GB"/>
              <a:t>Click to edit Master title style</a:t>
            </a:r>
            <a:endParaRPr lang="en-US" dirty="0"/>
          </a:p>
        </p:txBody>
      </p:sp>
      <p:sp>
        <p:nvSpPr>
          <p:cNvPr id="3" name="Subtitle 2"/>
          <p:cNvSpPr>
            <a:spLocks noGrp="1"/>
          </p:cNvSpPr>
          <p:nvPr>
            <p:ph type="subTitle" idx="1"/>
          </p:nvPr>
        </p:nvSpPr>
        <p:spPr>
          <a:xfrm>
            <a:off x="1336675" y="3972247"/>
            <a:ext cx="8020051" cy="1825938"/>
          </a:xfrm>
          <a:prstGeom prst="rect">
            <a:avLst/>
          </a:prstGeom>
        </p:spPr>
        <p:txBody>
          <a:bodyPr/>
          <a:lstStyle>
            <a:lvl1pPr marL="0" indent="0" algn="ctr">
              <a:buNone/>
              <a:defRPr sz="2647"/>
            </a:lvl1pPr>
            <a:lvl2pPr marL="504154" indent="0" algn="ctr">
              <a:buNone/>
              <a:defRPr sz="2206"/>
            </a:lvl2pPr>
            <a:lvl3pPr marL="1008309" indent="0" algn="ctr">
              <a:buNone/>
              <a:defRPr sz="1985"/>
            </a:lvl3pPr>
            <a:lvl4pPr marL="1512464" indent="0" algn="ctr">
              <a:buNone/>
              <a:defRPr sz="1765"/>
            </a:lvl4pPr>
            <a:lvl5pPr marL="2016620" indent="0" algn="ctr">
              <a:buNone/>
              <a:defRPr sz="1765"/>
            </a:lvl5pPr>
            <a:lvl6pPr marL="2520774" indent="0" algn="ctr">
              <a:buNone/>
              <a:defRPr sz="1765"/>
            </a:lvl6pPr>
            <a:lvl7pPr marL="3024929" indent="0" algn="ctr">
              <a:buNone/>
              <a:defRPr sz="1765"/>
            </a:lvl7pPr>
            <a:lvl8pPr marL="3529083" indent="0" algn="ctr">
              <a:buNone/>
              <a:defRPr sz="1765"/>
            </a:lvl8pPr>
            <a:lvl9pPr marL="4033239" indent="0" algn="ctr">
              <a:buNone/>
              <a:defRPr sz="1765"/>
            </a:lvl9pPr>
          </a:lstStyle>
          <a:p>
            <a:r>
              <a:rPr lang="en-GB"/>
              <a:t>Click to edit Master subtitle style</a:t>
            </a:r>
            <a:endParaRPr lang="en-US" dirty="0"/>
          </a:p>
        </p:txBody>
      </p:sp>
      <p:sp>
        <p:nvSpPr>
          <p:cNvPr id="4" name="Date Placeholder 3"/>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5" name="Footer Placeholder 4"/>
          <p:cNvSpPr>
            <a:spLocks noGrp="1"/>
          </p:cNvSpPr>
          <p:nvPr>
            <p:ph type="ftr" sz="quarter" idx="11"/>
          </p:nvPr>
        </p:nvSpPr>
        <p:spPr>
          <a:xfrm>
            <a:off x="3542190" y="7009644"/>
            <a:ext cx="3609023" cy="402652"/>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lvl1pPr>
              <a:defRPr/>
            </a:lvl1pPr>
          </a:lstStyle>
          <a:p>
            <a:r>
              <a:rPr lang="en-GB" dirty="0"/>
              <a:t>2</a:t>
            </a:r>
          </a:p>
        </p:txBody>
      </p:sp>
    </p:spTree>
    <p:extLst>
      <p:ext uri="{BB962C8B-B14F-4D97-AF65-F5344CB8AC3E}">
        <p14:creationId xmlns:p14="http://schemas.microsoft.com/office/powerpoint/2010/main" val="376672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35172" y="402654"/>
            <a:ext cx="9223057" cy="1461801"/>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735172" y="2013260"/>
            <a:ext cx="9223057" cy="4798559"/>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5" name="Footer Placeholder 4"/>
          <p:cNvSpPr>
            <a:spLocks noGrp="1"/>
          </p:cNvSpPr>
          <p:nvPr>
            <p:ph type="ftr" sz="quarter" idx="11"/>
          </p:nvPr>
        </p:nvSpPr>
        <p:spPr>
          <a:xfrm>
            <a:off x="3542190" y="7009644"/>
            <a:ext cx="3609023" cy="402652"/>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lvl1pPr>
              <a:defRPr/>
            </a:lvl1pPr>
          </a:lstStyle>
          <a:p>
            <a:r>
              <a:rPr lang="en-GB" dirty="0"/>
              <a:t>11</a:t>
            </a:r>
          </a:p>
        </p:txBody>
      </p:sp>
    </p:spTree>
    <p:extLst>
      <p:ext uri="{BB962C8B-B14F-4D97-AF65-F5344CB8AC3E}">
        <p14:creationId xmlns:p14="http://schemas.microsoft.com/office/powerpoint/2010/main" val="260813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6" y="402653"/>
            <a:ext cx="2305764" cy="640916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35173" y="402653"/>
            <a:ext cx="6783626" cy="6409166"/>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5" name="Footer Placeholder 4"/>
          <p:cNvSpPr>
            <a:spLocks noGrp="1"/>
          </p:cNvSpPr>
          <p:nvPr>
            <p:ph type="ftr" sz="quarter" idx="11"/>
          </p:nvPr>
        </p:nvSpPr>
        <p:spPr>
          <a:xfrm>
            <a:off x="3542190" y="7009644"/>
            <a:ext cx="3609023" cy="402652"/>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lvl1pPr>
              <a:defRPr/>
            </a:lvl1pPr>
          </a:lstStyle>
          <a:p>
            <a:r>
              <a:rPr lang="en-GB" dirty="0"/>
              <a:t>12</a:t>
            </a:r>
          </a:p>
        </p:txBody>
      </p:sp>
    </p:spTree>
    <p:extLst>
      <p:ext uri="{BB962C8B-B14F-4D97-AF65-F5344CB8AC3E}">
        <p14:creationId xmlns:p14="http://schemas.microsoft.com/office/powerpoint/2010/main" val="202445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5172" y="402654"/>
            <a:ext cx="9223057" cy="1461801"/>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a:xfrm>
            <a:off x="735172" y="2013260"/>
            <a:ext cx="9223057" cy="4798559"/>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5" name="Footer Placeholder 4"/>
          <p:cNvSpPr>
            <a:spLocks noGrp="1"/>
          </p:cNvSpPr>
          <p:nvPr>
            <p:ph type="ftr" sz="quarter" idx="11"/>
          </p:nvPr>
        </p:nvSpPr>
        <p:spPr>
          <a:xfrm>
            <a:off x="3542190" y="7009644"/>
            <a:ext cx="3609023" cy="402652"/>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lvl1pPr>
              <a:defRPr/>
            </a:lvl1pPr>
          </a:lstStyle>
          <a:p>
            <a:r>
              <a:rPr lang="en-GB" dirty="0"/>
              <a:t>3</a:t>
            </a:r>
          </a:p>
        </p:txBody>
      </p:sp>
    </p:spTree>
    <p:extLst>
      <p:ext uri="{BB962C8B-B14F-4D97-AF65-F5344CB8AC3E}">
        <p14:creationId xmlns:p14="http://schemas.microsoft.com/office/powerpoint/2010/main" val="125172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464"/>
            <a:ext cx="9223057" cy="3145935"/>
          </a:xfrm>
          <a:prstGeom prst="rect">
            <a:avLst/>
          </a:prstGeom>
        </p:spPr>
        <p:txBody>
          <a:bodyPr anchor="b"/>
          <a:lstStyle>
            <a:lvl1pPr>
              <a:defRPr sz="6617"/>
            </a:lvl1pPr>
          </a:lstStyle>
          <a:p>
            <a:r>
              <a:rPr lang="en-GB"/>
              <a:t>Click to edit Master title style</a:t>
            </a:r>
            <a:endParaRPr lang="en-US" dirty="0"/>
          </a:p>
        </p:txBody>
      </p:sp>
      <p:sp>
        <p:nvSpPr>
          <p:cNvPr id="3" name="Text Placeholder 2"/>
          <p:cNvSpPr>
            <a:spLocks noGrp="1"/>
          </p:cNvSpPr>
          <p:nvPr>
            <p:ph type="body" idx="1"/>
          </p:nvPr>
        </p:nvSpPr>
        <p:spPr>
          <a:xfrm>
            <a:off x="729602" y="5061160"/>
            <a:ext cx="9223057" cy="1654373"/>
          </a:xfrm>
          <a:prstGeom prst="rect">
            <a:avLst/>
          </a:prstGeom>
        </p:spPr>
        <p:txBody>
          <a:bodyPr/>
          <a:lstStyle>
            <a:lvl1pPr marL="0" indent="0">
              <a:buNone/>
              <a:defRPr sz="2647">
                <a:solidFill>
                  <a:schemeClr val="tx1"/>
                </a:solidFill>
              </a:defRPr>
            </a:lvl1pPr>
            <a:lvl2pPr marL="504154" indent="0">
              <a:buNone/>
              <a:defRPr sz="2206">
                <a:solidFill>
                  <a:schemeClr val="tx1">
                    <a:tint val="75000"/>
                  </a:schemeClr>
                </a:solidFill>
              </a:defRPr>
            </a:lvl2pPr>
            <a:lvl3pPr marL="1008309" indent="0">
              <a:buNone/>
              <a:defRPr sz="1985">
                <a:solidFill>
                  <a:schemeClr val="tx1">
                    <a:tint val="75000"/>
                  </a:schemeClr>
                </a:solidFill>
              </a:defRPr>
            </a:lvl3pPr>
            <a:lvl4pPr marL="1512464" indent="0">
              <a:buNone/>
              <a:defRPr sz="1765">
                <a:solidFill>
                  <a:schemeClr val="tx1">
                    <a:tint val="75000"/>
                  </a:schemeClr>
                </a:solidFill>
              </a:defRPr>
            </a:lvl4pPr>
            <a:lvl5pPr marL="2016620" indent="0">
              <a:buNone/>
              <a:defRPr sz="1765">
                <a:solidFill>
                  <a:schemeClr val="tx1">
                    <a:tint val="75000"/>
                  </a:schemeClr>
                </a:solidFill>
              </a:defRPr>
            </a:lvl5pPr>
            <a:lvl6pPr marL="2520774" indent="0">
              <a:buNone/>
              <a:defRPr sz="1765">
                <a:solidFill>
                  <a:schemeClr val="tx1">
                    <a:tint val="75000"/>
                  </a:schemeClr>
                </a:solidFill>
              </a:defRPr>
            </a:lvl6pPr>
            <a:lvl7pPr marL="3024929" indent="0">
              <a:buNone/>
              <a:defRPr sz="1765">
                <a:solidFill>
                  <a:schemeClr val="tx1">
                    <a:tint val="75000"/>
                  </a:schemeClr>
                </a:solidFill>
              </a:defRPr>
            </a:lvl7pPr>
            <a:lvl8pPr marL="3529083" indent="0">
              <a:buNone/>
              <a:defRPr sz="1765">
                <a:solidFill>
                  <a:schemeClr val="tx1">
                    <a:tint val="75000"/>
                  </a:schemeClr>
                </a:solidFill>
              </a:defRPr>
            </a:lvl8pPr>
            <a:lvl9pPr marL="4033239" indent="0">
              <a:buNone/>
              <a:defRPr sz="176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5" name="Footer Placeholder 4"/>
          <p:cNvSpPr>
            <a:spLocks noGrp="1"/>
          </p:cNvSpPr>
          <p:nvPr>
            <p:ph type="ftr" sz="quarter" idx="11"/>
          </p:nvPr>
        </p:nvSpPr>
        <p:spPr>
          <a:xfrm>
            <a:off x="3542190" y="7009644"/>
            <a:ext cx="3609023" cy="402652"/>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lvl1pPr>
              <a:defRPr/>
            </a:lvl1pPr>
          </a:lstStyle>
          <a:p>
            <a:r>
              <a:rPr lang="en-GB" dirty="0"/>
              <a:t>4</a:t>
            </a:r>
          </a:p>
        </p:txBody>
      </p:sp>
    </p:spTree>
    <p:extLst>
      <p:ext uri="{BB962C8B-B14F-4D97-AF65-F5344CB8AC3E}">
        <p14:creationId xmlns:p14="http://schemas.microsoft.com/office/powerpoint/2010/main" val="95544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5172" y="402654"/>
            <a:ext cx="9223057" cy="1461801"/>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735172" y="2013260"/>
            <a:ext cx="4544695" cy="4798559"/>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413535" y="2013260"/>
            <a:ext cx="4544695" cy="4798559"/>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6" name="Footer Placeholder 5"/>
          <p:cNvSpPr>
            <a:spLocks noGrp="1"/>
          </p:cNvSpPr>
          <p:nvPr>
            <p:ph type="ftr" sz="quarter" idx="11"/>
          </p:nvPr>
        </p:nvSpPr>
        <p:spPr>
          <a:xfrm>
            <a:off x="3542190" y="7009644"/>
            <a:ext cx="3609023" cy="402652"/>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lvl1pPr>
              <a:defRPr/>
            </a:lvl1pPr>
          </a:lstStyle>
          <a:p>
            <a:r>
              <a:rPr lang="en-GB" dirty="0"/>
              <a:t>5</a:t>
            </a:r>
          </a:p>
        </p:txBody>
      </p:sp>
    </p:spTree>
    <p:extLst>
      <p:ext uri="{BB962C8B-B14F-4D97-AF65-F5344CB8AC3E}">
        <p14:creationId xmlns:p14="http://schemas.microsoft.com/office/powerpoint/2010/main" val="36061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654"/>
            <a:ext cx="9223057" cy="1461801"/>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736566" y="1853950"/>
            <a:ext cx="4523809" cy="908592"/>
          </a:xfrm>
          <a:prstGeom prst="rect">
            <a:avLst/>
          </a:prstGeom>
        </p:spPr>
        <p:txBody>
          <a:bodyPr anchor="b"/>
          <a:lstStyle>
            <a:lvl1pPr marL="0" indent="0">
              <a:buNone/>
              <a:defRPr sz="2647" b="1"/>
            </a:lvl1pPr>
            <a:lvl2pPr marL="504154" indent="0">
              <a:buNone/>
              <a:defRPr sz="2206" b="1"/>
            </a:lvl2pPr>
            <a:lvl3pPr marL="1008309" indent="0">
              <a:buNone/>
              <a:defRPr sz="1985" b="1"/>
            </a:lvl3pPr>
            <a:lvl4pPr marL="1512464" indent="0">
              <a:buNone/>
              <a:defRPr sz="1765" b="1"/>
            </a:lvl4pPr>
            <a:lvl5pPr marL="2016620" indent="0">
              <a:buNone/>
              <a:defRPr sz="1765" b="1"/>
            </a:lvl5pPr>
            <a:lvl6pPr marL="2520774" indent="0">
              <a:buNone/>
              <a:defRPr sz="1765" b="1"/>
            </a:lvl6pPr>
            <a:lvl7pPr marL="3024929" indent="0">
              <a:buNone/>
              <a:defRPr sz="1765" b="1"/>
            </a:lvl7pPr>
            <a:lvl8pPr marL="3529083" indent="0">
              <a:buNone/>
              <a:defRPr sz="1765" b="1"/>
            </a:lvl8pPr>
            <a:lvl9pPr marL="4033239" indent="0">
              <a:buNone/>
              <a:defRPr sz="1765" b="1"/>
            </a:lvl9pPr>
          </a:lstStyle>
          <a:p>
            <a:pPr lvl="0"/>
            <a:r>
              <a:rPr lang="en-GB"/>
              <a:t>Click to edit Master text styles</a:t>
            </a:r>
          </a:p>
        </p:txBody>
      </p:sp>
      <p:sp>
        <p:nvSpPr>
          <p:cNvPr id="4" name="Content Placeholder 3"/>
          <p:cNvSpPr>
            <a:spLocks noGrp="1"/>
          </p:cNvSpPr>
          <p:nvPr>
            <p:ph sz="half" idx="2"/>
          </p:nvPr>
        </p:nvSpPr>
        <p:spPr>
          <a:xfrm>
            <a:off x="736566" y="2762541"/>
            <a:ext cx="4523809" cy="406328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413534" y="1853950"/>
            <a:ext cx="4546087" cy="908592"/>
          </a:xfrm>
          <a:prstGeom prst="rect">
            <a:avLst/>
          </a:prstGeom>
        </p:spPr>
        <p:txBody>
          <a:bodyPr anchor="b"/>
          <a:lstStyle>
            <a:lvl1pPr marL="0" indent="0">
              <a:buNone/>
              <a:defRPr sz="2647" b="1"/>
            </a:lvl1pPr>
            <a:lvl2pPr marL="504154" indent="0">
              <a:buNone/>
              <a:defRPr sz="2206" b="1"/>
            </a:lvl2pPr>
            <a:lvl3pPr marL="1008309" indent="0">
              <a:buNone/>
              <a:defRPr sz="1985" b="1"/>
            </a:lvl3pPr>
            <a:lvl4pPr marL="1512464" indent="0">
              <a:buNone/>
              <a:defRPr sz="1765" b="1"/>
            </a:lvl4pPr>
            <a:lvl5pPr marL="2016620" indent="0">
              <a:buNone/>
              <a:defRPr sz="1765" b="1"/>
            </a:lvl5pPr>
            <a:lvl6pPr marL="2520774" indent="0">
              <a:buNone/>
              <a:defRPr sz="1765" b="1"/>
            </a:lvl6pPr>
            <a:lvl7pPr marL="3024929" indent="0">
              <a:buNone/>
              <a:defRPr sz="1765" b="1"/>
            </a:lvl7pPr>
            <a:lvl8pPr marL="3529083" indent="0">
              <a:buNone/>
              <a:defRPr sz="1765" b="1"/>
            </a:lvl8pPr>
            <a:lvl9pPr marL="4033239" indent="0">
              <a:buNone/>
              <a:defRPr sz="1765" b="1"/>
            </a:lvl9pPr>
          </a:lstStyle>
          <a:p>
            <a:pPr lvl="0"/>
            <a:r>
              <a:rPr lang="en-GB"/>
              <a:t>Click to edit Master text styles</a:t>
            </a:r>
          </a:p>
        </p:txBody>
      </p:sp>
      <p:sp>
        <p:nvSpPr>
          <p:cNvPr id="6" name="Content Placeholder 5"/>
          <p:cNvSpPr>
            <a:spLocks noGrp="1"/>
          </p:cNvSpPr>
          <p:nvPr>
            <p:ph sz="quarter" idx="4"/>
          </p:nvPr>
        </p:nvSpPr>
        <p:spPr>
          <a:xfrm>
            <a:off x="5413534" y="2762541"/>
            <a:ext cx="4546087" cy="406328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8" name="Footer Placeholder 7"/>
          <p:cNvSpPr>
            <a:spLocks noGrp="1"/>
          </p:cNvSpPr>
          <p:nvPr>
            <p:ph type="ftr" sz="quarter" idx="11"/>
          </p:nvPr>
        </p:nvSpPr>
        <p:spPr>
          <a:xfrm>
            <a:off x="3542190" y="7009644"/>
            <a:ext cx="3609023" cy="402652"/>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lvl1pPr>
              <a:defRPr/>
            </a:lvl1pPr>
          </a:lstStyle>
          <a:p>
            <a:r>
              <a:rPr lang="en-GB" dirty="0"/>
              <a:t>6</a:t>
            </a:r>
          </a:p>
        </p:txBody>
      </p:sp>
    </p:spTree>
    <p:extLst>
      <p:ext uri="{BB962C8B-B14F-4D97-AF65-F5344CB8AC3E}">
        <p14:creationId xmlns:p14="http://schemas.microsoft.com/office/powerpoint/2010/main" val="187141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5172" y="402654"/>
            <a:ext cx="9223057" cy="1461801"/>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4" name="Footer Placeholder 3"/>
          <p:cNvSpPr>
            <a:spLocks noGrp="1"/>
          </p:cNvSpPr>
          <p:nvPr>
            <p:ph type="ftr" sz="quarter" idx="11"/>
          </p:nvPr>
        </p:nvSpPr>
        <p:spPr>
          <a:xfrm>
            <a:off x="3542190" y="7009644"/>
            <a:ext cx="3609023" cy="402652"/>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lvl1pPr>
              <a:defRPr/>
            </a:lvl1pPr>
          </a:lstStyle>
          <a:p>
            <a:r>
              <a:rPr lang="en-GB" dirty="0"/>
              <a:t>7</a:t>
            </a:r>
          </a:p>
        </p:txBody>
      </p:sp>
    </p:spTree>
    <p:extLst>
      <p:ext uri="{BB962C8B-B14F-4D97-AF65-F5344CB8AC3E}">
        <p14:creationId xmlns:p14="http://schemas.microsoft.com/office/powerpoint/2010/main" val="278623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3" name="Footer Placeholder 2"/>
          <p:cNvSpPr>
            <a:spLocks noGrp="1"/>
          </p:cNvSpPr>
          <p:nvPr>
            <p:ph type="ftr" sz="quarter" idx="11"/>
          </p:nvPr>
        </p:nvSpPr>
        <p:spPr>
          <a:xfrm>
            <a:off x="3542190" y="7009644"/>
            <a:ext cx="3609023" cy="402652"/>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lvl1pPr>
              <a:defRPr/>
            </a:lvl1pPr>
          </a:lstStyle>
          <a:p>
            <a:r>
              <a:rPr lang="en-GB" dirty="0"/>
              <a:t>8</a:t>
            </a:r>
          </a:p>
        </p:txBody>
      </p:sp>
    </p:spTree>
    <p:extLst>
      <p:ext uri="{BB962C8B-B14F-4D97-AF65-F5344CB8AC3E}">
        <p14:creationId xmlns:p14="http://schemas.microsoft.com/office/powerpoint/2010/main" val="350769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1"/>
            <a:ext cx="3448900" cy="1764665"/>
          </a:xfrm>
          <a:prstGeom prst="rect">
            <a:avLst/>
          </a:prstGeom>
        </p:spPr>
        <p:txBody>
          <a:bodyPr anchor="b"/>
          <a:lstStyle>
            <a:lvl1pPr>
              <a:defRPr sz="3529"/>
            </a:lvl1pPr>
          </a:lstStyle>
          <a:p>
            <a:r>
              <a:rPr lang="en-GB"/>
              <a:t>Click to edit Master title style</a:t>
            </a:r>
            <a:endParaRPr lang="en-US" dirty="0"/>
          </a:p>
        </p:txBody>
      </p:sp>
      <p:sp>
        <p:nvSpPr>
          <p:cNvPr id="3" name="Content Placeholder 2"/>
          <p:cNvSpPr>
            <a:spLocks noGrp="1"/>
          </p:cNvSpPr>
          <p:nvPr>
            <p:ph idx="1"/>
          </p:nvPr>
        </p:nvSpPr>
        <p:spPr>
          <a:xfrm>
            <a:off x="4546088" y="1088913"/>
            <a:ext cx="5413534" cy="5374525"/>
          </a:xfrm>
          <a:prstGeom prst="rect">
            <a:avLst/>
          </a:prstGeom>
        </p:spPr>
        <p:txBody>
          <a:bodyPr/>
          <a:lstStyle>
            <a:lvl1pPr>
              <a:defRPr sz="3529"/>
            </a:lvl1pPr>
            <a:lvl2pPr>
              <a:defRPr sz="3088"/>
            </a:lvl2pPr>
            <a:lvl3pPr>
              <a:defRPr sz="2647"/>
            </a:lvl3pPr>
            <a:lvl4pPr>
              <a:defRPr sz="2206"/>
            </a:lvl4pPr>
            <a:lvl5pPr>
              <a:defRPr sz="2206"/>
            </a:lvl5pPr>
            <a:lvl6pPr>
              <a:defRPr sz="2206"/>
            </a:lvl6pPr>
            <a:lvl7pPr>
              <a:defRPr sz="2206"/>
            </a:lvl7pPr>
            <a:lvl8pPr>
              <a:defRPr sz="2206"/>
            </a:lvl8pPr>
            <a:lvl9pPr>
              <a:defRPr sz="220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36564" y="2268856"/>
            <a:ext cx="3448900" cy="4203335"/>
          </a:xfrm>
          <a:prstGeom prst="rect">
            <a:avLst/>
          </a:prstGeom>
        </p:spPr>
        <p:txBody>
          <a:bodyPr/>
          <a:lstStyle>
            <a:lvl1pPr marL="0" indent="0">
              <a:buNone/>
              <a:defRPr sz="1765"/>
            </a:lvl1pPr>
            <a:lvl2pPr marL="504154" indent="0">
              <a:buNone/>
              <a:defRPr sz="1544"/>
            </a:lvl2pPr>
            <a:lvl3pPr marL="1008309" indent="0">
              <a:buNone/>
              <a:defRPr sz="1323"/>
            </a:lvl3pPr>
            <a:lvl4pPr marL="1512464" indent="0">
              <a:buNone/>
              <a:defRPr sz="1103"/>
            </a:lvl4pPr>
            <a:lvl5pPr marL="2016620" indent="0">
              <a:buNone/>
              <a:defRPr sz="1103"/>
            </a:lvl5pPr>
            <a:lvl6pPr marL="2520774" indent="0">
              <a:buNone/>
              <a:defRPr sz="1103"/>
            </a:lvl6pPr>
            <a:lvl7pPr marL="3024929" indent="0">
              <a:buNone/>
              <a:defRPr sz="1103"/>
            </a:lvl7pPr>
            <a:lvl8pPr marL="3529083" indent="0">
              <a:buNone/>
              <a:defRPr sz="1103"/>
            </a:lvl8pPr>
            <a:lvl9pPr marL="4033239" indent="0">
              <a:buNone/>
              <a:defRPr sz="1103"/>
            </a:lvl9pPr>
          </a:lstStyle>
          <a:p>
            <a:pPr lvl="0"/>
            <a:r>
              <a:rPr lang="en-GB"/>
              <a:t>Click to edit Master text styles</a:t>
            </a:r>
          </a:p>
        </p:txBody>
      </p:sp>
      <p:sp>
        <p:nvSpPr>
          <p:cNvPr id="5" name="Date Placeholder 4"/>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6" name="Footer Placeholder 5"/>
          <p:cNvSpPr>
            <a:spLocks noGrp="1"/>
          </p:cNvSpPr>
          <p:nvPr>
            <p:ph type="ftr" sz="quarter" idx="11"/>
          </p:nvPr>
        </p:nvSpPr>
        <p:spPr>
          <a:xfrm>
            <a:off x="3542190" y="7009644"/>
            <a:ext cx="3609023" cy="402652"/>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lvl1pPr>
              <a:defRPr/>
            </a:lvl1pPr>
          </a:lstStyle>
          <a:p>
            <a:r>
              <a:rPr lang="en-GB" dirty="0"/>
              <a:t>9</a:t>
            </a:r>
          </a:p>
        </p:txBody>
      </p:sp>
    </p:spTree>
    <p:extLst>
      <p:ext uri="{BB962C8B-B14F-4D97-AF65-F5344CB8AC3E}">
        <p14:creationId xmlns:p14="http://schemas.microsoft.com/office/powerpoint/2010/main" val="303120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1"/>
            <a:ext cx="3448900" cy="1764665"/>
          </a:xfrm>
          <a:prstGeom prst="rect">
            <a:avLst/>
          </a:prstGeom>
        </p:spPr>
        <p:txBody>
          <a:bodyPr anchor="b"/>
          <a:lstStyle>
            <a:lvl1pPr>
              <a:defRPr sz="3529"/>
            </a:lvl1pPr>
          </a:lstStyle>
          <a:p>
            <a:r>
              <a:rPr lang="en-GB"/>
              <a:t>Click to edit Master title style</a:t>
            </a:r>
            <a:endParaRPr lang="en-US" dirty="0"/>
          </a:p>
        </p:txBody>
      </p:sp>
      <p:sp>
        <p:nvSpPr>
          <p:cNvPr id="3" name="Picture Placeholder 2"/>
          <p:cNvSpPr>
            <a:spLocks noGrp="1" noChangeAspect="1"/>
          </p:cNvSpPr>
          <p:nvPr>
            <p:ph type="pic" idx="1"/>
          </p:nvPr>
        </p:nvSpPr>
        <p:spPr>
          <a:xfrm>
            <a:off x="4546088" y="1088913"/>
            <a:ext cx="5413534" cy="5374525"/>
          </a:xfrm>
          <a:prstGeom prst="rect">
            <a:avLst/>
          </a:prstGeom>
        </p:spPr>
        <p:txBody>
          <a:bodyPr anchor="t"/>
          <a:lstStyle>
            <a:lvl1pPr marL="0" indent="0">
              <a:buNone/>
              <a:defRPr sz="3529"/>
            </a:lvl1pPr>
            <a:lvl2pPr marL="504154" indent="0">
              <a:buNone/>
              <a:defRPr sz="3088"/>
            </a:lvl2pPr>
            <a:lvl3pPr marL="1008309" indent="0">
              <a:buNone/>
              <a:defRPr sz="2647"/>
            </a:lvl3pPr>
            <a:lvl4pPr marL="1512464" indent="0">
              <a:buNone/>
              <a:defRPr sz="2206"/>
            </a:lvl4pPr>
            <a:lvl5pPr marL="2016620" indent="0">
              <a:buNone/>
              <a:defRPr sz="2206"/>
            </a:lvl5pPr>
            <a:lvl6pPr marL="2520774" indent="0">
              <a:buNone/>
              <a:defRPr sz="2206"/>
            </a:lvl6pPr>
            <a:lvl7pPr marL="3024929" indent="0">
              <a:buNone/>
              <a:defRPr sz="2206"/>
            </a:lvl7pPr>
            <a:lvl8pPr marL="3529083" indent="0">
              <a:buNone/>
              <a:defRPr sz="2206"/>
            </a:lvl8pPr>
            <a:lvl9pPr marL="4033239" indent="0">
              <a:buNone/>
              <a:defRPr sz="2206"/>
            </a:lvl9pPr>
          </a:lstStyle>
          <a:p>
            <a:r>
              <a:rPr lang="en-GB"/>
              <a:t>Click icon to add picture</a:t>
            </a:r>
            <a:endParaRPr lang="en-US" dirty="0"/>
          </a:p>
        </p:txBody>
      </p:sp>
      <p:sp>
        <p:nvSpPr>
          <p:cNvPr id="4" name="Text Placeholder 3"/>
          <p:cNvSpPr>
            <a:spLocks noGrp="1"/>
          </p:cNvSpPr>
          <p:nvPr>
            <p:ph type="body" sz="half" idx="2"/>
          </p:nvPr>
        </p:nvSpPr>
        <p:spPr>
          <a:xfrm>
            <a:off x="736564" y="2268856"/>
            <a:ext cx="3448900" cy="4203335"/>
          </a:xfrm>
          <a:prstGeom prst="rect">
            <a:avLst/>
          </a:prstGeom>
        </p:spPr>
        <p:txBody>
          <a:bodyPr/>
          <a:lstStyle>
            <a:lvl1pPr marL="0" indent="0">
              <a:buNone/>
              <a:defRPr sz="1765"/>
            </a:lvl1pPr>
            <a:lvl2pPr marL="504154" indent="0">
              <a:buNone/>
              <a:defRPr sz="1544"/>
            </a:lvl2pPr>
            <a:lvl3pPr marL="1008309" indent="0">
              <a:buNone/>
              <a:defRPr sz="1323"/>
            </a:lvl3pPr>
            <a:lvl4pPr marL="1512464" indent="0">
              <a:buNone/>
              <a:defRPr sz="1103"/>
            </a:lvl4pPr>
            <a:lvl5pPr marL="2016620" indent="0">
              <a:buNone/>
              <a:defRPr sz="1103"/>
            </a:lvl5pPr>
            <a:lvl6pPr marL="2520774" indent="0">
              <a:buNone/>
              <a:defRPr sz="1103"/>
            </a:lvl6pPr>
            <a:lvl7pPr marL="3024929" indent="0">
              <a:buNone/>
              <a:defRPr sz="1103"/>
            </a:lvl7pPr>
            <a:lvl8pPr marL="3529083" indent="0">
              <a:buNone/>
              <a:defRPr sz="1103"/>
            </a:lvl8pPr>
            <a:lvl9pPr marL="4033239" indent="0">
              <a:buNone/>
              <a:defRPr sz="1103"/>
            </a:lvl9pPr>
          </a:lstStyle>
          <a:p>
            <a:pPr lvl="0"/>
            <a:r>
              <a:rPr lang="en-GB"/>
              <a:t>Click to edit Master text styles</a:t>
            </a:r>
          </a:p>
        </p:txBody>
      </p:sp>
      <p:sp>
        <p:nvSpPr>
          <p:cNvPr id="5" name="Date Placeholder 4"/>
          <p:cNvSpPr>
            <a:spLocks noGrp="1"/>
          </p:cNvSpPr>
          <p:nvPr>
            <p:ph type="dt" sz="half" idx="10"/>
          </p:nvPr>
        </p:nvSpPr>
        <p:spPr>
          <a:xfrm>
            <a:off x="735172" y="7009644"/>
            <a:ext cx="2406015" cy="402652"/>
          </a:xfrm>
          <a:prstGeom prst="rect">
            <a:avLst/>
          </a:prstGeom>
        </p:spPr>
        <p:txBody>
          <a:bodyPr/>
          <a:lstStyle/>
          <a:p>
            <a:fld id="{F6B9878D-3DC6-44EC-89EC-BBF2A055FE74}" type="datetimeFigureOut">
              <a:rPr lang="en-GB" smtClean="0"/>
              <a:t>10/04/2024</a:t>
            </a:fld>
            <a:endParaRPr lang="en-GB"/>
          </a:p>
        </p:txBody>
      </p:sp>
      <p:sp>
        <p:nvSpPr>
          <p:cNvPr id="6" name="Footer Placeholder 5"/>
          <p:cNvSpPr>
            <a:spLocks noGrp="1"/>
          </p:cNvSpPr>
          <p:nvPr>
            <p:ph type="ftr" sz="quarter" idx="11"/>
          </p:nvPr>
        </p:nvSpPr>
        <p:spPr>
          <a:xfrm>
            <a:off x="3542190" y="7009644"/>
            <a:ext cx="3609023" cy="402652"/>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lvl1pPr>
              <a:defRPr/>
            </a:lvl1pPr>
          </a:lstStyle>
          <a:p>
            <a:r>
              <a:rPr lang="en-GB" dirty="0"/>
              <a:t>10</a:t>
            </a:r>
          </a:p>
        </p:txBody>
      </p:sp>
    </p:spTree>
    <p:extLst>
      <p:ext uri="{BB962C8B-B14F-4D97-AF65-F5344CB8AC3E}">
        <p14:creationId xmlns:p14="http://schemas.microsoft.com/office/powerpoint/2010/main" val="144827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552215" y="7009644"/>
            <a:ext cx="2406015" cy="402652"/>
          </a:xfrm>
          <a:prstGeom prst="rect">
            <a:avLst/>
          </a:prstGeom>
        </p:spPr>
        <p:txBody>
          <a:bodyPr vert="horz" lIns="91440" tIns="45720" rIns="91440" bIns="45720" rtlCol="0" anchor="ctr"/>
          <a:lstStyle>
            <a:lvl1pPr algn="r">
              <a:defRPr sz="1323">
                <a:solidFill>
                  <a:schemeClr val="tx1">
                    <a:tint val="75000"/>
                  </a:schemeClr>
                </a:solidFill>
              </a:defRPr>
            </a:lvl1pPr>
          </a:lstStyle>
          <a:p>
            <a:r>
              <a:rPr lang="en-GB" dirty="0"/>
              <a:t>1</a:t>
            </a:r>
          </a:p>
        </p:txBody>
      </p:sp>
    </p:spTree>
    <p:extLst>
      <p:ext uri="{BB962C8B-B14F-4D97-AF65-F5344CB8AC3E}">
        <p14:creationId xmlns:p14="http://schemas.microsoft.com/office/powerpoint/2010/main" val="1356947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8309"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77" indent="-252077" algn="l" defTabSz="1008309"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231" indent="-252077" algn="l" defTabSz="1008309"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387" indent="-252077" algn="l" defTabSz="1008309"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543"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697"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852"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006"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162"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316" indent="-252077" algn="l" defTabSz="1008309"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309" rtl="0" eaLnBrk="1" latinLnBrk="0" hangingPunct="1">
        <a:defRPr sz="1985" kern="1200">
          <a:solidFill>
            <a:schemeClr val="tx1"/>
          </a:solidFill>
          <a:latin typeface="+mn-lt"/>
          <a:ea typeface="+mn-ea"/>
          <a:cs typeface="+mn-cs"/>
        </a:defRPr>
      </a:lvl1pPr>
      <a:lvl2pPr marL="504154" algn="l" defTabSz="1008309" rtl="0" eaLnBrk="1" latinLnBrk="0" hangingPunct="1">
        <a:defRPr sz="1985" kern="1200">
          <a:solidFill>
            <a:schemeClr val="tx1"/>
          </a:solidFill>
          <a:latin typeface="+mn-lt"/>
          <a:ea typeface="+mn-ea"/>
          <a:cs typeface="+mn-cs"/>
        </a:defRPr>
      </a:lvl2pPr>
      <a:lvl3pPr marL="1008309" algn="l" defTabSz="1008309" rtl="0" eaLnBrk="1" latinLnBrk="0" hangingPunct="1">
        <a:defRPr sz="1985" kern="1200">
          <a:solidFill>
            <a:schemeClr val="tx1"/>
          </a:solidFill>
          <a:latin typeface="+mn-lt"/>
          <a:ea typeface="+mn-ea"/>
          <a:cs typeface="+mn-cs"/>
        </a:defRPr>
      </a:lvl3pPr>
      <a:lvl4pPr marL="1512464" algn="l" defTabSz="1008309" rtl="0" eaLnBrk="1" latinLnBrk="0" hangingPunct="1">
        <a:defRPr sz="1985" kern="1200">
          <a:solidFill>
            <a:schemeClr val="tx1"/>
          </a:solidFill>
          <a:latin typeface="+mn-lt"/>
          <a:ea typeface="+mn-ea"/>
          <a:cs typeface="+mn-cs"/>
        </a:defRPr>
      </a:lvl4pPr>
      <a:lvl5pPr marL="2016620" algn="l" defTabSz="1008309" rtl="0" eaLnBrk="1" latinLnBrk="0" hangingPunct="1">
        <a:defRPr sz="1985" kern="1200">
          <a:solidFill>
            <a:schemeClr val="tx1"/>
          </a:solidFill>
          <a:latin typeface="+mn-lt"/>
          <a:ea typeface="+mn-ea"/>
          <a:cs typeface="+mn-cs"/>
        </a:defRPr>
      </a:lvl5pPr>
      <a:lvl6pPr marL="2520774" algn="l" defTabSz="1008309" rtl="0" eaLnBrk="1" latinLnBrk="0" hangingPunct="1">
        <a:defRPr sz="1985" kern="1200">
          <a:solidFill>
            <a:schemeClr val="tx1"/>
          </a:solidFill>
          <a:latin typeface="+mn-lt"/>
          <a:ea typeface="+mn-ea"/>
          <a:cs typeface="+mn-cs"/>
        </a:defRPr>
      </a:lvl6pPr>
      <a:lvl7pPr marL="3024929" algn="l" defTabSz="1008309" rtl="0" eaLnBrk="1" latinLnBrk="0" hangingPunct="1">
        <a:defRPr sz="1985" kern="1200">
          <a:solidFill>
            <a:schemeClr val="tx1"/>
          </a:solidFill>
          <a:latin typeface="+mn-lt"/>
          <a:ea typeface="+mn-ea"/>
          <a:cs typeface="+mn-cs"/>
        </a:defRPr>
      </a:lvl7pPr>
      <a:lvl8pPr marL="3529083" algn="l" defTabSz="1008309" rtl="0" eaLnBrk="1" latinLnBrk="0" hangingPunct="1">
        <a:defRPr sz="1985" kern="1200">
          <a:solidFill>
            <a:schemeClr val="tx1"/>
          </a:solidFill>
          <a:latin typeface="+mn-lt"/>
          <a:ea typeface="+mn-ea"/>
          <a:cs typeface="+mn-cs"/>
        </a:defRPr>
      </a:lvl8pPr>
      <a:lvl9pPr marL="4033239" algn="l" defTabSz="1008309"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602774" y="2463120"/>
            <a:ext cx="9487853" cy="1318305"/>
          </a:xfrm>
        </p:spPr>
        <p:txBody>
          <a:bodyPr>
            <a:normAutofit/>
          </a:bodyPr>
          <a:lstStyle/>
          <a:p>
            <a:r>
              <a:rPr lang="en-GB" sz="2000" dirty="0">
                <a:latin typeface="Sorts Mill Goudy" panose="02000503000000000000" pitchFamily="2" charset="0"/>
              </a:rPr>
              <a:t>Introduction to Data Analytics — Sprint 2</a:t>
            </a:r>
            <a:br>
              <a:rPr lang="en-GB" sz="2000" b="1" dirty="0">
                <a:latin typeface="Sorts Mill Goudy" panose="02000503000000000000" pitchFamily="2" charset="0"/>
              </a:rPr>
            </a:br>
            <a:br>
              <a:rPr lang="en-GB" sz="2000" b="1" dirty="0">
                <a:latin typeface="Sorts Mill Goudy" panose="02000503000000000000" pitchFamily="2" charset="0"/>
              </a:rPr>
            </a:br>
            <a:r>
              <a:rPr lang="en-GB" sz="3200" b="1" dirty="0">
                <a:latin typeface="Sorts Mill Goudy" panose="02000503000000000000" pitchFamily="2" charset="0"/>
              </a:rPr>
              <a:t>Business analysis of Adventure Works</a:t>
            </a:r>
            <a:endParaRPr lang="en-GB" sz="3000" b="1" dirty="0">
              <a:latin typeface="Sorts Mill Goudy" panose="02000503000000000000" pitchFamily="2" charset="0"/>
            </a:endParaRP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2" name="object 7">
            <a:extLst>
              <a:ext uri="{FF2B5EF4-FFF2-40B4-BE49-F238E27FC236}">
                <a16:creationId xmlns:a16="http://schemas.microsoft.com/office/drawing/2014/main" id="{CDA785B7-1674-C13D-766C-F07212B3BBCA}"/>
              </a:ext>
            </a:extLst>
          </p:cNvPr>
          <p:cNvSpPr txBox="1"/>
          <p:nvPr/>
        </p:nvSpPr>
        <p:spPr>
          <a:xfrm>
            <a:off x="8465816" y="6238069"/>
            <a:ext cx="1634172" cy="659155"/>
          </a:xfrm>
          <a:prstGeom prst="rect">
            <a:avLst/>
          </a:prstGeom>
        </p:spPr>
        <p:txBody>
          <a:bodyPr vert="horz" wrap="square" lIns="0" tIns="12700" rIns="0" bIns="0" rtlCol="0">
            <a:spAutoFit/>
          </a:bodyPr>
          <a:lstStyle/>
          <a:p>
            <a:pPr marL="16509" algn="r">
              <a:spcBef>
                <a:spcPts val="100"/>
              </a:spcBef>
            </a:pPr>
            <a:r>
              <a:rPr lang="en-GB" b="1" dirty="0">
                <a:latin typeface="Sorts Mill Goudy" panose="02000503000000000000" pitchFamily="2" charset="0"/>
                <a:cs typeface="Palatino Linotype"/>
              </a:rPr>
              <a:t>James Davies</a:t>
            </a:r>
          </a:p>
          <a:p>
            <a:pPr marL="12698" marR="5080" algn="r">
              <a:spcBef>
                <a:spcPts val="1244"/>
              </a:spcBef>
            </a:pPr>
            <a:r>
              <a:rPr lang="en-GB" sz="1400" spc="-35" dirty="0">
                <a:latin typeface="Sorts Mill Goudy" panose="02000503000000000000" pitchFamily="2" charset="0"/>
                <a:cs typeface="Palatino Linotype"/>
              </a:rPr>
              <a:t>14</a:t>
            </a:r>
            <a:r>
              <a:rPr sz="1400" spc="-35" dirty="0">
                <a:latin typeface="Sorts Mill Goudy" panose="02000503000000000000" pitchFamily="2" charset="0"/>
                <a:cs typeface="Palatino Linotype"/>
              </a:rPr>
              <a:t> </a:t>
            </a:r>
            <a:r>
              <a:rPr sz="1400" dirty="0">
                <a:latin typeface="Sorts Mill Goudy" panose="02000503000000000000" pitchFamily="2" charset="0"/>
                <a:cs typeface="Palatino Linotype"/>
              </a:rPr>
              <a:t>September</a:t>
            </a:r>
            <a:r>
              <a:rPr sz="1400" spc="-40" dirty="0">
                <a:latin typeface="Sorts Mill Goudy" panose="02000503000000000000" pitchFamily="2" charset="0"/>
                <a:cs typeface="Palatino Linotype"/>
              </a:rPr>
              <a:t> </a:t>
            </a:r>
            <a:r>
              <a:rPr sz="1400" spc="-20" dirty="0">
                <a:latin typeface="Sorts Mill Goudy" panose="02000503000000000000" pitchFamily="2" charset="0"/>
                <a:cs typeface="Palatino Linotype"/>
              </a:rPr>
              <a:t>20</a:t>
            </a:r>
            <a:r>
              <a:rPr lang="en-GB" sz="1400" spc="-20" dirty="0">
                <a:latin typeface="Sorts Mill Goudy" panose="02000503000000000000" pitchFamily="2" charset="0"/>
                <a:cs typeface="Palatino Linotype"/>
              </a:rPr>
              <a:t>23</a:t>
            </a:r>
            <a:r>
              <a:rPr sz="1400" spc="-20" dirty="0">
                <a:latin typeface="Sorts Mill Goudy" panose="02000503000000000000" pitchFamily="2" charset="0"/>
                <a:cs typeface="Palatino Linotype"/>
              </a:rPr>
              <a:t> </a:t>
            </a:r>
            <a:endParaRPr lang="en-GB" sz="1400" spc="-20" dirty="0">
              <a:latin typeface="Sorts Mill Goudy" panose="02000503000000000000" pitchFamily="2" charset="0"/>
              <a:cs typeface="Palatino Linotype"/>
            </a:endParaRPr>
          </a:p>
        </p:txBody>
      </p:sp>
      <p:pic>
        <p:nvPicPr>
          <p:cNvPr id="1026" name="Picture 2" descr="Turing College: An Online AI College for busy professionals | Y Combinator">
            <a:extLst>
              <a:ext uri="{FF2B5EF4-FFF2-40B4-BE49-F238E27FC236}">
                <a16:creationId xmlns:a16="http://schemas.microsoft.com/office/drawing/2014/main" id="{D944B8FD-3C84-A619-5EC3-7D952E405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74" y="516840"/>
            <a:ext cx="1572878" cy="38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29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The US is the largest market by volume: ~40% of total sales in 2003 and 2004</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20" name="Group 19">
            <a:extLst>
              <a:ext uri="{FF2B5EF4-FFF2-40B4-BE49-F238E27FC236}">
                <a16:creationId xmlns:a16="http://schemas.microsoft.com/office/drawing/2014/main" id="{72A9C6E1-1657-C92D-37ED-80AA2E278F6E}"/>
              </a:ext>
            </a:extLst>
          </p:cNvPr>
          <p:cNvGrpSpPr/>
          <p:nvPr/>
        </p:nvGrpSpPr>
        <p:grpSpPr>
          <a:xfrm>
            <a:off x="629824" y="1118025"/>
            <a:ext cx="4632485" cy="3909290"/>
            <a:chOff x="629824" y="1118025"/>
            <a:chExt cx="4632485" cy="3909290"/>
          </a:xfrm>
        </p:grpSpPr>
        <p:pic>
          <p:nvPicPr>
            <p:cNvPr id="8" name="Picture 7">
              <a:extLst>
                <a:ext uri="{FF2B5EF4-FFF2-40B4-BE49-F238E27FC236}">
                  <a16:creationId xmlns:a16="http://schemas.microsoft.com/office/drawing/2014/main" id="{8DF43D51-E2D5-2C5F-E328-0FC38CFCB1CD}"/>
                </a:ext>
              </a:extLst>
            </p:cNvPr>
            <p:cNvPicPr>
              <a:picLocks noChangeAspect="1"/>
            </p:cNvPicPr>
            <p:nvPr/>
          </p:nvPicPr>
          <p:blipFill rotWithShape="1">
            <a:blip r:embed="rId2"/>
            <a:srcRect t="6003"/>
            <a:stretch/>
          </p:blipFill>
          <p:spPr>
            <a:xfrm>
              <a:off x="629824" y="1118025"/>
              <a:ext cx="4632484" cy="3460287"/>
            </a:xfrm>
            <a:prstGeom prst="rect">
              <a:avLst/>
            </a:prstGeom>
          </p:spPr>
        </p:pic>
        <p:sp>
          <p:nvSpPr>
            <p:cNvPr id="5" name="TextBox 4">
              <a:extLst>
                <a:ext uri="{FF2B5EF4-FFF2-40B4-BE49-F238E27FC236}">
                  <a16:creationId xmlns:a16="http://schemas.microsoft.com/office/drawing/2014/main" id="{43B240B5-9568-5F65-CB45-677D059063FD}"/>
                </a:ext>
              </a:extLst>
            </p:cNvPr>
            <p:cNvSpPr txBox="1"/>
            <p:nvPr/>
          </p:nvSpPr>
          <p:spPr>
            <a:xfrm>
              <a:off x="629825" y="4657983"/>
              <a:ext cx="4632484" cy="369332"/>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8</a:t>
              </a:r>
              <a:r>
                <a:rPr lang="en-GB" sz="900" dirty="0">
                  <a:solidFill>
                    <a:schemeClr val="tx2"/>
                  </a:solidFill>
                  <a:latin typeface="Sorts Mill Goudy" panose="02000503000000000000" pitchFamily="2" charset="0"/>
                </a:rPr>
                <a:t>. Proportion of sales from each region year-on-year. Blue lines mark the boundary between US and non-US sales. (Source: Internal data from Adventure Works, 2001-2004.)</a:t>
              </a:r>
            </a:p>
          </p:txBody>
        </p:sp>
      </p:grpSp>
      <p:grpSp>
        <p:nvGrpSpPr>
          <p:cNvPr id="23" name="Group 22">
            <a:extLst>
              <a:ext uri="{FF2B5EF4-FFF2-40B4-BE49-F238E27FC236}">
                <a16:creationId xmlns:a16="http://schemas.microsoft.com/office/drawing/2014/main" id="{D2E4B0FA-52A9-D161-EDC2-ACCE00A0B079}"/>
              </a:ext>
            </a:extLst>
          </p:cNvPr>
          <p:cNvGrpSpPr/>
          <p:nvPr/>
        </p:nvGrpSpPr>
        <p:grpSpPr>
          <a:xfrm>
            <a:off x="5403786" y="1118024"/>
            <a:ext cx="4643883" cy="4047790"/>
            <a:chOff x="5403786" y="1118024"/>
            <a:chExt cx="4643883" cy="4047790"/>
          </a:xfrm>
        </p:grpSpPr>
        <p:pic>
          <p:nvPicPr>
            <p:cNvPr id="4" name="Picture 3">
              <a:extLst>
                <a:ext uri="{FF2B5EF4-FFF2-40B4-BE49-F238E27FC236}">
                  <a16:creationId xmlns:a16="http://schemas.microsoft.com/office/drawing/2014/main" id="{FC804922-7444-CE6F-A438-5E7978DC8226}"/>
                </a:ext>
              </a:extLst>
            </p:cNvPr>
            <p:cNvPicPr>
              <a:picLocks noChangeAspect="1"/>
            </p:cNvPicPr>
            <p:nvPr/>
          </p:nvPicPr>
          <p:blipFill rotWithShape="1">
            <a:blip r:embed="rId3"/>
            <a:srcRect t="6003"/>
            <a:stretch/>
          </p:blipFill>
          <p:spPr>
            <a:xfrm>
              <a:off x="5403786" y="1118024"/>
              <a:ext cx="4632484" cy="3460287"/>
            </a:xfrm>
            <a:prstGeom prst="rect">
              <a:avLst/>
            </a:prstGeom>
          </p:spPr>
        </p:pic>
        <p:sp>
          <p:nvSpPr>
            <p:cNvPr id="6" name="TextBox 5">
              <a:extLst>
                <a:ext uri="{FF2B5EF4-FFF2-40B4-BE49-F238E27FC236}">
                  <a16:creationId xmlns:a16="http://schemas.microsoft.com/office/drawing/2014/main" id="{712164FB-DD6E-9907-EC04-19C79D262535}"/>
                </a:ext>
              </a:extLst>
            </p:cNvPr>
            <p:cNvSpPr txBox="1"/>
            <p:nvPr/>
          </p:nvSpPr>
          <p:spPr>
            <a:xfrm>
              <a:off x="5415185" y="4657983"/>
              <a:ext cx="4632484" cy="5078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9</a:t>
              </a:r>
              <a:r>
                <a:rPr lang="en-GB" sz="900" dirty="0">
                  <a:solidFill>
                    <a:schemeClr val="tx2"/>
                  </a:solidFill>
                  <a:latin typeface="Sorts Mill Goudy" panose="02000503000000000000" pitchFamily="2" charset="0"/>
                </a:rPr>
                <a:t>. Total sales from each region year-on-year. 2001 and 2004 represent July-December and January-July, respectively, so sales in these years are not a reflection of total yearly sales. (Source: Internal data from Adventure Works, 2001-2004.)</a:t>
              </a:r>
            </a:p>
          </p:txBody>
        </p:sp>
      </p:grpSp>
      <p:grpSp>
        <p:nvGrpSpPr>
          <p:cNvPr id="21" name="Group 20">
            <a:extLst>
              <a:ext uri="{FF2B5EF4-FFF2-40B4-BE49-F238E27FC236}">
                <a16:creationId xmlns:a16="http://schemas.microsoft.com/office/drawing/2014/main" id="{28FD4870-F8C4-332C-7F86-36091A2C9007}"/>
              </a:ext>
            </a:extLst>
          </p:cNvPr>
          <p:cNvGrpSpPr/>
          <p:nvPr/>
        </p:nvGrpSpPr>
        <p:grpSpPr>
          <a:xfrm>
            <a:off x="1167034" y="2299123"/>
            <a:ext cx="3137383" cy="251460"/>
            <a:chOff x="1167034" y="2299123"/>
            <a:chExt cx="3137383" cy="251460"/>
          </a:xfrm>
        </p:grpSpPr>
        <p:cxnSp>
          <p:nvCxnSpPr>
            <p:cNvPr id="9" name="Straight Connector 8">
              <a:extLst>
                <a:ext uri="{FF2B5EF4-FFF2-40B4-BE49-F238E27FC236}">
                  <a16:creationId xmlns:a16="http://schemas.microsoft.com/office/drawing/2014/main" id="{15C489D4-802D-B1F3-D581-A1525DE45651}"/>
                </a:ext>
              </a:extLst>
            </p:cNvPr>
            <p:cNvCxnSpPr/>
            <p:nvPr/>
          </p:nvCxnSpPr>
          <p:spPr>
            <a:xfrm>
              <a:off x="1167034" y="2550583"/>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04195D-3DBE-E211-3995-CC38FDEEE1A0}"/>
                </a:ext>
              </a:extLst>
            </p:cNvPr>
            <p:cNvCxnSpPr/>
            <p:nvPr/>
          </p:nvCxnSpPr>
          <p:spPr>
            <a:xfrm>
              <a:off x="1951894" y="2489623"/>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1512B-621E-85D6-F948-F02D74465A01}"/>
                </a:ext>
              </a:extLst>
            </p:cNvPr>
            <p:cNvCxnSpPr/>
            <p:nvPr/>
          </p:nvCxnSpPr>
          <p:spPr>
            <a:xfrm>
              <a:off x="2736754" y="2299123"/>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92EB36-9BF2-9FC1-3C5B-0E8EF4DC2A39}"/>
                </a:ext>
              </a:extLst>
            </p:cNvPr>
            <p:cNvCxnSpPr/>
            <p:nvPr/>
          </p:nvCxnSpPr>
          <p:spPr>
            <a:xfrm>
              <a:off x="3521614" y="2310553"/>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4A44A7C-39B1-4711-A255-711B188D8EE5}"/>
              </a:ext>
            </a:extLst>
          </p:cNvPr>
          <p:cNvGrpSpPr/>
          <p:nvPr/>
        </p:nvGrpSpPr>
        <p:grpSpPr>
          <a:xfrm>
            <a:off x="1159650" y="1186601"/>
            <a:ext cx="246221" cy="2918454"/>
            <a:chOff x="1159650" y="1186601"/>
            <a:chExt cx="246221" cy="2918454"/>
          </a:xfrm>
        </p:grpSpPr>
        <p:sp>
          <p:nvSpPr>
            <p:cNvPr id="15" name="TextBox 14">
              <a:extLst>
                <a:ext uri="{FF2B5EF4-FFF2-40B4-BE49-F238E27FC236}">
                  <a16:creationId xmlns:a16="http://schemas.microsoft.com/office/drawing/2014/main" id="{4E964BE6-D3E9-1C8E-62C1-A2001DCF5D2A}"/>
                </a:ext>
              </a:extLst>
            </p:cNvPr>
            <p:cNvSpPr txBox="1"/>
            <p:nvPr/>
          </p:nvSpPr>
          <p:spPr>
            <a:xfrm rot="16200000">
              <a:off x="627444" y="1743012"/>
              <a:ext cx="1310633" cy="197812"/>
            </a:xfrm>
            <a:prstGeom prst="rect">
              <a:avLst/>
            </a:prstGeom>
            <a:noFill/>
          </p:spPr>
          <p:txBody>
            <a:bodyPr wrap="square" rtlCol="0">
              <a:spAutoFit/>
            </a:bodyPr>
            <a:lstStyle/>
            <a:p>
              <a:pPr algn="ctr"/>
              <a:r>
                <a:rPr lang="en-GB" sz="1000" b="1" dirty="0">
                  <a:solidFill>
                    <a:schemeClr val="tx2"/>
                  </a:solidFill>
                  <a:latin typeface="Sorts Mill Goudy" panose="02000503000000000000" pitchFamily="2" charset="0"/>
                </a:rPr>
                <a:t>United States</a:t>
              </a:r>
            </a:p>
          </p:txBody>
        </p:sp>
        <p:sp>
          <p:nvSpPr>
            <p:cNvPr id="16" name="TextBox 15">
              <a:extLst>
                <a:ext uri="{FF2B5EF4-FFF2-40B4-BE49-F238E27FC236}">
                  <a16:creationId xmlns:a16="http://schemas.microsoft.com/office/drawing/2014/main" id="{D2CB4DEA-B8A7-7568-269F-44B89915926C}"/>
                </a:ext>
              </a:extLst>
            </p:cNvPr>
            <p:cNvSpPr txBox="1"/>
            <p:nvPr/>
          </p:nvSpPr>
          <p:spPr>
            <a:xfrm rot="16200000">
              <a:off x="627444" y="3326628"/>
              <a:ext cx="1310633" cy="246221"/>
            </a:xfrm>
            <a:prstGeom prst="rect">
              <a:avLst/>
            </a:prstGeom>
            <a:noFill/>
          </p:spPr>
          <p:txBody>
            <a:bodyPr wrap="square" rtlCol="0">
              <a:spAutoFit/>
            </a:bodyPr>
            <a:lstStyle/>
            <a:p>
              <a:pPr algn="ctr"/>
              <a:r>
                <a:rPr lang="en-GB" sz="1000" b="1" dirty="0">
                  <a:solidFill>
                    <a:schemeClr val="tx2"/>
                  </a:solidFill>
                  <a:latin typeface="Sorts Mill Goudy" panose="02000503000000000000" pitchFamily="2" charset="0"/>
                </a:rPr>
                <a:t>Other regions</a:t>
              </a:r>
            </a:p>
          </p:txBody>
        </p:sp>
      </p:grpSp>
      <p:sp>
        <p:nvSpPr>
          <p:cNvPr id="19" name="Title 1">
            <a:extLst>
              <a:ext uri="{FF2B5EF4-FFF2-40B4-BE49-F238E27FC236}">
                <a16:creationId xmlns:a16="http://schemas.microsoft.com/office/drawing/2014/main" id="{6C38BA89-325A-0B4D-B1C0-0820C3347F09}"/>
              </a:ext>
            </a:extLst>
          </p:cNvPr>
          <p:cNvSpPr txBox="1">
            <a:spLocks/>
          </p:cNvSpPr>
          <p:nvPr/>
        </p:nvSpPr>
        <p:spPr>
          <a:xfrm>
            <a:off x="590869" y="5594950"/>
            <a:ext cx="9433826" cy="706729"/>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Sales from regions other than the United States increased from ~55% in 2001 to ~63% in 2003 and 2004 (see </a:t>
            </a:r>
            <a:r>
              <a:rPr lang="en-GB" sz="1400" i="1" dirty="0">
                <a:latin typeface="Sorts Mill Goudy" panose="02000503000000000000" pitchFamily="2" charset="0"/>
              </a:rPr>
              <a:t>Chart 8</a:t>
            </a:r>
            <a:r>
              <a:rPr lang="en-GB" sz="1400" dirty="0">
                <a:latin typeface="Sorts Mill Goudy" panose="02000503000000000000" pitchFamily="2" charset="0"/>
              </a:rPr>
              <a:t>). Outside the United States, the most sales consistently came from Australia and Canada (see </a:t>
            </a:r>
            <a:r>
              <a:rPr lang="en-GB" sz="1400" i="1" dirty="0">
                <a:latin typeface="Sorts Mill Goudy" panose="02000503000000000000" pitchFamily="2" charset="0"/>
              </a:rPr>
              <a:t>Chart 9</a:t>
            </a:r>
            <a:r>
              <a:rPr lang="en-GB" sz="1400" dirty="0">
                <a:latin typeface="Sorts Mill Goudy" panose="02000503000000000000" pitchFamily="2" charset="0"/>
              </a:rPr>
              <a:t>).  Within the United States, the Southwest and Northwest regions were responsible for the majority of sales each year. </a:t>
            </a:r>
          </a:p>
        </p:txBody>
      </p:sp>
      <p:grpSp>
        <p:nvGrpSpPr>
          <p:cNvPr id="33" name="Group 32">
            <a:extLst>
              <a:ext uri="{FF2B5EF4-FFF2-40B4-BE49-F238E27FC236}">
                <a16:creationId xmlns:a16="http://schemas.microsoft.com/office/drawing/2014/main" id="{E241014A-380E-1BCA-1EFB-20904D2BBEC4}"/>
              </a:ext>
            </a:extLst>
          </p:cNvPr>
          <p:cNvGrpSpPr/>
          <p:nvPr/>
        </p:nvGrpSpPr>
        <p:grpSpPr>
          <a:xfrm>
            <a:off x="5669280" y="4196080"/>
            <a:ext cx="2697480" cy="1849120"/>
            <a:chOff x="5669280" y="4196080"/>
            <a:chExt cx="2697480" cy="1849120"/>
          </a:xfrm>
        </p:grpSpPr>
        <p:sp>
          <p:nvSpPr>
            <p:cNvPr id="3" name="Rectangle 2">
              <a:extLst>
                <a:ext uri="{FF2B5EF4-FFF2-40B4-BE49-F238E27FC236}">
                  <a16:creationId xmlns:a16="http://schemas.microsoft.com/office/drawing/2014/main" id="{9BECC94A-0007-EBC3-62D6-E96348BD273D}"/>
                </a:ext>
              </a:extLst>
            </p:cNvPr>
            <p:cNvSpPr/>
            <p:nvPr/>
          </p:nvSpPr>
          <p:spPr>
            <a:xfrm>
              <a:off x="5669280" y="5791200"/>
              <a:ext cx="751840" cy="254000"/>
            </a:xfrm>
            <a:prstGeom prst="rect">
              <a:avLst/>
            </a:prstGeom>
            <a:noFill/>
            <a:ln w="19050">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a:extLst>
                <a:ext uri="{FF2B5EF4-FFF2-40B4-BE49-F238E27FC236}">
                  <a16:creationId xmlns:a16="http://schemas.microsoft.com/office/drawing/2014/main" id="{EE1B5897-BB38-834E-8204-EFD1BFC297C2}"/>
                </a:ext>
              </a:extLst>
            </p:cNvPr>
            <p:cNvCxnSpPr>
              <a:cxnSpLocks/>
              <a:stCxn id="3" idx="0"/>
            </p:cNvCxnSpPr>
            <p:nvPr/>
          </p:nvCxnSpPr>
          <p:spPr>
            <a:xfrm flipH="1" flipV="1">
              <a:off x="5994400" y="4196080"/>
              <a:ext cx="50800" cy="1595120"/>
            </a:xfrm>
            <a:prstGeom prst="line">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540C89-584F-916F-1A3F-FFDB752DD0ED}"/>
                </a:ext>
              </a:extLst>
            </p:cNvPr>
            <p:cNvCxnSpPr>
              <a:cxnSpLocks/>
              <a:stCxn id="3" idx="0"/>
            </p:cNvCxnSpPr>
            <p:nvPr/>
          </p:nvCxnSpPr>
          <p:spPr>
            <a:xfrm flipV="1">
              <a:off x="6045200" y="4196080"/>
              <a:ext cx="731520" cy="1595120"/>
            </a:xfrm>
            <a:prstGeom prst="line">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A177CD-C6F2-3B6C-E4C9-768A4C936FA6}"/>
                </a:ext>
              </a:extLst>
            </p:cNvPr>
            <p:cNvCxnSpPr>
              <a:cxnSpLocks/>
              <a:stCxn id="3" idx="0"/>
            </p:cNvCxnSpPr>
            <p:nvPr/>
          </p:nvCxnSpPr>
          <p:spPr>
            <a:xfrm flipV="1">
              <a:off x="6045200" y="4196080"/>
              <a:ext cx="1521460" cy="1595120"/>
            </a:xfrm>
            <a:prstGeom prst="line">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C5586E-5881-9BCA-1E91-4F01F8654F2F}"/>
                </a:ext>
              </a:extLst>
            </p:cNvPr>
            <p:cNvCxnSpPr>
              <a:cxnSpLocks/>
              <a:stCxn id="3" idx="0"/>
            </p:cNvCxnSpPr>
            <p:nvPr/>
          </p:nvCxnSpPr>
          <p:spPr>
            <a:xfrm flipV="1">
              <a:off x="6045200" y="4196080"/>
              <a:ext cx="2321560" cy="1595120"/>
            </a:xfrm>
            <a:prstGeom prst="line">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7D9FFCB0-00A5-0861-1393-C34EFB17C9EB}"/>
              </a:ext>
            </a:extLst>
          </p:cNvPr>
          <p:cNvGrpSpPr/>
          <p:nvPr/>
        </p:nvGrpSpPr>
        <p:grpSpPr>
          <a:xfrm>
            <a:off x="6077362" y="4194771"/>
            <a:ext cx="2358043" cy="1850429"/>
            <a:chOff x="6077362" y="4194771"/>
            <a:chExt cx="2358043" cy="1850429"/>
          </a:xfrm>
        </p:grpSpPr>
        <p:sp>
          <p:nvSpPr>
            <p:cNvPr id="34" name="Rectangle 33">
              <a:extLst>
                <a:ext uri="{FF2B5EF4-FFF2-40B4-BE49-F238E27FC236}">
                  <a16:creationId xmlns:a16="http://schemas.microsoft.com/office/drawing/2014/main" id="{069CB49C-9F25-9299-3F5E-096EEB7F8CBF}"/>
                </a:ext>
              </a:extLst>
            </p:cNvPr>
            <p:cNvSpPr/>
            <p:nvPr/>
          </p:nvSpPr>
          <p:spPr>
            <a:xfrm>
              <a:off x="6745052" y="5791200"/>
              <a:ext cx="634837" cy="254000"/>
            </a:xfrm>
            <a:prstGeom prst="rect">
              <a:avLst/>
            </a:prstGeom>
            <a:noFill/>
            <a:ln w="19050">
              <a:solidFill>
                <a:srgbClr val="FF0000">
                  <a:alpha val="43137"/>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D79332EF-893D-997B-4B57-E2E1F952017E}"/>
                </a:ext>
              </a:extLst>
            </p:cNvPr>
            <p:cNvCxnSpPr>
              <a:cxnSpLocks/>
            </p:cNvCxnSpPr>
            <p:nvPr/>
          </p:nvCxnSpPr>
          <p:spPr>
            <a:xfrm flipH="1" flipV="1">
              <a:off x="6077362" y="4196080"/>
              <a:ext cx="973773" cy="1593811"/>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A00EED-8A46-EB76-5F8E-A23A41379CD7}"/>
                </a:ext>
              </a:extLst>
            </p:cNvPr>
            <p:cNvCxnSpPr>
              <a:cxnSpLocks/>
              <a:stCxn id="34" idx="0"/>
            </p:cNvCxnSpPr>
            <p:nvPr/>
          </p:nvCxnSpPr>
          <p:spPr>
            <a:xfrm flipH="1" flipV="1">
              <a:off x="6850219" y="4196080"/>
              <a:ext cx="212252" cy="1595120"/>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C182441-2E4F-D90D-0AC8-EF577C2A43F7}"/>
                </a:ext>
              </a:extLst>
            </p:cNvPr>
            <p:cNvCxnSpPr>
              <a:cxnSpLocks/>
              <a:stCxn id="34" idx="0"/>
            </p:cNvCxnSpPr>
            <p:nvPr/>
          </p:nvCxnSpPr>
          <p:spPr>
            <a:xfrm flipV="1">
              <a:off x="7062471" y="4194771"/>
              <a:ext cx="574926" cy="1596429"/>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FCFC30-881F-8F11-2AEF-522EF4B14C1D}"/>
                </a:ext>
              </a:extLst>
            </p:cNvPr>
            <p:cNvCxnSpPr>
              <a:cxnSpLocks/>
              <a:stCxn id="34" idx="0"/>
            </p:cNvCxnSpPr>
            <p:nvPr/>
          </p:nvCxnSpPr>
          <p:spPr>
            <a:xfrm flipV="1">
              <a:off x="7062471" y="4194771"/>
              <a:ext cx="1372934" cy="1596429"/>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object 9">
            <a:extLst>
              <a:ext uri="{FF2B5EF4-FFF2-40B4-BE49-F238E27FC236}">
                <a16:creationId xmlns:a16="http://schemas.microsoft.com/office/drawing/2014/main" id="{C4178330-B216-11D7-736A-115CA5906F88}"/>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9</a:t>
            </a:r>
          </a:p>
        </p:txBody>
      </p:sp>
    </p:spTree>
    <p:extLst>
      <p:ext uri="{BB962C8B-B14F-4D97-AF65-F5344CB8AC3E}">
        <p14:creationId xmlns:p14="http://schemas.microsoft.com/office/powerpoint/2010/main" val="127684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3"/>
                                        </p:tgtEl>
                                      </p:cBhvr>
                                    </p:animEffect>
                                    <p:set>
                                      <p:cBhvr>
                                        <p:cTn id="35" dur="1" fill="hold">
                                          <p:stCondLst>
                                            <p:cond delay="499"/>
                                          </p:stCondLst>
                                        </p:cTn>
                                        <p:tgtEl>
                                          <p:spTgt spid="3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The US is the largest market by revenue: ~50% of total revenue in 2004</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28" name="Group 27">
            <a:extLst>
              <a:ext uri="{FF2B5EF4-FFF2-40B4-BE49-F238E27FC236}">
                <a16:creationId xmlns:a16="http://schemas.microsoft.com/office/drawing/2014/main" id="{A5CA1CD5-811A-711E-2C0C-1011FD24D694}"/>
              </a:ext>
            </a:extLst>
          </p:cNvPr>
          <p:cNvGrpSpPr/>
          <p:nvPr/>
        </p:nvGrpSpPr>
        <p:grpSpPr>
          <a:xfrm>
            <a:off x="5460555" y="2337225"/>
            <a:ext cx="4633200" cy="4047789"/>
            <a:chOff x="5460555" y="2337225"/>
            <a:chExt cx="4633200" cy="4047789"/>
          </a:xfrm>
        </p:grpSpPr>
        <p:pic>
          <p:nvPicPr>
            <p:cNvPr id="24" name="Picture 23">
              <a:extLst>
                <a:ext uri="{FF2B5EF4-FFF2-40B4-BE49-F238E27FC236}">
                  <a16:creationId xmlns:a16="http://schemas.microsoft.com/office/drawing/2014/main" id="{190CA8F0-6AF8-20AF-D578-851E8F81495B}"/>
                </a:ext>
              </a:extLst>
            </p:cNvPr>
            <p:cNvPicPr>
              <a:picLocks noChangeAspect="1"/>
            </p:cNvPicPr>
            <p:nvPr/>
          </p:nvPicPr>
          <p:blipFill rotWithShape="1">
            <a:blip r:embed="rId2"/>
            <a:srcRect t="5240"/>
            <a:stretch/>
          </p:blipFill>
          <p:spPr>
            <a:xfrm>
              <a:off x="5460555" y="2337225"/>
              <a:ext cx="4633200" cy="3509662"/>
            </a:xfrm>
            <a:prstGeom prst="rect">
              <a:avLst/>
            </a:prstGeom>
          </p:spPr>
        </p:pic>
        <p:sp>
          <p:nvSpPr>
            <p:cNvPr id="6" name="TextBox 5">
              <a:extLst>
                <a:ext uri="{FF2B5EF4-FFF2-40B4-BE49-F238E27FC236}">
                  <a16:creationId xmlns:a16="http://schemas.microsoft.com/office/drawing/2014/main" id="{712164FB-DD6E-9907-EC04-19C79D262535}"/>
                </a:ext>
              </a:extLst>
            </p:cNvPr>
            <p:cNvSpPr txBox="1"/>
            <p:nvPr/>
          </p:nvSpPr>
          <p:spPr>
            <a:xfrm>
              <a:off x="5460555" y="5877183"/>
              <a:ext cx="4632484" cy="5078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11</a:t>
              </a:r>
              <a:r>
                <a:rPr lang="en-GB" sz="900" dirty="0">
                  <a:solidFill>
                    <a:schemeClr val="tx2"/>
                  </a:solidFill>
                  <a:latin typeface="Sorts Mill Goudy" panose="02000503000000000000" pitchFamily="2" charset="0"/>
                </a:rPr>
                <a:t>. Proportion of revenue from each region year-on-year. Blue lines mark the boundary between US and non-US revenue. (Source: Internal data from Adventure Works, 2001-2004.)</a:t>
              </a:r>
            </a:p>
          </p:txBody>
        </p:sp>
      </p:grpSp>
      <p:grpSp>
        <p:nvGrpSpPr>
          <p:cNvPr id="21" name="Group 20">
            <a:extLst>
              <a:ext uri="{FF2B5EF4-FFF2-40B4-BE49-F238E27FC236}">
                <a16:creationId xmlns:a16="http://schemas.microsoft.com/office/drawing/2014/main" id="{28FD4870-F8C4-332C-7F86-36091A2C9007}"/>
              </a:ext>
            </a:extLst>
          </p:cNvPr>
          <p:cNvGrpSpPr/>
          <p:nvPr/>
        </p:nvGrpSpPr>
        <p:grpSpPr>
          <a:xfrm>
            <a:off x="6010178" y="3956289"/>
            <a:ext cx="3137383" cy="556557"/>
            <a:chOff x="1167034" y="1994026"/>
            <a:chExt cx="3137383" cy="556557"/>
          </a:xfrm>
        </p:grpSpPr>
        <p:cxnSp>
          <p:nvCxnSpPr>
            <p:cNvPr id="9" name="Straight Connector 8">
              <a:extLst>
                <a:ext uri="{FF2B5EF4-FFF2-40B4-BE49-F238E27FC236}">
                  <a16:creationId xmlns:a16="http://schemas.microsoft.com/office/drawing/2014/main" id="{15C489D4-802D-B1F3-D581-A1525DE45651}"/>
                </a:ext>
              </a:extLst>
            </p:cNvPr>
            <p:cNvCxnSpPr/>
            <p:nvPr/>
          </p:nvCxnSpPr>
          <p:spPr>
            <a:xfrm>
              <a:off x="1167034" y="2550583"/>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04195D-3DBE-E211-3995-CC38FDEEE1A0}"/>
                </a:ext>
              </a:extLst>
            </p:cNvPr>
            <p:cNvCxnSpPr/>
            <p:nvPr/>
          </p:nvCxnSpPr>
          <p:spPr>
            <a:xfrm>
              <a:off x="1951894" y="2454451"/>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F1512B-621E-85D6-F948-F02D74465A01}"/>
                </a:ext>
              </a:extLst>
            </p:cNvPr>
            <p:cNvCxnSpPr/>
            <p:nvPr/>
          </p:nvCxnSpPr>
          <p:spPr>
            <a:xfrm>
              <a:off x="2736754" y="2152580"/>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92EB36-9BF2-9FC1-3C5B-0E8EF4DC2A39}"/>
                </a:ext>
              </a:extLst>
            </p:cNvPr>
            <p:cNvCxnSpPr/>
            <p:nvPr/>
          </p:nvCxnSpPr>
          <p:spPr>
            <a:xfrm>
              <a:off x="3521614" y="1994026"/>
              <a:ext cx="78280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4A44A7C-39B1-4711-A255-711B188D8EE5}"/>
              </a:ext>
            </a:extLst>
          </p:cNvPr>
          <p:cNvGrpSpPr/>
          <p:nvPr/>
        </p:nvGrpSpPr>
        <p:grpSpPr>
          <a:xfrm>
            <a:off x="6016129" y="2480369"/>
            <a:ext cx="255245" cy="2987995"/>
            <a:chOff x="1159650" y="770494"/>
            <a:chExt cx="222018" cy="3478680"/>
          </a:xfrm>
        </p:grpSpPr>
        <p:sp>
          <p:nvSpPr>
            <p:cNvPr id="15" name="TextBox 14">
              <a:extLst>
                <a:ext uri="{FF2B5EF4-FFF2-40B4-BE49-F238E27FC236}">
                  <a16:creationId xmlns:a16="http://schemas.microsoft.com/office/drawing/2014/main" id="{4E964BE6-D3E9-1C8E-62C1-A2001DCF5D2A}"/>
                </a:ext>
              </a:extLst>
            </p:cNvPr>
            <p:cNvSpPr txBox="1"/>
            <p:nvPr/>
          </p:nvSpPr>
          <p:spPr>
            <a:xfrm rot="16200000">
              <a:off x="102319" y="1827826"/>
              <a:ext cx="2330975" cy="216311"/>
            </a:xfrm>
            <a:prstGeom prst="rect">
              <a:avLst/>
            </a:prstGeom>
            <a:noFill/>
          </p:spPr>
          <p:txBody>
            <a:bodyPr wrap="square" rtlCol="0">
              <a:spAutoFit/>
            </a:bodyPr>
            <a:lstStyle/>
            <a:p>
              <a:pPr algn="ctr"/>
              <a:r>
                <a:rPr lang="en-GB" sz="1000" b="1" dirty="0">
                  <a:solidFill>
                    <a:schemeClr val="tx2"/>
                  </a:solidFill>
                  <a:latin typeface="Sorts Mill Goudy" panose="02000503000000000000" pitchFamily="2" charset="0"/>
                </a:rPr>
                <a:t>United States</a:t>
              </a:r>
            </a:p>
          </p:txBody>
        </p:sp>
        <p:sp>
          <p:nvSpPr>
            <p:cNvPr id="16" name="TextBox 15">
              <a:extLst>
                <a:ext uri="{FF2B5EF4-FFF2-40B4-BE49-F238E27FC236}">
                  <a16:creationId xmlns:a16="http://schemas.microsoft.com/office/drawing/2014/main" id="{D2CB4DEA-B8A7-7568-269F-44B89915926C}"/>
                </a:ext>
              </a:extLst>
            </p:cNvPr>
            <p:cNvSpPr txBox="1"/>
            <p:nvPr/>
          </p:nvSpPr>
          <p:spPr>
            <a:xfrm rot="16200000">
              <a:off x="708881" y="3576387"/>
              <a:ext cx="1123556" cy="222018"/>
            </a:xfrm>
            <a:prstGeom prst="rect">
              <a:avLst/>
            </a:prstGeom>
            <a:noFill/>
          </p:spPr>
          <p:txBody>
            <a:bodyPr wrap="square" rtlCol="0">
              <a:spAutoFit/>
            </a:bodyPr>
            <a:lstStyle/>
            <a:p>
              <a:r>
                <a:rPr lang="en-GB" sz="1000" b="1" dirty="0">
                  <a:solidFill>
                    <a:schemeClr val="tx2"/>
                  </a:solidFill>
                  <a:latin typeface="Sorts Mill Goudy" panose="02000503000000000000" pitchFamily="2" charset="0"/>
                </a:rPr>
                <a:t>Other regions</a:t>
              </a:r>
            </a:p>
          </p:txBody>
        </p:sp>
      </p:grpSp>
      <p:sp>
        <p:nvSpPr>
          <p:cNvPr id="19" name="Title 1">
            <a:extLst>
              <a:ext uri="{FF2B5EF4-FFF2-40B4-BE49-F238E27FC236}">
                <a16:creationId xmlns:a16="http://schemas.microsoft.com/office/drawing/2014/main" id="{6C38BA89-325A-0B4D-B1C0-0820C3347F09}"/>
              </a:ext>
            </a:extLst>
          </p:cNvPr>
          <p:cNvSpPr txBox="1">
            <a:spLocks/>
          </p:cNvSpPr>
          <p:nvPr/>
        </p:nvSpPr>
        <p:spPr>
          <a:xfrm>
            <a:off x="590869" y="1361441"/>
            <a:ext cx="9433826" cy="725066"/>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The United States was also responsible for the largest share of revenue; the Southwest and Northwest are responsible for the majority of this (see </a:t>
            </a:r>
            <a:r>
              <a:rPr lang="en-GB" sz="1400" i="1" dirty="0">
                <a:latin typeface="Sorts Mill Goudy" panose="02000503000000000000" pitchFamily="2" charset="0"/>
              </a:rPr>
              <a:t>Chart 10</a:t>
            </a:r>
            <a:r>
              <a:rPr lang="en-GB" sz="1400" dirty="0">
                <a:latin typeface="Sorts Mill Goudy" panose="02000503000000000000" pitchFamily="2" charset="0"/>
              </a:rPr>
              <a:t>), with each region individually bringing in more than any other single country in 2004 (although Canada brought in more revenue than the Northwest region in 2002 and 2003). Outside of the United States, while Australia had the most sales by volume in each year (see </a:t>
            </a:r>
            <a:r>
              <a:rPr lang="en-GB" sz="1400" i="1" dirty="0">
                <a:latin typeface="Sorts Mill Goudy" panose="02000503000000000000" pitchFamily="2" charset="0"/>
              </a:rPr>
              <a:t>Chart 9, </a:t>
            </a:r>
            <a:r>
              <a:rPr lang="en-GB" sz="1400" dirty="0">
                <a:latin typeface="Sorts Mill Goudy" panose="02000503000000000000" pitchFamily="2" charset="0"/>
              </a:rPr>
              <a:t>previous slide), Canada brought in the most revenue—excluding US regions—in every year (see </a:t>
            </a:r>
            <a:r>
              <a:rPr lang="en-GB" sz="1400" i="1" dirty="0">
                <a:latin typeface="Sorts Mill Goudy" panose="02000503000000000000" pitchFamily="2" charset="0"/>
              </a:rPr>
              <a:t>Chart 10</a:t>
            </a:r>
            <a:r>
              <a:rPr lang="en-GB" sz="1400" dirty="0">
                <a:latin typeface="Sorts Mill Goudy" panose="02000503000000000000" pitchFamily="2" charset="0"/>
              </a:rPr>
              <a:t>). The share of revenue held by the United States was around 50% in 2004, down from nearly 70% in 2001 (see </a:t>
            </a:r>
            <a:r>
              <a:rPr lang="en-GB" sz="1400" i="1" dirty="0">
                <a:latin typeface="Sorts Mill Goudy" panose="02000503000000000000" pitchFamily="2" charset="0"/>
              </a:rPr>
              <a:t>Chart 11</a:t>
            </a:r>
            <a:r>
              <a:rPr lang="en-GB" sz="1400" dirty="0">
                <a:latin typeface="Sorts Mill Goudy" panose="02000503000000000000" pitchFamily="2" charset="0"/>
              </a:rPr>
              <a:t>). </a:t>
            </a:r>
          </a:p>
        </p:txBody>
      </p:sp>
      <p:grpSp>
        <p:nvGrpSpPr>
          <p:cNvPr id="27" name="Group 26">
            <a:extLst>
              <a:ext uri="{FF2B5EF4-FFF2-40B4-BE49-F238E27FC236}">
                <a16:creationId xmlns:a16="http://schemas.microsoft.com/office/drawing/2014/main" id="{C7218F5F-8371-3399-9C60-721CC739DC0E}"/>
              </a:ext>
            </a:extLst>
          </p:cNvPr>
          <p:cNvGrpSpPr/>
          <p:nvPr/>
        </p:nvGrpSpPr>
        <p:grpSpPr>
          <a:xfrm>
            <a:off x="628041" y="2279337"/>
            <a:ext cx="4634268" cy="4105677"/>
            <a:chOff x="628041" y="2279337"/>
            <a:chExt cx="4634268" cy="4105677"/>
          </a:xfrm>
        </p:grpSpPr>
        <p:pic>
          <p:nvPicPr>
            <p:cNvPr id="25" name="Picture 24">
              <a:extLst>
                <a:ext uri="{FF2B5EF4-FFF2-40B4-BE49-F238E27FC236}">
                  <a16:creationId xmlns:a16="http://schemas.microsoft.com/office/drawing/2014/main" id="{194ADB60-9B8B-33D0-98C2-0BB10DDA88B9}"/>
                </a:ext>
              </a:extLst>
            </p:cNvPr>
            <p:cNvPicPr>
              <a:picLocks noChangeAspect="1"/>
            </p:cNvPicPr>
            <p:nvPr/>
          </p:nvPicPr>
          <p:blipFill rotWithShape="1">
            <a:blip r:embed="rId3"/>
            <a:srcRect t="6830" b="1"/>
            <a:stretch/>
          </p:blipFill>
          <p:spPr>
            <a:xfrm>
              <a:off x="628041" y="2279337"/>
              <a:ext cx="4633200" cy="3567549"/>
            </a:xfrm>
            <a:prstGeom prst="rect">
              <a:avLst/>
            </a:prstGeom>
          </p:spPr>
        </p:pic>
        <p:sp>
          <p:nvSpPr>
            <p:cNvPr id="26" name="TextBox 25">
              <a:extLst>
                <a:ext uri="{FF2B5EF4-FFF2-40B4-BE49-F238E27FC236}">
                  <a16:creationId xmlns:a16="http://schemas.microsoft.com/office/drawing/2014/main" id="{66EAE39E-2C62-7A2F-C634-DE21047F2CF8}"/>
                </a:ext>
              </a:extLst>
            </p:cNvPr>
            <p:cNvSpPr txBox="1"/>
            <p:nvPr/>
          </p:nvSpPr>
          <p:spPr>
            <a:xfrm>
              <a:off x="629825" y="5877183"/>
              <a:ext cx="4632484" cy="5078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10</a:t>
              </a:r>
              <a:r>
                <a:rPr lang="en-GB" sz="900" dirty="0">
                  <a:solidFill>
                    <a:schemeClr val="tx2"/>
                  </a:solidFill>
                  <a:latin typeface="Sorts Mill Goudy" panose="02000503000000000000" pitchFamily="2" charset="0"/>
                </a:rPr>
                <a:t>. Total revenue from each region year-on-year. 2001 and 2004 represent July-December and January-July, respectively, so revenue in these years are not a reflection of total yearly revenue. (Source: Internal data from Adventure Works, 2001-2004.)</a:t>
              </a:r>
            </a:p>
          </p:txBody>
        </p:sp>
      </p:grpSp>
      <p:grpSp>
        <p:nvGrpSpPr>
          <p:cNvPr id="50" name="Group 49">
            <a:extLst>
              <a:ext uri="{FF2B5EF4-FFF2-40B4-BE49-F238E27FC236}">
                <a16:creationId xmlns:a16="http://schemas.microsoft.com/office/drawing/2014/main" id="{62343BC3-D2E5-6433-1BAA-6A8D36933BB3}"/>
              </a:ext>
            </a:extLst>
          </p:cNvPr>
          <p:cNvGrpSpPr/>
          <p:nvPr/>
        </p:nvGrpSpPr>
        <p:grpSpPr>
          <a:xfrm>
            <a:off x="1545839" y="1358900"/>
            <a:ext cx="6748450" cy="3883754"/>
            <a:chOff x="1545839" y="1358900"/>
            <a:chExt cx="6748450" cy="3883754"/>
          </a:xfrm>
        </p:grpSpPr>
        <p:sp>
          <p:nvSpPr>
            <p:cNvPr id="31" name="Rectangle 30">
              <a:extLst>
                <a:ext uri="{FF2B5EF4-FFF2-40B4-BE49-F238E27FC236}">
                  <a16:creationId xmlns:a16="http://schemas.microsoft.com/office/drawing/2014/main" id="{C6C6779E-A1AD-4A82-6892-6288DA1779BC}"/>
                </a:ext>
              </a:extLst>
            </p:cNvPr>
            <p:cNvSpPr/>
            <p:nvPr/>
          </p:nvSpPr>
          <p:spPr>
            <a:xfrm>
              <a:off x="7659452" y="1358900"/>
              <a:ext cx="634837" cy="254000"/>
            </a:xfrm>
            <a:prstGeom prst="rect">
              <a:avLst/>
            </a:prstGeom>
            <a:noFill/>
            <a:ln w="19050">
              <a:solidFill>
                <a:srgbClr val="FF0000">
                  <a:alpha val="43137"/>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61517A26-E91F-A04D-2702-011835059F0A}"/>
                </a:ext>
              </a:extLst>
            </p:cNvPr>
            <p:cNvCxnSpPr>
              <a:cxnSpLocks/>
              <a:stCxn id="31" idx="2"/>
            </p:cNvCxnSpPr>
            <p:nvPr/>
          </p:nvCxnSpPr>
          <p:spPr>
            <a:xfrm flipH="1">
              <a:off x="1545839" y="1612900"/>
              <a:ext cx="6431032" cy="3629754"/>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7CF228-F839-228D-2BD4-41CE94B3BCC2}"/>
                </a:ext>
              </a:extLst>
            </p:cNvPr>
            <p:cNvCxnSpPr>
              <a:cxnSpLocks/>
              <a:stCxn id="31" idx="2"/>
            </p:cNvCxnSpPr>
            <p:nvPr/>
          </p:nvCxnSpPr>
          <p:spPr>
            <a:xfrm flipH="1">
              <a:off x="2280634" y="1612900"/>
              <a:ext cx="5696237" cy="3025140"/>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8EBEE9B-33C8-7A38-516D-DFB2004830EB}"/>
                </a:ext>
              </a:extLst>
            </p:cNvPr>
            <p:cNvCxnSpPr>
              <a:cxnSpLocks/>
              <a:stCxn id="31" idx="2"/>
            </p:cNvCxnSpPr>
            <p:nvPr/>
          </p:nvCxnSpPr>
          <p:spPr>
            <a:xfrm flipH="1">
              <a:off x="3007360" y="1612900"/>
              <a:ext cx="4969511" cy="2333405"/>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DF36B2-EFFB-CDEC-DBD4-3C07CF7A87F2}"/>
                </a:ext>
              </a:extLst>
            </p:cNvPr>
            <p:cNvCxnSpPr>
              <a:cxnSpLocks/>
              <a:stCxn id="31" idx="2"/>
            </p:cNvCxnSpPr>
            <p:nvPr/>
          </p:nvCxnSpPr>
          <p:spPr>
            <a:xfrm flipH="1">
              <a:off x="3724605" y="1612900"/>
              <a:ext cx="4252266" cy="3012793"/>
            </a:xfrm>
            <a:prstGeom prst="line">
              <a:avLst/>
            </a:prstGeom>
            <a:ln>
              <a:solidFill>
                <a:srgbClr val="FF0000">
                  <a:alpha val="43137"/>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object 9">
            <a:extLst>
              <a:ext uri="{FF2B5EF4-FFF2-40B4-BE49-F238E27FC236}">
                <a16:creationId xmlns:a16="http://schemas.microsoft.com/office/drawing/2014/main" id="{826CE9BD-0D65-D604-8EBC-B2D700C331EC}"/>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10</a:t>
            </a:r>
          </a:p>
        </p:txBody>
      </p:sp>
    </p:spTree>
    <p:extLst>
      <p:ext uri="{BB962C8B-B14F-4D97-AF65-F5344CB8AC3E}">
        <p14:creationId xmlns:p14="http://schemas.microsoft.com/office/powerpoint/2010/main" val="26330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50"/>
                                        </p:tgtEl>
                                      </p:cBhvr>
                                    </p:animEffect>
                                    <p:set>
                                      <p:cBhvr>
                                        <p:cTn id="35"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3" name="object 2">
            <a:extLst>
              <a:ext uri="{FF2B5EF4-FFF2-40B4-BE49-F238E27FC236}">
                <a16:creationId xmlns:a16="http://schemas.microsoft.com/office/drawing/2014/main" id="{84F00237-666D-C7BF-C6CD-BDF61382B055}"/>
              </a:ext>
            </a:extLst>
          </p:cNvPr>
          <p:cNvSpPr/>
          <p:nvPr/>
        </p:nvSpPr>
        <p:spPr>
          <a:xfrm>
            <a:off x="594358" y="3599687"/>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4" name="object 5">
            <a:extLst>
              <a:ext uri="{FF2B5EF4-FFF2-40B4-BE49-F238E27FC236}">
                <a16:creationId xmlns:a16="http://schemas.microsoft.com/office/drawing/2014/main" id="{A790E67E-7AF1-5711-150F-F27AD70DAA62}"/>
              </a:ext>
            </a:extLst>
          </p:cNvPr>
          <p:cNvSpPr txBox="1"/>
          <p:nvPr/>
        </p:nvSpPr>
        <p:spPr>
          <a:xfrm>
            <a:off x="590869" y="2991298"/>
            <a:ext cx="362611" cy="505267"/>
          </a:xfrm>
          <a:prstGeom prst="rect">
            <a:avLst/>
          </a:prstGeom>
        </p:spPr>
        <p:txBody>
          <a:bodyPr vert="horz" wrap="square" lIns="0" tIns="12700" rIns="0" bIns="0" rtlCol="0">
            <a:spAutoFit/>
          </a:bodyPr>
          <a:lstStyle/>
          <a:p>
            <a:pPr marL="12698" algn="ctr">
              <a:spcBef>
                <a:spcPts val="100"/>
              </a:spcBef>
            </a:pPr>
            <a:r>
              <a:rPr lang="en-GB" sz="3200" dirty="0">
                <a:latin typeface="Sorts Mill Goudy" panose="02000503000000000000" pitchFamily="2" charset="0"/>
                <a:cs typeface="Palatino Linotype"/>
              </a:rPr>
              <a:t>3</a:t>
            </a:r>
            <a:endParaRPr sz="3200" dirty="0">
              <a:latin typeface="Sorts Mill Goudy" panose="02000503000000000000" pitchFamily="2" charset="0"/>
              <a:cs typeface="Palatino Linotype"/>
            </a:endParaRPr>
          </a:p>
        </p:txBody>
      </p:sp>
      <p:sp>
        <p:nvSpPr>
          <p:cNvPr id="7" name="TextBox 6">
            <a:extLst>
              <a:ext uri="{FF2B5EF4-FFF2-40B4-BE49-F238E27FC236}">
                <a16:creationId xmlns:a16="http://schemas.microsoft.com/office/drawing/2014/main" id="{5AAF349A-F496-B440-CA5E-014863D0BBCE}"/>
              </a:ext>
            </a:extLst>
          </p:cNvPr>
          <p:cNvSpPr txBox="1"/>
          <p:nvPr/>
        </p:nvSpPr>
        <p:spPr>
          <a:xfrm>
            <a:off x="567030" y="3781424"/>
            <a:ext cx="4908738" cy="523220"/>
          </a:xfrm>
          <a:prstGeom prst="rect">
            <a:avLst/>
          </a:prstGeom>
          <a:noFill/>
        </p:spPr>
        <p:txBody>
          <a:bodyPr wrap="square">
            <a:spAutoFit/>
          </a:bodyPr>
          <a:lstStyle/>
          <a:p>
            <a:pPr algn="ctr"/>
            <a:r>
              <a:rPr lang="en-GB" sz="2800" dirty="0">
                <a:latin typeface="Sorts Mill Goudy" panose="02000503000000000000" pitchFamily="2" charset="0"/>
              </a:rPr>
              <a:t>Logistics and human resources</a:t>
            </a:r>
            <a:endParaRPr lang="en-GB" sz="2800" dirty="0"/>
          </a:p>
        </p:txBody>
      </p:sp>
    </p:spTree>
    <p:extLst>
      <p:ext uri="{BB962C8B-B14F-4D97-AF65-F5344CB8AC3E}">
        <p14:creationId xmlns:p14="http://schemas.microsoft.com/office/powerpoint/2010/main" val="228898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Average delivery time is remarkably consistent over time</a:t>
            </a:r>
          </a:p>
        </p:txBody>
      </p:sp>
      <p:sp>
        <p:nvSpPr>
          <p:cNvPr id="10" name="object 5">
            <a:extLst>
              <a:ext uri="{FF2B5EF4-FFF2-40B4-BE49-F238E27FC236}">
                <a16:creationId xmlns:a16="http://schemas.microsoft.com/office/drawing/2014/main" id="{CE97EAE9-0FC3-064D-6E3E-F436296143B6}"/>
              </a:ext>
            </a:extLst>
          </p:cNvPr>
          <p:cNvSpPr/>
          <p:nvPr/>
        </p:nvSpPr>
        <p:spPr>
          <a:xfrm>
            <a:off x="590868"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4" name="Group 3">
            <a:extLst>
              <a:ext uri="{FF2B5EF4-FFF2-40B4-BE49-F238E27FC236}">
                <a16:creationId xmlns:a16="http://schemas.microsoft.com/office/drawing/2014/main" id="{4CF694AB-400C-A278-15D5-B6496DBA164F}"/>
              </a:ext>
            </a:extLst>
          </p:cNvPr>
          <p:cNvGrpSpPr/>
          <p:nvPr/>
        </p:nvGrpSpPr>
        <p:grpSpPr>
          <a:xfrm>
            <a:off x="975130" y="1605279"/>
            <a:ext cx="8743141" cy="5026417"/>
            <a:chOff x="975130" y="1635759"/>
            <a:chExt cx="8743141" cy="5026417"/>
          </a:xfrm>
        </p:grpSpPr>
        <p:pic>
          <p:nvPicPr>
            <p:cNvPr id="5" name="Picture 4">
              <a:extLst>
                <a:ext uri="{FF2B5EF4-FFF2-40B4-BE49-F238E27FC236}">
                  <a16:creationId xmlns:a16="http://schemas.microsoft.com/office/drawing/2014/main" id="{7F22F9D6-E16A-0485-AE9F-5CACEB5F051E}"/>
                </a:ext>
              </a:extLst>
            </p:cNvPr>
            <p:cNvPicPr>
              <a:picLocks noChangeAspect="1"/>
            </p:cNvPicPr>
            <p:nvPr/>
          </p:nvPicPr>
          <p:blipFill rotWithShape="1">
            <a:blip r:embed="rId2"/>
            <a:srcRect t="6420"/>
            <a:stretch/>
          </p:blipFill>
          <p:spPr>
            <a:xfrm>
              <a:off x="975130" y="1635759"/>
              <a:ext cx="8743141" cy="4607379"/>
            </a:xfrm>
            <a:prstGeom prst="rect">
              <a:avLst/>
            </a:prstGeom>
          </p:spPr>
        </p:pic>
        <p:sp>
          <p:nvSpPr>
            <p:cNvPr id="3" name="TextBox 2">
              <a:extLst>
                <a:ext uri="{FF2B5EF4-FFF2-40B4-BE49-F238E27FC236}">
                  <a16:creationId xmlns:a16="http://schemas.microsoft.com/office/drawing/2014/main" id="{BC1E0BF2-58D3-3FAB-9220-527A53AA9E64}"/>
                </a:ext>
              </a:extLst>
            </p:cNvPr>
            <p:cNvSpPr txBox="1"/>
            <p:nvPr/>
          </p:nvSpPr>
          <p:spPr>
            <a:xfrm>
              <a:off x="975131" y="6292844"/>
              <a:ext cx="8743140" cy="369332"/>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12</a:t>
              </a:r>
              <a:r>
                <a:rPr lang="en-GB" sz="900" dirty="0">
                  <a:solidFill>
                    <a:schemeClr val="tx2"/>
                  </a:solidFill>
                  <a:latin typeface="Sorts Mill Goudy" panose="02000503000000000000" pitchFamily="2" charset="0"/>
                </a:rPr>
                <a:t>. Average days between the order being placed and the shipment being sent in all regions from 2001 to 2004. Blue crosses represent the maximum days between order and shipment for that month. (Source: Internal data from Adventure Works, 2001-2004.)</a:t>
              </a:r>
            </a:p>
          </p:txBody>
        </p:sp>
      </p:grpSp>
      <p:sp>
        <p:nvSpPr>
          <p:cNvPr id="6" name="Title 1">
            <a:extLst>
              <a:ext uri="{FF2B5EF4-FFF2-40B4-BE49-F238E27FC236}">
                <a16:creationId xmlns:a16="http://schemas.microsoft.com/office/drawing/2014/main" id="{0287EC84-FC76-3497-8B12-20E6A0799FFD}"/>
              </a:ext>
            </a:extLst>
          </p:cNvPr>
          <p:cNvSpPr txBox="1">
            <a:spLocks/>
          </p:cNvSpPr>
          <p:nvPr/>
        </p:nvSpPr>
        <p:spPr>
          <a:xfrm>
            <a:off x="590869" y="631001"/>
            <a:ext cx="9433826" cy="820786"/>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In every month from July 2001 to July 2004, the average number of days between order and shipment was seven, and this was the case for every order in all but four months. In each month from February to May 2004, the maximum number of days between order and shipment was eight—only one day above the average. </a:t>
            </a:r>
          </a:p>
        </p:txBody>
      </p:sp>
      <p:sp>
        <p:nvSpPr>
          <p:cNvPr id="7" name="object 9">
            <a:extLst>
              <a:ext uri="{FF2B5EF4-FFF2-40B4-BE49-F238E27FC236}">
                <a16:creationId xmlns:a16="http://schemas.microsoft.com/office/drawing/2014/main" id="{E63ABC6D-C636-5102-7D60-B7CE9C7E5756}"/>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12</a:t>
            </a:r>
          </a:p>
        </p:txBody>
      </p:sp>
    </p:spTree>
    <p:extLst>
      <p:ext uri="{BB962C8B-B14F-4D97-AF65-F5344CB8AC3E}">
        <p14:creationId xmlns:p14="http://schemas.microsoft.com/office/powerpoint/2010/main" val="284504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Salesperson performance varies considerably</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4" name="Group 3">
            <a:extLst>
              <a:ext uri="{FF2B5EF4-FFF2-40B4-BE49-F238E27FC236}">
                <a16:creationId xmlns:a16="http://schemas.microsoft.com/office/drawing/2014/main" id="{E1CEF70E-C6B5-51FF-9DE9-FCC3C3E90D6F}"/>
              </a:ext>
            </a:extLst>
          </p:cNvPr>
          <p:cNvGrpSpPr/>
          <p:nvPr/>
        </p:nvGrpSpPr>
        <p:grpSpPr>
          <a:xfrm>
            <a:off x="371512" y="2026495"/>
            <a:ext cx="173570" cy="2606890"/>
            <a:chOff x="371512" y="2554815"/>
            <a:chExt cx="173570" cy="2606890"/>
          </a:xfrm>
        </p:grpSpPr>
        <p:sp>
          <p:nvSpPr>
            <p:cNvPr id="20" name="Star: 5 Points 19">
              <a:extLst>
                <a:ext uri="{FF2B5EF4-FFF2-40B4-BE49-F238E27FC236}">
                  <a16:creationId xmlns:a16="http://schemas.microsoft.com/office/drawing/2014/main" id="{C318E184-CE25-76B7-0986-F8952677BD2A}"/>
                </a:ext>
              </a:extLst>
            </p:cNvPr>
            <p:cNvSpPr>
              <a:spLocks noChangeAspect="1"/>
            </p:cNvSpPr>
            <p:nvPr/>
          </p:nvSpPr>
          <p:spPr>
            <a:xfrm>
              <a:off x="371512" y="2554815"/>
              <a:ext cx="173570" cy="173570"/>
            </a:xfrm>
            <a:prstGeom prst="star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ar: 5 Points 20">
              <a:extLst>
                <a:ext uri="{FF2B5EF4-FFF2-40B4-BE49-F238E27FC236}">
                  <a16:creationId xmlns:a16="http://schemas.microsoft.com/office/drawing/2014/main" id="{640E9ECA-C917-E0B0-B51D-8EE315036394}"/>
                </a:ext>
              </a:extLst>
            </p:cNvPr>
            <p:cNvSpPr>
              <a:spLocks noChangeAspect="1"/>
            </p:cNvSpPr>
            <p:nvPr/>
          </p:nvSpPr>
          <p:spPr>
            <a:xfrm>
              <a:off x="371512" y="2752935"/>
              <a:ext cx="173570" cy="173570"/>
            </a:xfrm>
            <a:prstGeom prst="star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tar: 5 Points 21">
              <a:extLst>
                <a:ext uri="{FF2B5EF4-FFF2-40B4-BE49-F238E27FC236}">
                  <a16:creationId xmlns:a16="http://schemas.microsoft.com/office/drawing/2014/main" id="{79C130B8-FFA1-B766-15F7-1CDD22B8ECC7}"/>
                </a:ext>
              </a:extLst>
            </p:cNvPr>
            <p:cNvSpPr>
              <a:spLocks noChangeAspect="1"/>
            </p:cNvSpPr>
            <p:nvPr/>
          </p:nvSpPr>
          <p:spPr>
            <a:xfrm>
              <a:off x="371512" y="3128855"/>
              <a:ext cx="173570" cy="173570"/>
            </a:xfrm>
            <a:prstGeom prst="star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ar: 5 Points 22">
              <a:extLst>
                <a:ext uri="{FF2B5EF4-FFF2-40B4-BE49-F238E27FC236}">
                  <a16:creationId xmlns:a16="http://schemas.microsoft.com/office/drawing/2014/main" id="{4AEF210C-018B-9B08-206E-B5FC6DC089F3}"/>
                </a:ext>
              </a:extLst>
            </p:cNvPr>
            <p:cNvSpPr>
              <a:spLocks noChangeAspect="1"/>
            </p:cNvSpPr>
            <p:nvPr/>
          </p:nvSpPr>
          <p:spPr>
            <a:xfrm>
              <a:off x="371512" y="3484455"/>
              <a:ext cx="173570" cy="173570"/>
            </a:xfrm>
            <a:prstGeom prst="star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ar: 5 Points 23">
              <a:extLst>
                <a:ext uri="{FF2B5EF4-FFF2-40B4-BE49-F238E27FC236}">
                  <a16:creationId xmlns:a16="http://schemas.microsoft.com/office/drawing/2014/main" id="{A2FB12C6-69C3-0A4A-0A88-8DFD3336895A}"/>
                </a:ext>
              </a:extLst>
            </p:cNvPr>
            <p:cNvSpPr>
              <a:spLocks noChangeAspect="1"/>
            </p:cNvSpPr>
            <p:nvPr/>
          </p:nvSpPr>
          <p:spPr>
            <a:xfrm>
              <a:off x="371512" y="4988135"/>
              <a:ext cx="173570" cy="173570"/>
            </a:xfrm>
            <a:prstGeom prst="star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CD71253D-99D3-C577-6A77-F9536E9E7CC7}"/>
              </a:ext>
            </a:extLst>
          </p:cNvPr>
          <p:cNvGrpSpPr/>
          <p:nvPr/>
        </p:nvGrpSpPr>
        <p:grpSpPr>
          <a:xfrm>
            <a:off x="371897" y="1473200"/>
            <a:ext cx="172800" cy="2753440"/>
            <a:chOff x="371897" y="2001520"/>
            <a:chExt cx="172800" cy="2753440"/>
          </a:xfrm>
        </p:grpSpPr>
        <p:sp>
          <p:nvSpPr>
            <p:cNvPr id="26" name="Multiplication Sign 25">
              <a:extLst>
                <a:ext uri="{FF2B5EF4-FFF2-40B4-BE49-F238E27FC236}">
                  <a16:creationId xmlns:a16="http://schemas.microsoft.com/office/drawing/2014/main" id="{3B01DA3A-B95D-D20D-AD69-E17D0C271932}"/>
                </a:ext>
              </a:extLst>
            </p:cNvPr>
            <p:cNvSpPr>
              <a:spLocks noChangeAspect="1"/>
            </p:cNvSpPr>
            <p:nvPr/>
          </p:nvSpPr>
          <p:spPr>
            <a:xfrm>
              <a:off x="371897" y="4429760"/>
              <a:ext cx="172800" cy="17280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7B3B62AA-F684-DB8C-E45C-A3E1AE166C72}"/>
                </a:ext>
              </a:extLst>
            </p:cNvPr>
            <p:cNvSpPr>
              <a:spLocks noChangeAspect="1"/>
            </p:cNvSpPr>
            <p:nvPr/>
          </p:nvSpPr>
          <p:spPr>
            <a:xfrm>
              <a:off x="371897" y="2001520"/>
              <a:ext cx="172800" cy="17280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ultiplication Sign 27">
              <a:extLst>
                <a:ext uri="{FF2B5EF4-FFF2-40B4-BE49-F238E27FC236}">
                  <a16:creationId xmlns:a16="http://schemas.microsoft.com/office/drawing/2014/main" id="{97F1BAA8-6426-4BC3-51E1-0448016BFB0F}"/>
                </a:ext>
              </a:extLst>
            </p:cNvPr>
            <p:cNvSpPr>
              <a:spLocks noChangeAspect="1"/>
            </p:cNvSpPr>
            <p:nvPr/>
          </p:nvSpPr>
          <p:spPr>
            <a:xfrm>
              <a:off x="371897" y="4582160"/>
              <a:ext cx="172800" cy="17280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a:extLst>
              <a:ext uri="{FF2B5EF4-FFF2-40B4-BE49-F238E27FC236}">
                <a16:creationId xmlns:a16="http://schemas.microsoft.com/office/drawing/2014/main" id="{69E399E3-F528-C9E2-BB85-DCF018E2DFCC}"/>
              </a:ext>
            </a:extLst>
          </p:cNvPr>
          <p:cNvGrpSpPr/>
          <p:nvPr/>
        </p:nvGrpSpPr>
        <p:grpSpPr>
          <a:xfrm>
            <a:off x="544697" y="727985"/>
            <a:ext cx="9546928" cy="4628920"/>
            <a:chOff x="544697" y="1032785"/>
            <a:chExt cx="9546928" cy="4628920"/>
          </a:xfrm>
        </p:grpSpPr>
        <p:pic>
          <p:nvPicPr>
            <p:cNvPr id="16" name="Picture 15">
              <a:extLst>
                <a:ext uri="{FF2B5EF4-FFF2-40B4-BE49-F238E27FC236}">
                  <a16:creationId xmlns:a16="http://schemas.microsoft.com/office/drawing/2014/main" id="{1D900FBA-F001-1CDF-E671-135EC9E09A50}"/>
                </a:ext>
              </a:extLst>
            </p:cNvPr>
            <p:cNvPicPr>
              <a:picLocks noChangeAspect="1"/>
            </p:cNvPicPr>
            <p:nvPr/>
          </p:nvPicPr>
          <p:blipFill>
            <a:blip r:embed="rId2"/>
            <a:stretch>
              <a:fillRect/>
            </a:stretch>
          </p:blipFill>
          <p:spPr>
            <a:xfrm>
              <a:off x="601775" y="1032785"/>
              <a:ext cx="9489850" cy="3912319"/>
            </a:xfrm>
            <a:prstGeom prst="rect">
              <a:avLst/>
            </a:prstGeom>
          </p:spPr>
        </p:pic>
        <p:sp>
          <p:nvSpPr>
            <p:cNvPr id="6" name="TextBox 5">
              <a:extLst>
                <a:ext uri="{FF2B5EF4-FFF2-40B4-BE49-F238E27FC236}">
                  <a16:creationId xmlns:a16="http://schemas.microsoft.com/office/drawing/2014/main" id="{A4EB312E-691D-187A-7648-5EAFCCE4CE2A}"/>
                </a:ext>
              </a:extLst>
            </p:cNvPr>
            <p:cNvSpPr txBox="1"/>
            <p:nvPr/>
          </p:nvSpPr>
          <p:spPr>
            <a:xfrm>
              <a:off x="544697" y="5015374"/>
              <a:ext cx="9546928" cy="6463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13</a:t>
              </a:r>
              <a:r>
                <a:rPr lang="en-GB" sz="900" dirty="0">
                  <a:solidFill>
                    <a:schemeClr val="tx2"/>
                  </a:solidFill>
                  <a:latin typeface="Sorts Mill Goudy" panose="02000503000000000000" pitchFamily="2" charset="0"/>
                </a:rPr>
                <a:t>. Total sales and total revenue (in $US) for every sales representative across all regions of the company from 2001 to 2004. Gold stars represent highest performing salespeople, while red crosses represent lowest performing salespeople (both arbitrarily decided with heavier weighting on performance from 2003 and 2004). Conditional highlighting of cells applied on a year-by-year basis, rather than over the whole period of data collection. (For example, a person with 23 sales in 2001 is formatted in orange, because the period is only six months and the sales by other salespeople is lower than in later years. In 2003, however, where total sales are higher, a person with 25 sales is formatted in red.)  (Source: Internal data from Adventure Works, 2001-2004.)</a:t>
              </a:r>
            </a:p>
          </p:txBody>
        </p:sp>
      </p:grpSp>
      <p:sp>
        <p:nvSpPr>
          <p:cNvPr id="8" name="Title 1">
            <a:extLst>
              <a:ext uri="{FF2B5EF4-FFF2-40B4-BE49-F238E27FC236}">
                <a16:creationId xmlns:a16="http://schemas.microsoft.com/office/drawing/2014/main" id="{EC30B1F4-01FE-C00D-34C6-269BFAF8F9CD}"/>
              </a:ext>
            </a:extLst>
          </p:cNvPr>
          <p:cNvSpPr txBox="1">
            <a:spLocks/>
          </p:cNvSpPr>
          <p:nvPr/>
        </p:nvSpPr>
        <p:spPr>
          <a:xfrm>
            <a:off x="570549" y="5519774"/>
            <a:ext cx="9433826" cy="116557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In every year there was a large disparity between the highest- and lowest-performing salespeople, marked with gold stars and red crosses, respectively. The highest performers consistently made above average sales and revenue (see green cells), while the lowest performers made below average sales and revenues (see red cells) in each year. It is not clear whether the sales figures are linked to performance, or whether factors such as the region the salesperson was responsible for or the product that they were selling were bigger influences on the outcome.</a:t>
            </a:r>
          </a:p>
        </p:txBody>
      </p:sp>
      <p:sp>
        <p:nvSpPr>
          <p:cNvPr id="9" name="object 9">
            <a:extLst>
              <a:ext uri="{FF2B5EF4-FFF2-40B4-BE49-F238E27FC236}">
                <a16:creationId xmlns:a16="http://schemas.microsoft.com/office/drawing/2014/main" id="{E6FE20DB-0A8B-82DA-E44B-36ABA4052D8F}"/>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13</a:t>
            </a:r>
          </a:p>
        </p:txBody>
      </p:sp>
    </p:spTree>
    <p:extLst>
      <p:ext uri="{BB962C8B-B14F-4D97-AF65-F5344CB8AC3E}">
        <p14:creationId xmlns:p14="http://schemas.microsoft.com/office/powerpoint/2010/main" val="9620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3" name="object 2">
            <a:extLst>
              <a:ext uri="{FF2B5EF4-FFF2-40B4-BE49-F238E27FC236}">
                <a16:creationId xmlns:a16="http://schemas.microsoft.com/office/drawing/2014/main" id="{84F00237-666D-C7BF-C6CD-BDF61382B055}"/>
              </a:ext>
            </a:extLst>
          </p:cNvPr>
          <p:cNvSpPr/>
          <p:nvPr/>
        </p:nvSpPr>
        <p:spPr>
          <a:xfrm>
            <a:off x="594358" y="3599687"/>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4" name="object 5">
            <a:extLst>
              <a:ext uri="{FF2B5EF4-FFF2-40B4-BE49-F238E27FC236}">
                <a16:creationId xmlns:a16="http://schemas.microsoft.com/office/drawing/2014/main" id="{A790E67E-7AF1-5711-150F-F27AD70DAA62}"/>
              </a:ext>
            </a:extLst>
          </p:cNvPr>
          <p:cNvSpPr txBox="1"/>
          <p:nvPr/>
        </p:nvSpPr>
        <p:spPr>
          <a:xfrm>
            <a:off x="590869" y="2991298"/>
            <a:ext cx="362611" cy="505267"/>
          </a:xfrm>
          <a:prstGeom prst="rect">
            <a:avLst/>
          </a:prstGeom>
        </p:spPr>
        <p:txBody>
          <a:bodyPr vert="horz" wrap="square" lIns="0" tIns="12700" rIns="0" bIns="0" rtlCol="0">
            <a:spAutoFit/>
          </a:bodyPr>
          <a:lstStyle/>
          <a:p>
            <a:pPr marL="12698" algn="ctr">
              <a:spcBef>
                <a:spcPts val="100"/>
              </a:spcBef>
            </a:pPr>
            <a:r>
              <a:rPr lang="en-GB" sz="3200" dirty="0">
                <a:latin typeface="Sorts Mill Goudy" panose="02000503000000000000" pitchFamily="2" charset="0"/>
                <a:cs typeface="Palatino Linotype"/>
              </a:rPr>
              <a:t>4</a:t>
            </a:r>
            <a:endParaRPr sz="3200" dirty="0">
              <a:latin typeface="Sorts Mill Goudy" panose="02000503000000000000" pitchFamily="2" charset="0"/>
              <a:cs typeface="Palatino Linotype"/>
            </a:endParaRPr>
          </a:p>
        </p:txBody>
      </p:sp>
      <p:sp>
        <p:nvSpPr>
          <p:cNvPr id="7" name="TextBox 6">
            <a:extLst>
              <a:ext uri="{FF2B5EF4-FFF2-40B4-BE49-F238E27FC236}">
                <a16:creationId xmlns:a16="http://schemas.microsoft.com/office/drawing/2014/main" id="{5AAF349A-F496-B440-CA5E-014863D0BBCE}"/>
              </a:ext>
            </a:extLst>
          </p:cNvPr>
          <p:cNvSpPr txBox="1"/>
          <p:nvPr/>
        </p:nvSpPr>
        <p:spPr>
          <a:xfrm>
            <a:off x="567029" y="3781424"/>
            <a:ext cx="5631753" cy="523220"/>
          </a:xfrm>
          <a:prstGeom prst="rect">
            <a:avLst/>
          </a:prstGeom>
          <a:noFill/>
        </p:spPr>
        <p:txBody>
          <a:bodyPr wrap="square">
            <a:spAutoFit/>
          </a:bodyPr>
          <a:lstStyle/>
          <a:p>
            <a:pPr algn="ctr"/>
            <a:r>
              <a:rPr lang="en-GB" sz="2800" dirty="0">
                <a:latin typeface="Sorts Mill Goudy" panose="02000503000000000000" pitchFamily="2" charset="0"/>
              </a:rPr>
              <a:t>Conclusions and recommendations</a:t>
            </a:r>
            <a:endParaRPr lang="en-GB" sz="2800" dirty="0"/>
          </a:p>
        </p:txBody>
      </p:sp>
    </p:spTree>
    <p:extLst>
      <p:ext uri="{BB962C8B-B14F-4D97-AF65-F5344CB8AC3E}">
        <p14:creationId xmlns:p14="http://schemas.microsoft.com/office/powerpoint/2010/main" val="106867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Adventure Works’ performance can be divided into three phases</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sp>
        <p:nvSpPr>
          <p:cNvPr id="3" name="Title 1">
            <a:extLst>
              <a:ext uri="{FF2B5EF4-FFF2-40B4-BE49-F238E27FC236}">
                <a16:creationId xmlns:a16="http://schemas.microsoft.com/office/drawing/2014/main" id="{5C815D6B-AB26-7406-68F1-385F5E1F26FF}"/>
              </a:ext>
            </a:extLst>
          </p:cNvPr>
          <p:cNvSpPr txBox="1">
            <a:spLocks/>
          </p:cNvSpPr>
          <p:nvPr/>
        </p:nvSpPr>
        <p:spPr>
          <a:xfrm>
            <a:off x="552500" y="609603"/>
            <a:ext cx="9392235" cy="5105391"/>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In Phase 1, from July 2001 to July 2003, month-on-month sales and revenue are low, reaching peaks of just 609 sales in July 2003 and only ~$US5.5 million in revenue in August 2002. Average revenue ($US) per sale, however, was above $10,000 in 2001 and 2002, and between July 2001 and July 2003 only once fell below $7,000 ($6,372 in July 2001).</a:t>
            </a:r>
          </a:p>
          <a:p>
            <a:pPr algn="just">
              <a:lnSpc>
                <a:spcPct val="100000"/>
              </a:lnSpc>
            </a:pPr>
            <a:endParaRPr lang="en-GB" sz="1400" dirty="0">
              <a:latin typeface="Sorts Mill Goudy" panose="02000503000000000000" pitchFamily="2" charset="0"/>
            </a:endParaRPr>
          </a:p>
          <a:p>
            <a:pPr algn="just">
              <a:lnSpc>
                <a:spcPct val="100000"/>
              </a:lnSpc>
            </a:pPr>
            <a:r>
              <a:rPr lang="en-GB" sz="1400" dirty="0">
                <a:latin typeface="Sorts Mill Goudy" panose="02000503000000000000" pitchFamily="2" charset="0"/>
              </a:rPr>
              <a:t>In Phase 2, from August 2003 to June 2004, total sales never fell below 1,760—a threefold increase on the peak from Phase 1—while total revenues surpassed US$6 million in five of the eleven months. In fact, nine of the ten highest revenue months occurred in Phase 2. This was achieved through lower prices, with average revenue per sale peaking at US$3,850 (August 2003) and even falling as low as $1,897 in January 2004. This phase coincided with a greater proportion of sales coming from online purchases, up to an average of 92% of all sales in Phase 2, compared with 74% in Phase 1.</a:t>
            </a:r>
          </a:p>
          <a:p>
            <a:pPr algn="just">
              <a:lnSpc>
                <a:spcPct val="100000"/>
              </a:lnSpc>
            </a:pPr>
            <a:endParaRPr lang="en-GB" sz="1400" dirty="0">
              <a:latin typeface="Sorts Mill Goudy" panose="02000503000000000000" pitchFamily="2" charset="0"/>
            </a:endParaRPr>
          </a:p>
          <a:p>
            <a:pPr algn="just">
              <a:lnSpc>
                <a:spcPct val="100000"/>
              </a:lnSpc>
            </a:pPr>
            <a:r>
              <a:rPr lang="en-GB" sz="1400" dirty="0">
                <a:latin typeface="Sorts Mill Goudy" panose="02000503000000000000" pitchFamily="2" charset="0"/>
              </a:rPr>
              <a:t>In Phase 3, comprising only the month of July 2003, sales and revenue plummeted—the latter by more than 99% to just US$56,179. It is unclear whether these figures reflect the true state of the business, or whether data is missing for the month of July.</a:t>
            </a:r>
          </a:p>
          <a:p>
            <a:pPr algn="just">
              <a:lnSpc>
                <a:spcPct val="100000"/>
              </a:lnSpc>
            </a:pPr>
            <a:endParaRPr lang="en-GB" sz="1400" dirty="0">
              <a:latin typeface="Sorts Mill Goudy" panose="02000503000000000000" pitchFamily="2" charset="0"/>
            </a:endParaRPr>
          </a:p>
          <a:p>
            <a:pPr algn="just">
              <a:lnSpc>
                <a:spcPct val="100000"/>
              </a:lnSpc>
            </a:pPr>
            <a:r>
              <a:rPr lang="en-GB" sz="1400" dirty="0">
                <a:latin typeface="Sorts Mill Goudy" panose="02000503000000000000" pitchFamily="2" charset="0"/>
              </a:rPr>
              <a:t>In all phases, the largest region in which Adventure Works operates was the United States (at its lowest, in 2004, it brought in ~50% of total revenue). Canada and Australia were also prominent, with a crude estimate of ~15% and 10% of total revenue, respectively.</a:t>
            </a:r>
          </a:p>
          <a:p>
            <a:pPr algn="just">
              <a:lnSpc>
                <a:spcPct val="100000"/>
              </a:lnSpc>
            </a:pPr>
            <a:endParaRPr lang="en-GB" sz="1400" dirty="0">
              <a:latin typeface="Sorts Mill Goudy" panose="02000503000000000000" pitchFamily="2" charset="0"/>
            </a:endParaRPr>
          </a:p>
          <a:p>
            <a:pPr algn="just">
              <a:lnSpc>
                <a:spcPct val="100000"/>
              </a:lnSpc>
            </a:pPr>
            <a:r>
              <a:rPr lang="en-GB" sz="1400" dirty="0">
                <a:latin typeface="Sorts Mill Goudy" panose="02000503000000000000" pitchFamily="2" charset="0"/>
              </a:rPr>
              <a:t>The company records show a clear distinction between successful and less successful salespeople, with “stars” such as Jae Pak (Canada) and Linda Mitchell (USA – Northwest and Southwest) exchanging the top spot in revenue generated in 2003 and 2004. Surprisingly, although some less successful salespeople may have been victims of regional inactivity, two of the bottom three salespeople were focused on at least one of the four largest regions (USA – Northwest, USA – Southwest, Australia, and Canada). These performances require further investigation. </a:t>
            </a:r>
          </a:p>
        </p:txBody>
      </p:sp>
      <p:sp>
        <p:nvSpPr>
          <p:cNvPr id="5" name="object 9">
            <a:extLst>
              <a:ext uri="{FF2B5EF4-FFF2-40B4-BE49-F238E27FC236}">
                <a16:creationId xmlns:a16="http://schemas.microsoft.com/office/drawing/2014/main" id="{CE7576E5-E073-DA87-C586-6A69FFF0B846}"/>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15</a:t>
            </a:r>
          </a:p>
        </p:txBody>
      </p:sp>
    </p:spTree>
    <p:extLst>
      <p:ext uri="{BB962C8B-B14F-4D97-AF65-F5344CB8AC3E}">
        <p14:creationId xmlns:p14="http://schemas.microsoft.com/office/powerpoint/2010/main" val="29060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Recommendations to strengthen the analysis</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sp>
        <p:nvSpPr>
          <p:cNvPr id="4" name="Title 1">
            <a:extLst>
              <a:ext uri="{FF2B5EF4-FFF2-40B4-BE49-F238E27FC236}">
                <a16:creationId xmlns:a16="http://schemas.microsoft.com/office/drawing/2014/main" id="{F7FE7610-E0AF-31F2-52B2-6D1616D21063}"/>
              </a:ext>
            </a:extLst>
          </p:cNvPr>
          <p:cNvSpPr txBox="1">
            <a:spLocks/>
          </p:cNvSpPr>
          <p:nvPr/>
        </p:nvSpPr>
        <p:spPr>
          <a:xfrm>
            <a:off x="552500" y="990604"/>
            <a:ext cx="9392235" cy="2609846"/>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marL="342900" indent="-342900" algn="just">
              <a:lnSpc>
                <a:spcPct val="100000"/>
              </a:lnSpc>
              <a:buAutoNum type="arabicParenR"/>
            </a:pPr>
            <a:r>
              <a:rPr lang="en-GB" sz="1400" dirty="0">
                <a:latin typeface="Sorts Mill Goudy" panose="02000503000000000000" pitchFamily="2" charset="0"/>
              </a:rPr>
              <a:t>To determine whether Adventure Works opted to slash its prices or change the type of products it was selling, data about product IDs should be included in the database.</a:t>
            </a:r>
          </a:p>
          <a:p>
            <a:pPr marL="342900" indent="-342900" algn="just">
              <a:lnSpc>
                <a:spcPct val="100000"/>
              </a:lnSpc>
              <a:buAutoNum type="arabicParenR"/>
            </a:pPr>
            <a:endParaRPr lang="en-GB" sz="1400" dirty="0">
              <a:latin typeface="Sorts Mill Goudy" panose="02000503000000000000" pitchFamily="2" charset="0"/>
            </a:endParaRPr>
          </a:p>
          <a:p>
            <a:pPr marL="342900" indent="-342900" algn="just">
              <a:lnSpc>
                <a:spcPct val="100000"/>
              </a:lnSpc>
              <a:buAutoNum type="arabicParenR"/>
            </a:pPr>
            <a:endParaRPr lang="en-GB" sz="1400" dirty="0">
              <a:latin typeface="Sorts Mill Goudy" panose="02000503000000000000" pitchFamily="2" charset="0"/>
            </a:endParaRPr>
          </a:p>
          <a:p>
            <a:pPr marL="342900" indent="-342900" algn="just">
              <a:lnSpc>
                <a:spcPct val="100000"/>
              </a:lnSpc>
              <a:buAutoNum type="arabicParenR"/>
            </a:pPr>
            <a:endParaRPr lang="en-GB" sz="100" dirty="0">
              <a:latin typeface="Sorts Mill Goudy" panose="02000503000000000000" pitchFamily="2" charset="0"/>
            </a:endParaRPr>
          </a:p>
          <a:p>
            <a:pPr marL="342900" indent="-342900" algn="just">
              <a:lnSpc>
                <a:spcPct val="100000"/>
              </a:lnSpc>
              <a:buAutoNum type="arabicParenR"/>
            </a:pPr>
            <a:r>
              <a:rPr lang="en-GB" sz="1400" dirty="0">
                <a:latin typeface="Sorts Mill Goudy" panose="02000503000000000000" pitchFamily="2" charset="0"/>
              </a:rPr>
              <a:t>To determine an employee’s performance over time, the start and end date of employment should be included. This would also allow for calculation of average revenue per employee (not just those in sales roles), which could act as a crude, ‘back-of-the-envelope’ proxy for the company’s profitability. (If the average revenue per employee was not significantly above the median US income for 2003/2004, it is likely that the company was not earning enough to make a profit.)</a:t>
            </a:r>
          </a:p>
          <a:p>
            <a:pPr marL="342900" indent="-342900" algn="just">
              <a:lnSpc>
                <a:spcPct val="100000"/>
              </a:lnSpc>
              <a:buAutoNum type="arabicParenR"/>
            </a:pPr>
            <a:endParaRPr lang="en-GB" sz="1400" dirty="0">
              <a:latin typeface="Sorts Mill Goudy" panose="02000503000000000000" pitchFamily="2" charset="0"/>
            </a:endParaRPr>
          </a:p>
          <a:p>
            <a:pPr marL="342900" indent="-342900" algn="just">
              <a:lnSpc>
                <a:spcPct val="100000"/>
              </a:lnSpc>
              <a:buAutoNum type="arabicParenR"/>
            </a:pPr>
            <a:endParaRPr lang="en-GB" sz="1400" dirty="0">
              <a:latin typeface="Sorts Mill Goudy" panose="02000503000000000000" pitchFamily="2" charset="0"/>
            </a:endParaRPr>
          </a:p>
          <a:p>
            <a:pPr marL="342900" indent="-342900" algn="just">
              <a:lnSpc>
                <a:spcPct val="100000"/>
              </a:lnSpc>
              <a:buAutoNum type="arabicParenR"/>
            </a:pPr>
            <a:r>
              <a:rPr lang="en-GB" sz="1400" dirty="0">
                <a:latin typeface="Sorts Mill Goudy" panose="02000503000000000000" pitchFamily="2" charset="0"/>
              </a:rPr>
              <a:t>To determine whether Phase 3 (July 2004) was a distinct chapter in the business’ history or just an anomaly caused by missing data, data from August 2004 onwards should be obtained and included.</a:t>
            </a:r>
          </a:p>
        </p:txBody>
      </p:sp>
      <p:sp>
        <p:nvSpPr>
          <p:cNvPr id="6" name="object 9">
            <a:extLst>
              <a:ext uri="{FF2B5EF4-FFF2-40B4-BE49-F238E27FC236}">
                <a16:creationId xmlns:a16="http://schemas.microsoft.com/office/drawing/2014/main" id="{CBE4B6A1-1679-A827-B5BA-1949F253414E}"/>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16</a:t>
            </a:r>
          </a:p>
        </p:txBody>
      </p:sp>
    </p:spTree>
    <p:extLst>
      <p:ext uri="{BB962C8B-B14F-4D97-AF65-F5344CB8AC3E}">
        <p14:creationId xmlns:p14="http://schemas.microsoft.com/office/powerpoint/2010/main" val="32513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3" name="Title 1">
            <a:extLst>
              <a:ext uri="{FF2B5EF4-FFF2-40B4-BE49-F238E27FC236}">
                <a16:creationId xmlns:a16="http://schemas.microsoft.com/office/drawing/2014/main" id="{5ABCB014-9D23-1C16-0EB2-8EA1AFCB47CA}"/>
              </a:ext>
            </a:extLst>
          </p:cNvPr>
          <p:cNvSpPr txBox="1">
            <a:spLocks/>
          </p:cNvSpPr>
          <p:nvPr/>
        </p:nvSpPr>
        <p:spPr>
          <a:xfrm>
            <a:off x="551865" y="804782"/>
            <a:ext cx="9824720" cy="578694"/>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l"/>
            <a:r>
              <a:rPr lang="en-GB" sz="2300" dirty="0">
                <a:solidFill>
                  <a:srgbClr val="AC0000"/>
                </a:solidFill>
                <a:latin typeface="Sorts Mill Goudy" panose="02000503000000000000" pitchFamily="2" charset="0"/>
              </a:rPr>
              <a:t>Contents</a:t>
            </a:r>
          </a:p>
        </p:txBody>
      </p:sp>
      <p:sp>
        <p:nvSpPr>
          <p:cNvPr id="6" name="TextBox 5">
            <a:extLst>
              <a:ext uri="{FF2B5EF4-FFF2-40B4-BE49-F238E27FC236}">
                <a16:creationId xmlns:a16="http://schemas.microsoft.com/office/drawing/2014/main" id="{54E19184-AE03-30C3-AD73-5E9029D4004B}"/>
              </a:ext>
            </a:extLst>
          </p:cNvPr>
          <p:cNvSpPr txBox="1"/>
          <p:nvPr/>
        </p:nvSpPr>
        <p:spPr>
          <a:xfrm>
            <a:off x="826197" y="1771650"/>
            <a:ext cx="7110121" cy="400110"/>
          </a:xfrm>
          <a:prstGeom prst="rect">
            <a:avLst/>
          </a:prstGeom>
          <a:noFill/>
        </p:spPr>
        <p:txBody>
          <a:bodyPr wrap="square">
            <a:spAutoFit/>
          </a:bodyPr>
          <a:lstStyle/>
          <a:p>
            <a:r>
              <a:rPr lang="en-GB" sz="2000" dirty="0">
                <a:latin typeface="Sorts Mill Goudy" panose="02000503000000000000" pitchFamily="2" charset="0"/>
              </a:rPr>
              <a:t>1	Overview of company performance</a:t>
            </a:r>
            <a:endParaRPr lang="en-GB" sz="2000" dirty="0"/>
          </a:p>
        </p:txBody>
      </p:sp>
      <p:sp>
        <p:nvSpPr>
          <p:cNvPr id="7" name="TextBox 6">
            <a:extLst>
              <a:ext uri="{FF2B5EF4-FFF2-40B4-BE49-F238E27FC236}">
                <a16:creationId xmlns:a16="http://schemas.microsoft.com/office/drawing/2014/main" id="{28A0027A-B54C-8C0B-A4BA-190D47E4B542}"/>
              </a:ext>
            </a:extLst>
          </p:cNvPr>
          <p:cNvSpPr txBox="1"/>
          <p:nvPr/>
        </p:nvSpPr>
        <p:spPr>
          <a:xfrm>
            <a:off x="826197" y="2606601"/>
            <a:ext cx="3367198" cy="400110"/>
          </a:xfrm>
          <a:prstGeom prst="rect">
            <a:avLst/>
          </a:prstGeom>
          <a:noFill/>
        </p:spPr>
        <p:txBody>
          <a:bodyPr wrap="square">
            <a:spAutoFit/>
          </a:bodyPr>
          <a:lstStyle/>
          <a:p>
            <a:r>
              <a:rPr lang="en-GB" sz="2000" dirty="0">
                <a:latin typeface="Sorts Mill Goudy" panose="02000503000000000000" pitchFamily="2" charset="0"/>
              </a:rPr>
              <a:t>2	Sales by segment</a:t>
            </a:r>
            <a:endParaRPr lang="en-GB" sz="2000" dirty="0"/>
          </a:p>
        </p:txBody>
      </p:sp>
      <p:sp>
        <p:nvSpPr>
          <p:cNvPr id="8" name="TextBox 7">
            <a:extLst>
              <a:ext uri="{FF2B5EF4-FFF2-40B4-BE49-F238E27FC236}">
                <a16:creationId xmlns:a16="http://schemas.microsoft.com/office/drawing/2014/main" id="{D9412DCC-856D-83F8-7C64-9313F6F24453}"/>
              </a:ext>
            </a:extLst>
          </p:cNvPr>
          <p:cNvSpPr txBox="1"/>
          <p:nvPr/>
        </p:nvSpPr>
        <p:spPr>
          <a:xfrm>
            <a:off x="826197" y="3441552"/>
            <a:ext cx="5467350" cy="400110"/>
          </a:xfrm>
          <a:prstGeom prst="rect">
            <a:avLst/>
          </a:prstGeom>
          <a:noFill/>
        </p:spPr>
        <p:txBody>
          <a:bodyPr wrap="square">
            <a:spAutoFit/>
          </a:bodyPr>
          <a:lstStyle/>
          <a:p>
            <a:r>
              <a:rPr lang="en-GB" sz="2000" dirty="0">
                <a:latin typeface="Sorts Mill Goudy" panose="02000503000000000000" pitchFamily="2" charset="0"/>
              </a:rPr>
              <a:t>3	Logistics and human resources</a:t>
            </a:r>
            <a:endParaRPr lang="en-GB" sz="2000" dirty="0"/>
          </a:p>
        </p:txBody>
      </p:sp>
      <p:sp>
        <p:nvSpPr>
          <p:cNvPr id="9" name="TextBox 8">
            <a:extLst>
              <a:ext uri="{FF2B5EF4-FFF2-40B4-BE49-F238E27FC236}">
                <a16:creationId xmlns:a16="http://schemas.microsoft.com/office/drawing/2014/main" id="{F99AC12B-F4B2-A117-42F9-5E4A9507BC20}"/>
              </a:ext>
            </a:extLst>
          </p:cNvPr>
          <p:cNvSpPr txBox="1"/>
          <p:nvPr/>
        </p:nvSpPr>
        <p:spPr>
          <a:xfrm>
            <a:off x="826197" y="4276502"/>
            <a:ext cx="6746178" cy="400110"/>
          </a:xfrm>
          <a:prstGeom prst="rect">
            <a:avLst/>
          </a:prstGeom>
          <a:noFill/>
        </p:spPr>
        <p:txBody>
          <a:bodyPr wrap="square">
            <a:spAutoFit/>
          </a:bodyPr>
          <a:lstStyle/>
          <a:p>
            <a:r>
              <a:rPr lang="en-GB" sz="2000" dirty="0">
                <a:latin typeface="Sorts Mill Goudy" panose="02000503000000000000" pitchFamily="2" charset="0"/>
              </a:rPr>
              <a:t>4	Conclusions and recommendations</a:t>
            </a:r>
            <a:endParaRPr lang="en-GB" sz="2000" dirty="0"/>
          </a:p>
        </p:txBody>
      </p:sp>
      <p:sp>
        <p:nvSpPr>
          <p:cNvPr id="13" name="object 2">
            <a:extLst>
              <a:ext uri="{FF2B5EF4-FFF2-40B4-BE49-F238E27FC236}">
                <a16:creationId xmlns:a16="http://schemas.microsoft.com/office/drawing/2014/main" id="{E672FE66-CF81-30D8-E174-733E891B666E}"/>
              </a:ext>
            </a:extLst>
          </p:cNvPr>
          <p:cNvSpPr/>
          <p:nvPr/>
        </p:nvSpPr>
        <p:spPr>
          <a:xfrm>
            <a:off x="584833" y="2313812"/>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14" name="object 2">
            <a:extLst>
              <a:ext uri="{FF2B5EF4-FFF2-40B4-BE49-F238E27FC236}">
                <a16:creationId xmlns:a16="http://schemas.microsoft.com/office/drawing/2014/main" id="{3BF767E1-8CEA-3AC1-6552-6FCFE9C25245}"/>
              </a:ext>
            </a:extLst>
          </p:cNvPr>
          <p:cNvSpPr/>
          <p:nvPr/>
        </p:nvSpPr>
        <p:spPr>
          <a:xfrm>
            <a:off x="584833" y="3164712"/>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15" name="object 2">
            <a:extLst>
              <a:ext uri="{FF2B5EF4-FFF2-40B4-BE49-F238E27FC236}">
                <a16:creationId xmlns:a16="http://schemas.microsoft.com/office/drawing/2014/main" id="{823C0C1E-BD56-8D46-B745-14EDEE5C4F5D}"/>
              </a:ext>
            </a:extLst>
          </p:cNvPr>
          <p:cNvSpPr/>
          <p:nvPr/>
        </p:nvSpPr>
        <p:spPr>
          <a:xfrm>
            <a:off x="584833" y="4015612"/>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16" name="object 2">
            <a:extLst>
              <a:ext uri="{FF2B5EF4-FFF2-40B4-BE49-F238E27FC236}">
                <a16:creationId xmlns:a16="http://schemas.microsoft.com/office/drawing/2014/main" id="{FDD83856-9729-0A3E-3FCA-BBCC38890695}"/>
              </a:ext>
            </a:extLst>
          </p:cNvPr>
          <p:cNvSpPr/>
          <p:nvPr/>
        </p:nvSpPr>
        <p:spPr>
          <a:xfrm>
            <a:off x="584833" y="4866512"/>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Tree>
    <p:extLst>
      <p:ext uri="{BB962C8B-B14F-4D97-AF65-F5344CB8AC3E}">
        <p14:creationId xmlns:p14="http://schemas.microsoft.com/office/powerpoint/2010/main" val="120387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3" name="object 2">
            <a:extLst>
              <a:ext uri="{FF2B5EF4-FFF2-40B4-BE49-F238E27FC236}">
                <a16:creationId xmlns:a16="http://schemas.microsoft.com/office/drawing/2014/main" id="{84F00237-666D-C7BF-C6CD-BDF61382B055}"/>
              </a:ext>
            </a:extLst>
          </p:cNvPr>
          <p:cNvSpPr/>
          <p:nvPr/>
        </p:nvSpPr>
        <p:spPr>
          <a:xfrm>
            <a:off x="594358" y="3599687"/>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4" name="object 5">
            <a:extLst>
              <a:ext uri="{FF2B5EF4-FFF2-40B4-BE49-F238E27FC236}">
                <a16:creationId xmlns:a16="http://schemas.microsoft.com/office/drawing/2014/main" id="{A790E67E-7AF1-5711-150F-F27AD70DAA62}"/>
              </a:ext>
            </a:extLst>
          </p:cNvPr>
          <p:cNvSpPr txBox="1"/>
          <p:nvPr/>
        </p:nvSpPr>
        <p:spPr>
          <a:xfrm>
            <a:off x="590869" y="2991298"/>
            <a:ext cx="362611" cy="505267"/>
          </a:xfrm>
          <a:prstGeom prst="rect">
            <a:avLst/>
          </a:prstGeom>
        </p:spPr>
        <p:txBody>
          <a:bodyPr vert="horz" wrap="square" lIns="0" tIns="12700" rIns="0" bIns="0" rtlCol="0">
            <a:spAutoFit/>
          </a:bodyPr>
          <a:lstStyle/>
          <a:p>
            <a:pPr marL="12698" algn="ctr">
              <a:spcBef>
                <a:spcPts val="100"/>
              </a:spcBef>
            </a:pPr>
            <a:r>
              <a:rPr lang="en-GB" sz="3200" dirty="0">
                <a:latin typeface="Sorts Mill Goudy" panose="02000503000000000000" pitchFamily="2" charset="0"/>
                <a:cs typeface="Palatino Linotype"/>
              </a:rPr>
              <a:t>1</a:t>
            </a:r>
            <a:endParaRPr sz="3200" dirty="0">
              <a:latin typeface="Sorts Mill Goudy" panose="02000503000000000000" pitchFamily="2" charset="0"/>
              <a:cs typeface="Palatino Linotype"/>
            </a:endParaRPr>
          </a:p>
        </p:txBody>
      </p:sp>
      <p:sp>
        <p:nvSpPr>
          <p:cNvPr id="7" name="TextBox 6">
            <a:extLst>
              <a:ext uri="{FF2B5EF4-FFF2-40B4-BE49-F238E27FC236}">
                <a16:creationId xmlns:a16="http://schemas.microsoft.com/office/drawing/2014/main" id="{5AAF349A-F496-B440-CA5E-014863D0BBCE}"/>
              </a:ext>
            </a:extLst>
          </p:cNvPr>
          <p:cNvSpPr txBox="1"/>
          <p:nvPr/>
        </p:nvSpPr>
        <p:spPr>
          <a:xfrm>
            <a:off x="567029" y="3781424"/>
            <a:ext cx="5631753" cy="523220"/>
          </a:xfrm>
          <a:prstGeom prst="rect">
            <a:avLst/>
          </a:prstGeom>
          <a:noFill/>
        </p:spPr>
        <p:txBody>
          <a:bodyPr wrap="square">
            <a:spAutoFit/>
          </a:bodyPr>
          <a:lstStyle/>
          <a:p>
            <a:pPr algn="ctr"/>
            <a:r>
              <a:rPr lang="en-GB" sz="2800" dirty="0">
                <a:latin typeface="Sorts Mill Goudy" panose="02000503000000000000" pitchFamily="2" charset="0"/>
              </a:rPr>
              <a:t>Overview of company performance</a:t>
            </a:r>
            <a:endParaRPr lang="en-GB" sz="2800" dirty="0"/>
          </a:p>
        </p:txBody>
      </p:sp>
    </p:spTree>
    <p:extLst>
      <p:ext uri="{BB962C8B-B14F-4D97-AF65-F5344CB8AC3E}">
        <p14:creationId xmlns:p14="http://schemas.microsoft.com/office/powerpoint/2010/main" val="85915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36" name="Group 35">
            <a:extLst>
              <a:ext uri="{FF2B5EF4-FFF2-40B4-BE49-F238E27FC236}">
                <a16:creationId xmlns:a16="http://schemas.microsoft.com/office/drawing/2014/main" id="{16321918-6A10-D8BA-43C9-DCBF197526FB}"/>
              </a:ext>
            </a:extLst>
          </p:cNvPr>
          <p:cNvGrpSpPr/>
          <p:nvPr/>
        </p:nvGrpSpPr>
        <p:grpSpPr>
          <a:xfrm>
            <a:off x="2714821" y="5413137"/>
            <a:ext cx="3391314" cy="445607"/>
            <a:chOff x="1386840" y="5218430"/>
            <a:chExt cx="3459480" cy="445608"/>
          </a:xfrm>
        </p:grpSpPr>
        <p:grpSp>
          <p:nvGrpSpPr>
            <p:cNvPr id="27" name="Group 26">
              <a:extLst>
                <a:ext uri="{FF2B5EF4-FFF2-40B4-BE49-F238E27FC236}">
                  <a16:creationId xmlns:a16="http://schemas.microsoft.com/office/drawing/2014/main" id="{6FC73C63-D818-D71D-FB5D-49C81F065D73}"/>
                </a:ext>
              </a:extLst>
            </p:cNvPr>
            <p:cNvGrpSpPr/>
            <p:nvPr/>
          </p:nvGrpSpPr>
          <p:grpSpPr>
            <a:xfrm>
              <a:off x="1386840" y="5218430"/>
              <a:ext cx="3459480" cy="180000"/>
              <a:chOff x="1386840" y="5218430"/>
              <a:chExt cx="3459480" cy="180000"/>
            </a:xfrm>
          </p:grpSpPr>
          <p:cxnSp>
            <p:nvCxnSpPr>
              <p:cNvPr id="24" name="Straight Connector 23">
                <a:extLst>
                  <a:ext uri="{FF2B5EF4-FFF2-40B4-BE49-F238E27FC236}">
                    <a16:creationId xmlns:a16="http://schemas.microsoft.com/office/drawing/2014/main" id="{F58B1607-F139-5E4A-93E7-CCFEAF5DA3FC}"/>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181574-4D44-435B-C9E9-876D1A1EF412}"/>
                  </a:ext>
                </a:extLst>
              </p:cNvPr>
              <p:cNvCxnSpPr>
                <a:cxnSpLocks/>
              </p:cNvCxnSpPr>
              <p:nvPr/>
            </p:nvCxnSpPr>
            <p:spPr>
              <a:xfrm rot="5400000">
                <a:off x="4741715"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4B2406-BFA5-652B-14BE-475D448189AE}"/>
                  </a:ext>
                </a:extLst>
              </p:cNvPr>
              <p:cNvCxnSpPr>
                <a:cxnSpLocks/>
              </p:cNvCxnSpPr>
              <p:nvPr/>
            </p:nvCxnSpPr>
            <p:spPr>
              <a:xfrm rot="5400000">
                <a:off x="1315890"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9769CFA9-279A-7DC6-89D8-04B909F882DF}"/>
                </a:ext>
              </a:extLst>
            </p:cNvPr>
            <p:cNvSpPr txBox="1"/>
            <p:nvPr/>
          </p:nvSpPr>
          <p:spPr>
            <a:xfrm>
              <a:off x="1386840" y="5456134"/>
              <a:ext cx="3445503" cy="207904"/>
            </a:xfrm>
            <a:prstGeom prst="rect">
              <a:avLst/>
            </a:prstGeom>
            <a:noFill/>
          </p:spPr>
          <p:txBody>
            <a:bodyPr wrap="square" rtlCol="0">
              <a:spAutoFit/>
            </a:bodyPr>
            <a:lstStyle/>
            <a:p>
              <a:r>
                <a:rPr lang="en-GB" sz="1000" b="1" dirty="0">
                  <a:latin typeface="Sorts Mill Goudy" panose="02000503000000000000" pitchFamily="2" charset="0"/>
                </a:rPr>
                <a:t>Phase 1:</a:t>
              </a:r>
              <a:r>
                <a:rPr lang="en-GB" sz="1000" dirty="0">
                  <a:latin typeface="Sorts Mill Goudy" panose="02000503000000000000" pitchFamily="2" charset="0"/>
                </a:rPr>
                <a:t> Low sales volume and relatively low revenue </a:t>
              </a:r>
            </a:p>
          </p:txBody>
        </p:sp>
      </p:grpSp>
      <p:grpSp>
        <p:nvGrpSpPr>
          <p:cNvPr id="37" name="Group 36">
            <a:extLst>
              <a:ext uri="{FF2B5EF4-FFF2-40B4-BE49-F238E27FC236}">
                <a16:creationId xmlns:a16="http://schemas.microsoft.com/office/drawing/2014/main" id="{29167D1E-37D8-06F3-ECD0-4CA60DBF6ADC}"/>
              </a:ext>
            </a:extLst>
          </p:cNvPr>
          <p:cNvGrpSpPr/>
          <p:nvPr/>
        </p:nvGrpSpPr>
        <p:grpSpPr>
          <a:xfrm>
            <a:off x="6239888" y="5406061"/>
            <a:ext cx="1402011" cy="706500"/>
            <a:chOff x="4982760" y="5217417"/>
            <a:chExt cx="1430191" cy="706501"/>
          </a:xfrm>
        </p:grpSpPr>
        <p:grpSp>
          <p:nvGrpSpPr>
            <p:cNvPr id="28" name="Group 27">
              <a:extLst>
                <a:ext uri="{FF2B5EF4-FFF2-40B4-BE49-F238E27FC236}">
                  <a16:creationId xmlns:a16="http://schemas.microsoft.com/office/drawing/2014/main" id="{EFC437BE-C12F-A46C-5C3C-7DD79CB29969}"/>
                </a:ext>
              </a:extLst>
            </p:cNvPr>
            <p:cNvGrpSpPr/>
            <p:nvPr/>
          </p:nvGrpSpPr>
          <p:grpSpPr>
            <a:xfrm>
              <a:off x="4994190" y="5217417"/>
              <a:ext cx="1418761" cy="182029"/>
              <a:chOff x="1386840" y="5216543"/>
              <a:chExt cx="3459480" cy="183849"/>
            </a:xfrm>
          </p:grpSpPr>
          <p:cxnSp>
            <p:nvCxnSpPr>
              <p:cNvPr id="29" name="Straight Connector 28">
                <a:extLst>
                  <a:ext uri="{FF2B5EF4-FFF2-40B4-BE49-F238E27FC236}">
                    <a16:creationId xmlns:a16="http://schemas.microsoft.com/office/drawing/2014/main" id="{A7EE32BB-A3BB-EC13-CA34-736B55846075}"/>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07BB6C-9FB8-EE0B-1B7C-424BC826B2DF}"/>
                  </a:ext>
                </a:extLst>
              </p:cNvPr>
              <p:cNvCxnSpPr>
                <a:cxnSpLocks/>
              </p:cNvCxnSpPr>
              <p:nvPr/>
            </p:nvCxnSpPr>
            <p:spPr>
              <a:xfrm rot="5400000">
                <a:off x="4719125" y="5306543"/>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9F8CFC-0F57-F65E-E1FD-A852E5CB8E8A}"/>
                  </a:ext>
                </a:extLst>
              </p:cNvPr>
              <p:cNvCxnSpPr>
                <a:cxnSpLocks/>
              </p:cNvCxnSpPr>
              <p:nvPr/>
            </p:nvCxnSpPr>
            <p:spPr>
              <a:xfrm rot="5400000">
                <a:off x="1318629" y="5310392"/>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1087AB20-6E60-30DD-E846-D5601E990BFE}"/>
                </a:ext>
              </a:extLst>
            </p:cNvPr>
            <p:cNvSpPr txBox="1"/>
            <p:nvPr/>
          </p:nvSpPr>
          <p:spPr>
            <a:xfrm>
              <a:off x="4982760" y="5456134"/>
              <a:ext cx="1413028" cy="467784"/>
            </a:xfrm>
            <a:prstGeom prst="rect">
              <a:avLst/>
            </a:prstGeom>
            <a:noFill/>
          </p:spPr>
          <p:txBody>
            <a:bodyPr wrap="square" rtlCol="0">
              <a:spAutoFit/>
            </a:bodyPr>
            <a:lstStyle/>
            <a:p>
              <a:r>
                <a:rPr lang="en-GB" sz="1000" b="1" dirty="0">
                  <a:latin typeface="Sorts Mill Goudy" panose="02000503000000000000" pitchFamily="2" charset="0"/>
                </a:rPr>
                <a:t>Phase 2: </a:t>
              </a:r>
              <a:r>
                <a:rPr lang="en-GB" sz="1000" dirty="0">
                  <a:latin typeface="Sorts Mill Goudy" panose="02000503000000000000" pitchFamily="2" charset="0"/>
                </a:rPr>
                <a:t>Dramatic increase in sales; average revenue higher than pre-July 2003. </a:t>
              </a:r>
            </a:p>
          </p:txBody>
        </p:sp>
      </p:grpSp>
      <p:grpSp>
        <p:nvGrpSpPr>
          <p:cNvPr id="38" name="Group 37">
            <a:extLst>
              <a:ext uri="{FF2B5EF4-FFF2-40B4-BE49-F238E27FC236}">
                <a16:creationId xmlns:a16="http://schemas.microsoft.com/office/drawing/2014/main" id="{76E39234-858A-F16D-B70C-89C66C82D503}"/>
              </a:ext>
            </a:extLst>
          </p:cNvPr>
          <p:cNvGrpSpPr/>
          <p:nvPr/>
        </p:nvGrpSpPr>
        <p:grpSpPr>
          <a:xfrm>
            <a:off x="7641900" y="5404548"/>
            <a:ext cx="1149672" cy="1100492"/>
            <a:chOff x="6412951" y="5217417"/>
            <a:chExt cx="1172780" cy="1100493"/>
          </a:xfrm>
        </p:grpSpPr>
        <p:cxnSp>
          <p:nvCxnSpPr>
            <p:cNvPr id="34" name="Straight Connector 33">
              <a:extLst>
                <a:ext uri="{FF2B5EF4-FFF2-40B4-BE49-F238E27FC236}">
                  <a16:creationId xmlns:a16="http://schemas.microsoft.com/office/drawing/2014/main" id="{0B60C6CF-20D9-90A1-7468-7EF6A234C186}"/>
                </a:ext>
              </a:extLst>
            </p:cNvPr>
            <p:cNvCxnSpPr>
              <a:cxnSpLocks/>
            </p:cNvCxnSpPr>
            <p:nvPr/>
          </p:nvCxnSpPr>
          <p:spPr>
            <a:xfrm>
              <a:off x="6550097" y="5217417"/>
              <a:ext cx="0" cy="18359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B0E0FDD-FA94-D9A1-B850-E17372BD8E16}"/>
                </a:ext>
              </a:extLst>
            </p:cNvPr>
            <p:cNvSpPr txBox="1"/>
            <p:nvPr/>
          </p:nvSpPr>
          <p:spPr>
            <a:xfrm>
              <a:off x="6412951" y="5456135"/>
              <a:ext cx="1172780" cy="861775"/>
            </a:xfrm>
            <a:prstGeom prst="rect">
              <a:avLst/>
            </a:prstGeom>
            <a:noFill/>
          </p:spPr>
          <p:txBody>
            <a:bodyPr wrap="square" rtlCol="0">
              <a:spAutoFit/>
            </a:bodyPr>
            <a:lstStyle/>
            <a:p>
              <a:r>
                <a:rPr lang="en-GB" sz="1000" b="1" dirty="0">
                  <a:latin typeface="Sorts Mill Goudy" panose="02000503000000000000" pitchFamily="2" charset="0"/>
                </a:rPr>
                <a:t>Phase 3: </a:t>
              </a:r>
              <a:r>
                <a:rPr lang="en-GB" sz="1000" dirty="0">
                  <a:latin typeface="Sorts Mill Goudy" panose="02000503000000000000" pitchFamily="2" charset="0"/>
                </a:rPr>
                <a:t>Revenue plummets by &gt;99% in July 2004; sales fall by over half</a:t>
              </a:r>
            </a:p>
          </p:txBody>
        </p:sp>
      </p:grpSp>
      <p:sp>
        <p:nvSpPr>
          <p:cNvPr id="45" name="Title 1">
            <a:extLst>
              <a:ext uri="{FF2B5EF4-FFF2-40B4-BE49-F238E27FC236}">
                <a16:creationId xmlns:a16="http://schemas.microsoft.com/office/drawing/2014/main" id="{61EB608C-526D-D49C-EA83-687171C2655A}"/>
              </a:ext>
            </a:extLst>
          </p:cNvPr>
          <p:cNvSpPr txBox="1">
            <a:spLocks/>
          </p:cNvSpPr>
          <p:nvPr/>
        </p:nvSpPr>
        <p:spPr>
          <a:xfrm>
            <a:off x="551865" y="52307"/>
            <a:ext cx="9824720" cy="578694"/>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l"/>
            <a:r>
              <a:rPr lang="en-GB" sz="2300" dirty="0">
                <a:solidFill>
                  <a:srgbClr val="AC0000"/>
                </a:solidFill>
                <a:latin typeface="Sorts Mill Goudy" panose="02000503000000000000" pitchFamily="2" charset="0"/>
              </a:rPr>
              <a:t>Dramatic sales increase and noticeable revenue increase from mid-2003</a:t>
            </a:r>
          </a:p>
        </p:txBody>
      </p:sp>
      <p:sp>
        <p:nvSpPr>
          <p:cNvPr id="2" name="Title 1">
            <a:extLst>
              <a:ext uri="{FF2B5EF4-FFF2-40B4-BE49-F238E27FC236}">
                <a16:creationId xmlns:a16="http://schemas.microsoft.com/office/drawing/2014/main" id="{DB477355-6F37-29C8-7281-49A612C633FD}"/>
              </a:ext>
            </a:extLst>
          </p:cNvPr>
          <p:cNvSpPr txBox="1">
            <a:spLocks/>
          </p:cNvSpPr>
          <p:nvPr/>
        </p:nvSpPr>
        <p:spPr>
          <a:xfrm>
            <a:off x="562025" y="840379"/>
            <a:ext cx="9392235" cy="39514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Total sales jumped nearly three-fold from 609 in July 2003 to 1,760 in August 2003; revenue increased from US$4.68 million to US$6.78 million in the same two-month period.</a:t>
            </a:r>
          </a:p>
        </p:txBody>
      </p:sp>
      <p:grpSp>
        <p:nvGrpSpPr>
          <p:cNvPr id="5" name="Group 4">
            <a:extLst>
              <a:ext uri="{FF2B5EF4-FFF2-40B4-BE49-F238E27FC236}">
                <a16:creationId xmlns:a16="http://schemas.microsoft.com/office/drawing/2014/main" id="{86A6076C-0F7E-5897-E85C-7A7F476DD228}"/>
              </a:ext>
            </a:extLst>
          </p:cNvPr>
          <p:cNvGrpSpPr/>
          <p:nvPr/>
        </p:nvGrpSpPr>
        <p:grpSpPr>
          <a:xfrm>
            <a:off x="2063189" y="1475112"/>
            <a:ext cx="6567023" cy="5518812"/>
            <a:chOff x="2063189" y="1467492"/>
            <a:chExt cx="6567023" cy="5518812"/>
          </a:xfrm>
        </p:grpSpPr>
        <p:pic>
          <p:nvPicPr>
            <p:cNvPr id="42" name="Picture 41">
              <a:extLst>
                <a:ext uri="{FF2B5EF4-FFF2-40B4-BE49-F238E27FC236}">
                  <a16:creationId xmlns:a16="http://schemas.microsoft.com/office/drawing/2014/main" id="{C433345B-8286-89F0-BFD2-6BA5B2816B4B}"/>
                </a:ext>
              </a:extLst>
            </p:cNvPr>
            <p:cNvPicPr>
              <a:picLocks noChangeAspect="1"/>
            </p:cNvPicPr>
            <p:nvPr/>
          </p:nvPicPr>
          <p:blipFill rotWithShape="1">
            <a:blip r:embed="rId2"/>
            <a:srcRect t="4448"/>
            <a:stretch/>
          </p:blipFill>
          <p:spPr>
            <a:xfrm>
              <a:off x="2063189" y="1467492"/>
              <a:ext cx="6567023" cy="3911115"/>
            </a:xfrm>
            <a:prstGeom prst="rect">
              <a:avLst/>
            </a:prstGeom>
          </p:spPr>
        </p:pic>
        <p:sp>
          <p:nvSpPr>
            <p:cNvPr id="3" name="TextBox 2">
              <a:extLst>
                <a:ext uri="{FF2B5EF4-FFF2-40B4-BE49-F238E27FC236}">
                  <a16:creationId xmlns:a16="http://schemas.microsoft.com/office/drawing/2014/main" id="{B6C98056-B6DB-ED2F-A8BD-0EA9206D8CCE}"/>
                </a:ext>
              </a:extLst>
            </p:cNvPr>
            <p:cNvSpPr txBox="1"/>
            <p:nvPr/>
          </p:nvSpPr>
          <p:spPr>
            <a:xfrm>
              <a:off x="2063189" y="6478473"/>
              <a:ext cx="6567022" cy="5078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a:t>
              </a:r>
              <a:r>
                <a:rPr lang="en-GB" sz="900" dirty="0">
                  <a:solidFill>
                    <a:schemeClr val="tx2"/>
                  </a:solidFill>
                  <a:latin typeface="Sorts Mill Goudy" panose="02000503000000000000" pitchFamily="2" charset="0"/>
                </a:rPr>
                <a:t>. Total sales (orders) and total revenue ($US) across all regions of Adventure Works. Each phase represents my interpretation of a notable and/or sustained change in total sales and revenue. (Source: Internal data from Adventure Works, 2001-2004)</a:t>
              </a:r>
            </a:p>
          </p:txBody>
        </p:sp>
      </p:grpSp>
      <p:grpSp>
        <p:nvGrpSpPr>
          <p:cNvPr id="15" name="Group 14">
            <a:extLst>
              <a:ext uri="{FF2B5EF4-FFF2-40B4-BE49-F238E27FC236}">
                <a16:creationId xmlns:a16="http://schemas.microsoft.com/office/drawing/2014/main" id="{F3C15617-30D7-8233-32A6-0E65B1EB97A0}"/>
              </a:ext>
            </a:extLst>
          </p:cNvPr>
          <p:cNvGrpSpPr/>
          <p:nvPr/>
        </p:nvGrpSpPr>
        <p:grpSpPr>
          <a:xfrm>
            <a:off x="5153025" y="1066800"/>
            <a:ext cx="1178104" cy="4203878"/>
            <a:chOff x="5153025" y="1066800"/>
            <a:chExt cx="1178104" cy="4203878"/>
          </a:xfrm>
        </p:grpSpPr>
        <p:sp>
          <p:nvSpPr>
            <p:cNvPr id="7" name="Rectangle 6">
              <a:extLst>
                <a:ext uri="{FF2B5EF4-FFF2-40B4-BE49-F238E27FC236}">
                  <a16:creationId xmlns:a16="http://schemas.microsoft.com/office/drawing/2014/main" id="{6685AADC-62A8-53A3-EC60-862009BC987B}"/>
                </a:ext>
              </a:extLst>
            </p:cNvPr>
            <p:cNvSpPr/>
            <p:nvPr/>
          </p:nvSpPr>
          <p:spPr>
            <a:xfrm>
              <a:off x="6032322" y="1490257"/>
              <a:ext cx="298807" cy="3780421"/>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8DA22A30-9E1B-2E73-6320-6351B893720C}"/>
                </a:ext>
              </a:extLst>
            </p:cNvPr>
            <p:cNvCxnSpPr>
              <a:cxnSpLocks/>
            </p:cNvCxnSpPr>
            <p:nvPr/>
          </p:nvCxnSpPr>
          <p:spPr>
            <a:xfrm>
              <a:off x="5153025" y="1066800"/>
              <a:ext cx="879297" cy="9807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6" name="object 9">
            <a:extLst>
              <a:ext uri="{FF2B5EF4-FFF2-40B4-BE49-F238E27FC236}">
                <a16:creationId xmlns:a16="http://schemas.microsoft.com/office/drawing/2014/main" id="{6D6CEDDB-F54C-45DC-B4EE-4F32887682D7}"/>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3</a:t>
            </a:r>
          </a:p>
        </p:txBody>
      </p:sp>
    </p:spTree>
    <p:extLst>
      <p:ext uri="{BB962C8B-B14F-4D97-AF65-F5344CB8AC3E}">
        <p14:creationId xmlns:p14="http://schemas.microsoft.com/office/powerpoint/2010/main" val="21373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sp>
        <p:nvSpPr>
          <p:cNvPr id="45" name="Title 1">
            <a:extLst>
              <a:ext uri="{FF2B5EF4-FFF2-40B4-BE49-F238E27FC236}">
                <a16:creationId xmlns:a16="http://schemas.microsoft.com/office/drawing/2014/main" id="{61EB608C-526D-D49C-EA83-687171C2655A}"/>
              </a:ext>
            </a:extLst>
          </p:cNvPr>
          <p:cNvSpPr txBox="1">
            <a:spLocks/>
          </p:cNvSpPr>
          <p:nvPr/>
        </p:nvSpPr>
        <p:spPr>
          <a:xfrm>
            <a:off x="551865" y="52307"/>
            <a:ext cx="9824720" cy="578694"/>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l"/>
            <a:r>
              <a:rPr lang="en-GB" sz="2300" dirty="0">
                <a:solidFill>
                  <a:srgbClr val="AC0000"/>
                </a:solidFill>
                <a:latin typeface="Sorts Mill Goudy" panose="02000503000000000000" pitchFamily="2" charset="0"/>
              </a:rPr>
              <a:t>Dramatic sales increase and noticeable revenue increase from mid-2003</a:t>
            </a:r>
          </a:p>
        </p:txBody>
      </p:sp>
      <p:sp>
        <p:nvSpPr>
          <p:cNvPr id="48" name="TextBox 47">
            <a:extLst>
              <a:ext uri="{FF2B5EF4-FFF2-40B4-BE49-F238E27FC236}">
                <a16:creationId xmlns:a16="http://schemas.microsoft.com/office/drawing/2014/main" id="{806EEE40-0BD0-681D-49A3-D30A8069773C}"/>
              </a:ext>
            </a:extLst>
          </p:cNvPr>
          <p:cNvSpPr txBox="1"/>
          <p:nvPr/>
        </p:nvSpPr>
        <p:spPr>
          <a:xfrm rot="16200000">
            <a:off x="4899551" y="2406451"/>
            <a:ext cx="3898081" cy="220694"/>
          </a:xfrm>
          <a:prstGeom prst="rect">
            <a:avLst/>
          </a:prstGeom>
          <a:noFill/>
        </p:spPr>
        <p:txBody>
          <a:bodyPr wrap="square" rtlCol="0">
            <a:spAutoFit/>
          </a:bodyPr>
          <a:lstStyle/>
          <a:p>
            <a:pPr algn="ctr"/>
            <a:r>
              <a:rPr lang="en-GB" sz="1000" dirty="0">
                <a:latin typeface="Sorts Mill Goudy" panose="02000503000000000000" pitchFamily="2" charset="0"/>
              </a:rPr>
              <a:t>Phase 1</a:t>
            </a:r>
          </a:p>
        </p:txBody>
      </p:sp>
      <p:sp>
        <p:nvSpPr>
          <p:cNvPr id="49" name="TextBox 48">
            <a:extLst>
              <a:ext uri="{FF2B5EF4-FFF2-40B4-BE49-F238E27FC236}">
                <a16:creationId xmlns:a16="http://schemas.microsoft.com/office/drawing/2014/main" id="{D30C3B05-3A8D-8CA0-9C54-B2A2D42C46AA}"/>
              </a:ext>
            </a:extLst>
          </p:cNvPr>
          <p:cNvSpPr txBox="1"/>
          <p:nvPr/>
        </p:nvSpPr>
        <p:spPr>
          <a:xfrm rot="16200000">
            <a:off x="5987623" y="5217067"/>
            <a:ext cx="1721909" cy="220694"/>
          </a:xfrm>
          <a:prstGeom prst="rect">
            <a:avLst/>
          </a:prstGeom>
          <a:noFill/>
        </p:spPr>
        <p:txBody>
          <a:bodyPr wrap="square" rtlCol="0">
            <a:spAutoFit/>
          </a:bodyPr>
          <a:lstStyle/>
          <a:p>
            <a:pPr algn="ctr"/>
            <a:r>
              <a:rPr lang="en-GB" sz="1000" dirty="0">
                <a:latin typeface="Sorts Mill Goudy" panose="02000503000000000000" pitchFamily="2" charset="0"/>
              </a:rPr>
              <a:t>Phase 2</a:t>
            </a:r>
          </a:p>
        </p:txBody>
      </p:sp>
      <p:sp>
        <p:nvSpPr>
          <p:cNvPr id="2" name="Title 1">
            <a:extLst>
              <a:ext uri="{FF2B5EF4-FFF2-40B4-BE49-F238E27FC236}">
                <a16:creationId xmlns:a16="http://schemas.microsoft.com/office/drawing/2014/main" id="{5E596285-2751-D379-9DAC-974787BF67CF}"/>
              </a:ext>
            </a:extLst>
          </p:cNvPr>
          <p:cNvSpPr txBox="1">
            <a:spLocks/>
          </p:cNvSpPr>
          <p:nvPr/>
        </p:nvSpPr>
        <p:spPr>
          <a:xfrm>
            <a:off x="551866" y="5077099"/>
            <a:ext cx="4877384" cy="39514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Phase 2 shows higher sales in all months (see green cells) relative to Phase 1, and higher revenue in most months. </a:t>
            </a:r>
          </a:p>
        </p:txBody>
      </p:sp>
      <p:grpSp>
        <p:nvGrpSpPr>
          <p:cNvPr id="5" name="Group 4">
            <a:extLst>
              <a:ext uri="{FF2B5EF4-FFF2-40B4-BE49-F238E27FC236}">
                <a16:creationId xmlns:a16="http://schemas.microsoft.com/office/drawing/2014/main" id="{91C34AC8-52A4-1C57-E1E6-4A93345496FA}"/>
              </a:ext>
            </a:extLst>
          </p:cNvPr>
          <p:cNvGrpSpPr/>
          <p:nvPr/>
        </p:nvGrpSpPr>
        <p:grpSpPr>
          <a:xfrm>
            <a:off x="1471276" y="1016852"/>
            <a:ext cx="3791961" cy="3334355"/>
            <a:chOff x="800356" y="3451889"/>
            <a:chExt cx="3791961" cy="3334355"/>
          </a:xfrm>
        </p:grpSpPr>
        <p:grpSp>
          <p:nvGrpSpPr>
            <p:cNvPr id="3" name="Group 2">
              <a:extLst>
                <a:ext uri="{FF2B5EF4-FFF2-40B4-BE49-F238E27FC236}">
                  <a16:creationId xmlns:a16="http://schemas.microsoft.com/office/drawing/2014/main" id="{8F548572-F735-A40D-6804-09C03545A797}"/>
                </a:ext>
              </a:extLst>
            </p:cNvPr>
            <p:cNvGrpSpPr>
              <a:grpSpLocks noChangeAspect="1"/>
            </p:cNvGrpSpPr>
            <p:nvPr/>
          </p:nvGrpSpPr>
          <p:grpSpPr>
            <a:xfrm>
              <a:off x="805162" y="3451889"/>
              <a:ext cx="3787155" cy="2593224"/>
              <a:chOff x="647792" y="1474354"/>
              <a:chExt cx="5926177" cy="4098484"/>
            </a:xfrm>
          </p:grpSpPr>
          <p:grpSp>
            <p:nvGrpSpPr>
              <p:cNvPr id="36" name="Group 35">
                <a:extLst>
                  <a:ext uri="{FF2B5EF4-FFF2-40B4-BE49-F238E27FC236}">
                    <a16:creationId xmlns:a16="http://schemas.microsoft.com/office/drawing/2014/main" id="{16321918-6A10-D8BA-43C9-DCBF197526FB}"/>
                  </a:ext>
                </a:extLst>
              </p:cNvPr>
              <p:cNvGrpSpPr/>
              <p:nvPr/>
            </p:nvGrpSpPr>
            <p:grpSpPr>
              <a:xfrm>
                <a:off x="1150284" y="4971458"/>
                <a:ext cx="3070113" cy="557658"/>
                <a:chOff x="1386840" y="5218430"/>
                <a:chExt cx="3459480" cy="634667"/>
              </a:xfrm>
            </p:grpSpPr>
            <p:grpSp>
              <p:nvGrpSpPr>
                <p:cNvPr id="27" name="Group 26">
                  <a:extLst>
                    <a:ext uri="{FF2B5EF4-FFF2-40B4-BE49-F238E27FC236}">
                      <a16:creationId xmlns:a16="http://schemas.microsoft.com/office/drawing/2014/main" id="{6FC73C63-D818-D71D-FB5D-49C81F065D73}"/>
                    </a:ext>
                  </a:extLst>
                </p:cNvPr>
                <p:cNvGrpSpPr/>
                <p:nvPr/>
              </p:nvGrpSpPr>
              <p:grpSpPr>
                <a:xfrm>
                  <a:off x="1386840" y="5218430"/>
                  <a:ext cx="3459480" cy="180000"/>
                  <a:chOff x="1386840" y="5218430"/>
                  <a:chExt cx="3459480" cy="180000"/>
                </a:xfrm>
              </p:grpSpPr>
              <p:cxnSp>
                <p:nvCxnSpPr>
                  <p:cNvPr id="24" name="Straight Connector 23">
                    <a:extLst>
                      <a:ext uri="{FF2B5EF4-FFF2-40B4-BE49-F238E27FC236}">
                        <a16:creationId xmlns:a16="http://schemas.microsoft.com/office/drawing/2014/main" id="{F58B1607-F139-5E4A-93E7-CCFEAF5DA3FC}"/>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181574-4D44-435B-C9E9-876D1A1EF412}"/>
                      </a:ext>
                    </a:extLst>
                  </p:cNvPr>
                  <p:cNvCxnSpPr>
                    <a:cxnSpLocks/>
                  </p:cNvCxnSpPr>
                  <p:nvPr/>
                </p:nvCxnSpPr>
                <p:spPr>
                  <a:xfrm rot="5400000">
                    <a:off x="4741715"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4B2406-BFA5-652B-14BE-475D448189AE}"/>
                      </a:ext>
                    </a:extLst>
                  </p:cNvPr>
                  <p:cNvCxnSpPr>
                    <a:cxnSpLocks/>
                  </p:cNvCxnSpPr>
                  <p:nvPr/>
                </p:nvCxnSpPr>
                <p:spPr>
                  <a:xfrm rot="5400000">
                    <a:off x="1315890"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9769CFA9-279A-7DC6-89D8-04B909F882DF}"/>
                    </a:ext>
                  </a:extLst>
                </p:cNvPr>
                <p:cNvSpPr txBox="1"/>
                <p:nvPr/>
              </p:nvSpPr>
              <p:spPr>
                <a:xfrm>
                  <a:off x="1386840" y="5456133"/>
                  <a:ext cx="3445504" cy="396964"/>
                </a:xfrm>
                <a:prstGeom prst="rect">
                  <a:avLst/>
                </a:prstGeom>
                <a:noFill/>
              </p:spPr>
              <p:txBody>
                <a:bodyPr wrap="square" rtlCol="0">
                  <a:spAutoFit/>
                </a:bodyPr>
                <a:lstStyle/>
                <a:p>
                  <a:pPr algn="ctr"/>
                  <a:r>
                    <a:rPr lang="en-GB" sz="1000" b="1" dirty="0">
                      <a:latin typeface="Sorts Mill Goudy" panose="02000503000000000000" pitchFamily="2" charset="0"/>
                    </a:rPr>
                    <a:t>Phase 1:</a:t>
                  </a:r>
                  <a:endParaRPr lang="en-GB" sz="1000" dirty="0">
                    <a:latin typeface="Sorts Mill Goudy" panose="02000503000000000000" pitchFamily="2" charset="0"/>
                  </a:endParaRPr>
                </a:p>
              </p:txBody>
            </p:sp>
          </p:grpSp>
          <p:grpSp>
            <p:nvGrpSpPr>
              <p:cNvPr id="37" name="Group 36">
                <a:extLst>
                  <a:ext uri="{FF2B5EF4-FFF2-40B4-BE49-F238E27FC236}">
                    <a16:creationId xmlns:a16="http://schemas.microsoft.com/office/drawing/2014/main" id="{29167D1E-37D8-06F3-ECD0-4CA60DBF6ADC}"/>
                  </a:ext>
                </a:extLst>
              </p:cNvPr>
              <p:cNvGrpSpPr/>
              <p:nvPr/>
            </p:nvGrpSpPr>
            <p:grpSpPr>
              <a:xfrm>
                <a:off x="4341481" y="4973265"/>
                <a:ext cx="1269222" cy="558550"/>
                <a:chOff x="4982760" y="5217417"/>
                <a:chExt cx="1430191" cy="635683"/>
              </a:xfrm>
            </p:grpSpPr>
            <p:grpSp>
              <p:nvGrpSpPr>
                <p:cNvPr id="28" name="Group 27">
                  <a:extLst>
                    <a:ext uri="{FF2B5EF4-FFF2-40B4-BE49-F238E27FC236}">
                      <a16:creationId xmlns:a16="http://schemas.microsoft.com/office/drawing/2014/main" id="{EFC437BE-C12F-A46C-5C3C-7DD79CB29969}"/>
                    </a:ext>
                  </a:extLst>
                </p:cNvPr>
                <p:cNvGrpSpPr/>
                <p:nvPr/>
              </p:nvGrpSpPr>
              <p:grpSpPr>
                <a:xfrm>
                  <a:off x="4994190" y="5217417"/>
                  <a:ext cx="1418761" cy="182029"/>
                  <a:chOff x="1386840" y="5216543"/>
                  <a:chExt cx="3459480" cy="183849"/>
                </a:xfrm>
              </p:grpSpPr>
              <p:cxnSp>
                <p:nvCxnSpPr>
                  <p:cNvPr id="29" name="Straight Connector 28">
                    <a:extLst>
                      <a:ext uri="{FF2B5EF4-FFF2-40B4-BE49-F238E27FC236}">
                        <a16:creationId xmlns:a16="http://schemas.microsoft.com/office/drawing/2014/main" id="{A7EE32BB-A3BB-EC13-CA34-736B55846075}"/>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07BB6C-9FB8-EE0B-1B7C-424BC826B2DF}"/>
                      </a:ext>
                    </a:extLst>
                  </p:cNvPr>
                  <p:cNvCxnSpPr>
                    <a:cxnSpLocks/>
                  </p:cNvCxnSpPr>
                  <p:nvPr/>
                </p:nvCxnSpPr>
                <p:spPr>
                  <a:xfrm rot="5400000">
                    <a:off x="4719125" y="5306543"/>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9F8CFC-0F57-F65E-E1FD-A852E5CB8E8A}"/>
                      </a:ext>
                    </a:extLst>
                  </p:cNvPr>
                  <p:cNvCxnSpPr>
                    <a:cxnSpLocks/>
                  </p:cNvCxnSpPr>
                  <p:nvPr/>
                </p:nvCxnSpPr>
                <p:spPr>
                  <a:xfrm rot="5400000">
                    <a:off x="1318629" y="5310392"/>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1087AB20-6E60-30DD-E846-D5601E990BFE}"/>
                    </a:ext>
                  </a:extLst>
                </p:cNvPr>
                <p:cNvSpPr txBox="1"/>
                <p:nvPr/>
              </p:nvSpPr>
              <p:spPr>
                <a:xfrm>
                  <a:off x="4982760" y="5456135"/>
                  <a:ext cx="1413027" cy="396965"/>
                </a:xfrm>
                <a:prstGeom prst="rect">
                  <a:avLst/>
                </a:prstGeom>
                <a:noFill/>
              </p:spPr>
              <p:txBody>
                <a:bodyPr wrap="square" rtlCol="0">
                  <a:spAutoFit/>
                </a:bodyPr>
                <a:lstStyle/>
                <a:p>
                  <a:pPr algn="ctr"/>
                  <a:r>
                    <a:rPr lang="en-GB" sz="1000" b="1" dirty="0">
                      <a:latin typeface="Sorts Mill Goudy" panose="02000503000000000000" pitchFamily="2" charset="0"/>
                    </a:rPr>
                    <a:t>Phase 2</a:t>
                  </a:r>
                  <a:endParaRPr lang="en-GB" sz="1000" dirty="0">
                    <a:latin typeface="Sorts Mill Goudy" panose="02000503000000000000" pitchFamily="2" charset="0"/>
                  </a:endParaRPr>
                </a:p>
              </p:txBody>
            </p:sp>
          </p:grpSp>
          <p:grpSp>
            <p:nvGrpSpPr>
              <p:cNvPr id="38" name="Group 37">
                <a:extLst>
                  <a:ext uri="{FF2B5EF4-FFF2-40B4-BE49-F238E27FC236}">
                    <a16:creationId xmlns:a16="http://schemas.microsoft.com/office/drawing/2014/main" id="{76E39234-858A-F16D-B70C-89C66C82D503}"/>
                  </a:ext>
                </a:extLst>
              </p:cNvPr>
              <p:cNvGrpSpPr/>
              <p:nvPr/>
            </p:nvGrpSpPr>
            <p:grpSpPr>
              <a:xfrm>
                <a:off x="5610705" y="4973942"/>
                <a:ext cx="963264" cy="598896"/>
                <a:chOff x="6412950" y="5217417"/>
                <a:chExt cx="1085430" cy="681601"/>
              </a:xfrm>
            </p:grpSpPr>
            <p:cxnSp>
              <p:nvCxnSpPr>
                <p:cNvPr id="34" name="Straight Connector 33">
                  <a:extLst>
                    <a:ext uri="{FF2B5EF4-FFF2-40B4-BE49-F238E27FC236}">
                      <a16:creationId xmlns:a16="http://schemas.microsoft.com/office/drawing/2014/main" id="{0B60C6CF-20D9-90A1-7468-7EF6A234C186}"/>
                    </a:ext>
                  </a:extLst>
                </p:cNvPr>
                <p:cNvCxnSpPr>
                  <a:cxnSpLocks/>
                </p:cNvCxnSpPr>
                <p:nvPr/>
              </p:nvCxnSpPr>
              <p:spPr>
                <a:xfrm>
                  <a:off x="6550097" y="5217417"/>
                  <a:ext cx="0" cy="18359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B0E0FDD-FA94-D9A1-B850-E17372BD8E16}"/>
                    </a:ext>
                  </a:extLst>
                </p:cNvPr>
                <p:cNvSpPr txBox="1"/>
                <p:nvPr/>
              </p:nvSpPr>
              <p:spPr>
                <a:xfrm>
                  <a:off x="6412950" y="5456137"/>
                  <a:ext cx="1085430" cy="442881"/>
                </a:xfrm>
                <a:prstGeom prst="rect">
                  <a:avLst/>
                </a:prstGeom>
                <a:noFill/>
              </p:spPr>
              <p:txBody>
                <a:bodyPr wrap="square" rtlCol="0">
                  <a:spAutoFit/>
                </a:bodyPr>
                <a:lstStyle/>
                <a:p>
                  <a:r>
                    <a:rPr lang="en-GB" sz="1000" b="1" dirty="0">
                      <a:latin typeface="Sorts Mill Goudy" panose="02000503000000000000" pitchFamily="2" charset="0"/>
                    </a:rPr>
                    <a:t>Phase 3</a:t>
                  </a:r>
                  <a:endParaRPr lang="en-GB" sz="1000" dirty="0">
                    <a:latin typeface="Sorts Mill Goudy" panose="02000503000000000000" pitchFamily="2" charset="0"/>
                  </a:endParaRPr>
                </a:p>
              </p:txBody>
            </p:sp>
          </p:grpSp>
          <p:pic>
            <p:nvPicPr>
              <p:cNvPr id="42" name="Picture 41">
                <a:extLst>
                  <a:ext uri="{FF2B5EF4-FFF2-40B4-BE49-F238E27FC236}">
                    <a16:creationId xmlns:a16="http://schemas.microsoft.com/office/drawing/2014/main" id="{C433345B-8286-89F0-BFD2-6BA5B2816B4B}"/>
                  </a:ext>
                </a:extLst>
              </p:cNvPr>
              <p:cNvPicPr>
                <a:picLocks noChangeAspect="1"/>
              </p:cNvPicPr>
              <p:nvPr/>
            </p:nvPicPr>
            <p:blipFill rotWithShape="1">
              <a:blip r:embed="rId2"/>
              <a:srcRect t="5520"/>
              <a:stretch/>
            </p:blipFill>
            <p:spPr>
              <a:xfrm>
                <a:off x="647792" y="1474354"/>
                <a:ext cx="5770197" cy="3398023"/>
              </a:xfrm>
              <a:prstGeom prst="rect">
                <a:avLst/>
              </a:prstGeom>
            </p:spPr>
          </p:pic>
        </p:grpSp>
        <p:sp>
          <p:nvSpPr>
            <p:cNvPr id="4" name="TextBox 3">
              <a:extLst>
                <a:ext uri="{FF2B5EF4-FFF2-40B4-BE49-F238E27FC236}">
                  <a16:creationId xmlns:a16="http://schemas.microsoft.com/office/drawing/2014/main" id="{F745EF23-B0C2-B21C-A7A8-B1DFA2657CCD}"/>
                </a:ext>
              </a:extLst>
            </p:cNvPr>
            <p:cNvSpPr txBox="1"/>
            <p:nvPr/>
          </p:nvSpPr>
          <p:spPr>
            <a:xfrm>
              <a:off x="800356" y="6139913"/>
              <a:ext cx="3687471" cy="6463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1</a:t>
              </a:r>
              <a:r>
                <a:rPr lang="en-GB" sz="900" dirty="0">
                  <a:solidFill>
                    <a:schemeClr val="tx2"/>
                  </a:solidFill>
                  <a:latin typeface="Sorts Mill Goudy" panose="02000503000000000000" pitchFamily="2" charset="0"/>
                </a:rPr>
                <a:t>. Total sales (orders) and total revenue ($US) across all regions of Adventure Works. Each phase represents my interpretation of a notable and/or sustained change in total sales and revenue. (Source: Internal data from Adventure Works, 2001-2004.)</a:t>
              </a:r>
            </a:p>
          </p:txBody>
        </p:sp>
      </p:grpSp>
      <p:grpSp>
        <p:nvGrpSpPr>
          <p:cNvPr id="8" name="Group 7">
            <a:extLst>
              <a:ext uri="{FF2B5EF4-FFF2-40B4-BE49-F238E27FC236}">
                <a16:creationId xmlns:a16="http://schemas.microsoft.com/office/drawing/2014/main" id="{814C8344-C7B6-3070-BC94-573694D8B63C}"/>
              </a:ext>
            </a:extLst>
          </p:cNvPr>
          <p:cNvGrpSpPr/>
          <p:nvPr/>
        </p:nvGrpSpPr>
        <p:grpSpPr>
          <a:xfrm>
            <a:off x="6134100" y="677388"/>
            <a:ext cx="3832860" cy="6315130"/>
            <a:chOff x="6134100" y="742704"/>
            <a:chExt cx="3832860" cy="6315130"/>
          </a:xfrm>
        </p:grpSpPr>
        <p:pic>
          <p:nvPicPr>
            <p:cNvPr id="22" name="Picture 21">
              <a:extLst>
                <a:ext uri="{FF2B5EF4-FFF2-40B4-BE49-F238E27FC236}">
                  <a16:creationId xmlns:a16="http://schemas.microsoft.com/office/drawing/2014/main" id="{785EFF6E-3779-12F3-B877-E72AB4A2D637}"/>
                </a:ext>
              </a:extLst>
            </p:cNvPr>
            <p:cNvPicPr>
              <a:picLocks noChangeAspect="1"/>
            </p:cNvPicPr>
            <p:nvPr/>
          </p:nvPicPr>
          <p:blipFill>
            <a:blip r:embed="rId3"/>
            <a:stretch>
              <a:fillRect/>
            </a:stretch>
          </p:blipFill>
          <p:spPr>
            <a:xfrm>
              <a:off x="6997873" y="742704"/>
              <a:ext cx="2197980" cy="5611050"/>
            </a:xfrm>
            <a:prstGeom prst="rect">
              <a:avLst/>
            </a:prstGeom>
          </p:spPr>
        </p:pic>
        <p:sp>
          <p:nvSpPr>
            <p:cNvPr id="6" name="TextBox 5">
              <a:extLst>
                <a:ext uri="{FF2B5EF4-FFF2-40B4-BE49-F238E27FC236}">
                  <a16:creationId xmlns:a16="http://schemas.microsoft.com/office/drawing/2014/main" id="{22154A03-4288-2D17-2D66-21941040FA3D}"/>
                </a:ext>
              </a:extLst>
            </p:cNvPr>
            <p:cNvSpPr txBox="1"/>
            <p:nvPr/>
          </p:nvSpPr>
          <p:spPr>
            <a:xfrm>
              <a:off x="6134100" y="6411503"/>
              <a:ext cx="3832860" cy="6463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2</a:t>
              </a:r>
              <a:r>
                <a:rPr lang="en-GB" sz="900" dirty="0">
                  <a:solidFill>
                    <a:schemeClr val="tx2"/>
                  </a:solidFill>
                  <a:latin typeface="Sorts Mill Goudy" panose="02000503000000000000" pitchFamily="2" charset="0"/>
                </a:rPr>
                <a:t>. Total sales (orders) and total revenue ($US) across all regions of Adventure Works. Green cells indicate figures above the 66</a:t>
              </a:r>
              <a:r>
                <a:rPr lang="en-GB" sz="900" baseline="30000" dirty="0">
                  <a:solidFill>
                    <a:schemeClr val="tx2"/>
                  </a:solidFill>
                  <a:latin typeface="Sorts Mill Goudy" panose="02000503000000000000" pitchFamily="2" charset="0"/>
                </a:rPr>
                <a:t>th</a:t>
              </a:r>
              <a:r>
                <a:rPr lang="en-GB" sz="900" dirty="0">
                  <a:solidFill>
                    <a:schemeClr val="tx2"/>
                  </a:solidFill>
                  <a:latin typeface="Sorts Mill Goudy" panose="02000503000000000000" pitchFamily="2" charset="0"/>
                </a:rPr>
                <a:t> percentile, while red cells indicate figures below the 33</a:t>
              </a:r>
              <a:r>
                <a:rPr lang="en-GB" sz="900" baseline="30000" dirty="0">
                  <a:solidFill>
                    <a:schemeClr val="tx2"/>
                  </a:solidFill>
                  <a:latin typeface="Sorts Mill Goudy" panose="02000503000000000000" pitchFamily="2" charset="0"/>
                </a:rPr>
                <a:t>rd</a:t>
              </a:r>
              <a:r>
                <a:rPr lang="en-GB" sz="900" dirty="0">
                  <a:solidFill>
                    <a:schemeClr val="tx2"/>
                  </a:solidFill>
                  <a:latin typeface="Sorts Mill Goudy" panose="02000503000000000000" pitchFamily="2" charset="0"/>
                </a:rPr>
                <a:t> percentile. (Source: Internal data from Adventure Works, 2001-2004.)</a:t>
              </a:r>
            </a:p>
          </p:txBody>
        </p:sp>
      </p:grpSp>
      <p:sp>
        <p:nvSpPr>
          <p:cNvPr id="7" name="Title 1">
            <a:extLst>
              <a:ext uri="{FF2B5EF4-FFF2-40B4-BE49-F238E27FC236}">
                <a16:creationId xmlns:a16="http://schemas.microsoft.com/office/drawing/2014/main" id="{1D20F8F3-FD68-85A5-1982-DAD44DA4DB11}"/>
              </a:ext>
            </a:extLst>
          </p:cNvPr>
          <p:cNvSpPr txBox="1">
            <a:spLocks/>
          </p:cNvSpPr>
          <p:nvPr/>
        </p:nvSpPr>
        <p:spPr>
          <a:xfrm>
            <a:off x="551865" y="5833384"/>
            <a:ext cx="4794835" cy="39514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Phase 3 shows a sharp reduction in sales and revenue. (It is unclear what may have caused this.) </a:t>
            </a:r>
          </a:p>
        </p:txBody>
      </p:sp>
      <p:cxnSp>
        <p:nvCxnSpPr>
          <p:cNvPr id="46" name="Straight Connector 45">
            <a:extLst>
              <a:ext uri="{FF2B5EF4-FFF2-40B4-BE49-F238E27FC236}">
                <a16:creationId xmlns:a16="http://schemas.microsoft.com/office/drawing/2014/main" id="{66735928-E7EF-8738-0B66-35944594F30C}"/>
              </a:ext>
            </a:extLst>
          </p:cNvPr>
          <p:cNvCxnSpPr>
            <a:cxnSpLocks/>
          </p:cNvCxnSpPr>
          <p:nvPr/>
        </p:nvCxnSpPr>
        <p:spPr>
          <a:xfrm>
            <a:off x="6755249" y="4445195"/>
            <a:ext cx="25774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E98E1F-FB11-8EE1-D765-249E2426AFDB}"/>
              </a:ext>
            </a:extLst>
          </p:cNvPr>
          <p:cNvCxnSpPr>
            <a:cxnSpLocks/>
          </p:cNvCxnSpPr>
          <p:nvPr/>
        </p:nvCxnSpPr>
        <p:spPr>
          <a:xfrm>
            <a:off x="6755249" y="6016030"/>
            <a:ext cx="25774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4E4498E-09BA-EC66-627C-7F32FD1D6AE6}"/>
              </a:ext>
            </a:extLst>
          </p:cNvPr>
          <p:cNvGrpSpPr/>
          <p:nvPr/>
        </p:nvGrpSpPr>
        <p:grpSpPr>
          <a:xfrm>
            <a:off x="5468184" y="4439435"/>
            <a:ext cx="4171116" cy="1564115"/>
            <a:chOff x="5468184" y="4439434"/>
            <a:chExt cx="4171116" cy="1538293"/>
          </a:xfrm>
        </p:grpSpPr>
        <p:sp>
          <p:nvSpPr>
            <p:cNvPr id="9" name="Rectangle 8">
              <a:extLst>
                <a:ext uri="{FF2B5EF4-FFF2-40B4-BE49-F238E27FC236}">
                  <a16:creationId xmlns:a16="http://schemas.microsoft.com/office/drawing/2014/main" id="{FBF4E20C-A6F1-9739-20A8-FF8F47B2D58E}"/>
                </a:ext>
              </a:extLst>
            </p:cNvPr>
            <p:cNvSpPr/>
            <p:nvPr/>
          </p:nvSpPr>
          <p:spPr>
            <a:xfrm>
              <a:off x="6629400" y="4439434"/>
              <a:ext cx="3009900" cy="153829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5B2BBE6F-B6F0-4048-C34D-7E8B16499990}"/>
                </a:ext>
              </a:extLst>
            </p:cNvPr>
            <p:cNvCxnSpPr>
              <a:cxnSpLocks/>
              <a:stCxn id="9" idx="1"/>
            </p:cNvCxnSpPr>
            <p:nvPr/>
          </p:nvCxnSpPr>
          <p:spPr>
            <a:xfrm flipH="1" flipV="1">
              <a:off x="5468184" y="5125198"/>
              <a:ext cx="1161216" cy="8338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05261DC-8C2F-E0A1-8813-1BD02D7C06C9}"/>
              </a:ext>
            </a:extLst>
          </p:cNvPr>
          <p:cNvGrpSpPr/>
          <p:nvPr/>
        </p:nvGrpSpPr>
        <p:grpSpPr>
          <a:xfrm>
            <a:off x="5468184" y="5907869"/>
            <a:ext cx="4171116" cy="259928"/>
            <a:chOff x="5468184" y="3071976"/>
            <a:chExt cx="4171116" cy="2946267"/>
          </a:xfrm>
        </p:grpSpPr>
        <p:sp>
          <p:nvSpPr>
            <p:cNvPr id="21" name="Rectangle 20">
              <a:extLst>
                <a:ext uri="{FF2B5EF4-FFF2-40B4-BE49-F238E27FC236}">
                  <a16:creationId xmlns:a16="http://schemas.microsoft.com/office/drawing/2014/main" id="{FA2D145F-AE4E-E1E4-E357-8DC54B117DDB}"/>
                </a:ext>
              </a:extLst>
            </p:cNvPr>
            <p:cNvSpPr/>
            <p:nvPr/>
          </p:nvSpPr>
          <p:spPr>
            <a:xfrm>
              <a:off x="6629400" y="4439434"/>
              <a:ext cx="3009900" cy="157880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Connector 22">
              <a:extLst>
                <a:ext uri="{FF2B5EF4-FFF2-40B4-BE49-F238E27FC236}">
                  <a16:creationId xmlns:a16="http://schemas.microsoft.com/office/drawing/2014/main" id="{6504654D-B001-1832-CA9C-4516BD5A6420}"/>
                </a:ext>
              </a:extLst>
            </p:cNvPr>
            <p:cNvCxnSpPr>
              <a:cxnSpLocks/>
              <a:stCxn id="21" idx="1"/>
            </p:cNvCxnSpPr>
            <p:nvPr/>
          </p:nvCxnSpPr>
          <p:spPr>
            <a:xfrm flipH="1" flipV="1">
              <a:off x="5468184" y="3071976"/>
              <a:ext cx="1161216" cy="2156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object 9">
            <a:extLst>
              <a:ext uri="{FF2B5EF4-FFF2-40B4-BE49-F238E27FC236}">
                <a16:creationId xmlns:a16="http://schemas.microsoft.com/office/drawing/2014/main" id="{6E47EE3A-BB17-400B-4461-B1EB6BA8A89F}"/>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4</a:t>
            </a:r>
          </a:p>
        </p:txBody>
      </p:sp>
    </p:spTree>
    <p:extLst>
      <p:ext uri="{BB962C8B-B14F-4D97-AF65-F5344CB8AC3E}">
        <p14:creationId xmlns:p14="http://schemas.microsoft.com/office/powerpoint/2010/main" val="412913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p:cTn id="18" dur="indefinite"/>
                                        <p:tgtEl>
                                          <p:spTgt spid="5"/>
                                        </p:tgtEl>
                                        <p:attrNameLst>
                                          <p:attrName>style.opacity</p:attrName>
                                        </p:attrNameLst>
                                      </p:cBhvr>
                                      <p:to>
                                        <p:strVal val="0.5"/>
                                      </p:to>
                                    </p:set>
                                    <p:animEffect filter="image" prLst="opacity: 0.5">
                                      <p:cBhvr rctx="IE">
                                        <p:cTn id="19" dur="indefinite"/>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Sales increase due to price cut; revenue per sale falls &gt;50% from mid-2003</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sp>
        <p:nvSpPr>
          <p:cNvPr id="3" name="Title 1">
            <a:extLst>
              <a:ext uri="{FF2B5EF4-FFF2-40B4-BE49-F238E27FC236}">
                <a16:creationId xmlns:a16="http://schemas.microsoft.com/office/drawing/2014/main" id="{3133B86A-CD2E-1236-BB58-6FF2F48A41DD}"/>
              </a:ext>
            </a:extLst>
          </p:cNvPr>
          <p:cNvSpPr txBox="1">
            <a:spLocks/>
          </p:cNvSpPr>
          <p:nvPr/>
        </p:nvSpPr>
        <p:spPr>
          <a:xfrm>
            <a:off x="4988241" y="1665946"/>
            <a:ext cx="5003114" cy="39514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Between July and August 2003, the boundary between Phase 1 and Phase 2, average revenue per sale falls from US$7,687 to US$3,850. By the first six months of 2004, average revenue per sale declined further, to an average of US$2,458 (excluding July 2004; see red bars in </a:t>
            </a:r>
            <a:r>
              <a:rPr lang="en-GB" sz="1400" i="1" dirty="0">
                <a:latin typeface="Sorts Mill Goudy" panose="02000503000000000000" pitchFamily="2" charset="0"/>
              </a:rPr>
              <a:t>Chart 3)</a:t>
            </a:r>
            <a:r>
              <a:rPr lang="en-GB" sz="1400" dirty="0">
                <a:latin typeface="Sorts Mill Goudy" panose="02000503000000000000" pitchFamily="2" charset="0"/>
              </a:rPr>
              <a:t>.</a:t>
            </a:r>
          </a:p>
        </p:txBody>
      </p:sp>
      <p:sp>
        <p:nvSpPr>
          <p:cNvPr id="5" name="Title 1">
            <a:extLst>
              <a:ext uri="{FF2B5EF4-FFF2-40B4-BE49-F238E27FC236}">
                <a16:creationId xmlns:a16="http://schemas.microsoft.com/office/drawing/2014/main" id="{258B6358-A19B-6A16-A91F-708280248968}"/>
              </a:ext>
            </a:extLst>
          </p:cNvPr>
          <p:cNvSpPr txBox="1">
            <a:spLocks/>
          </p:cNvSpPr>
          <p:nvPr/>
        </p:nvSpPr>
        <p:spPr>
          <a:xfrm>
            <a:off x="4988241" y="2427946"/>
            <a:ext cx="5003114" cy="395142"/>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This suggests that either different (cheaper) products were being sold in Phase 2, or that Adventure Works cut its prices.</a:t>
            </a:r>
          </a:p>
        </p:txBody>
      </p:sp>
      <p:grpSp>
        <p:nvGrpSpPr>
          <p:cNvPr id="12" name="Group 11">
            <a:extLst>
              <a:ext uri="{FF2B5EF4-FFF2-40B4-BE49-F238E27FC236}">
                <a16:creationId xmlns:a16="http://schemas.microsoft.com/office/drawing/2014/main" id="{78DE3C2F-A484-6843-0C40-F272291D0CAD}"/>
              </a:ext>
            </a:extLst>
          </p:cNvPr>
          <p:cNvGrpSpPr/>
          <p:nvPr/>
        </p:nvGrpSpPr>
        <p:grpSpPr>
          <a:xfrm>
            <a:off x="599900" y="649412"/>
            <a:ext cx="4494616" cy="6370321"/>
            <a:chOff x="5367841" y="692956"/>
            <a:chExt cx="4494616" cy="6370321"/>
          </a:xfrm>
        </p:grpSpPr>
        <p:grpSp>
          <p:nvGrpSpPr>
            <p:cNvPr id="54" name="Group 53">
              <a:extLst>
                <a:ext uri="{FF2B5EF4-FFF2-40B4-BE49-F238E27FC236}">
                  <a16:creationId xmlns:a16="http://schemas.microsoft.com/office/drawing/2014/main" id="{3EBEE7E1-7DC5-292E-127C-B56268025E22}"/>
                </a:ext>
              </a:extLst>
            </p:cNvPr>
            <p:cNvGrpSpPr>
              <a:grpSpLocks noChangeAspect="1"/>
            </p:cNvGrpSpPr>
            <p:nvPr/>
          </p:nvGrpSpPr>
          <p:grpSpPr>
            <a:xfrm>
              <a:off x="5367841" y="692956"/>
              <a:ext cx="4281428" cy="5696334"/>
              <a:chOff x="5063723" y="656349"/>
              <a:chExt cx="4729360" cy="6292297"/>
            </a:xfrm>
          </p:grpSpPr>
          <p:grpSp>
            <p:nvGrpSpPr>
              <p:cNvPr id="50" name="Group 49">
                <a:extLst>
                  <a:ext uri="{FF2B5EF4-FFF2-40B4-BE49-F238E27FC236}">
                    <a16:creationId xmlns:a16="http://schemas.microsoft.com/office/drawing/2014/main" id="{D948F0A9-836E-BBA0-8520-339C75150FCB}"/>
                  </a:ext>
                </a:extLst>
              </p:cNvPr>
              <p:cNvGrpSpPr/>
              <p:nvPr/>
            </p:nvGrpSpPr>
            <p:grpSpPr>
              <a:xfrm>
                <a:off x="5759856" y="656349"/>
                <a:ext cx="4033227" cy="6260072"/>
                <a:chOff x="5759856" y="656349"/>
                <a:chExt cx="4033227" cy="6260072"/>
              </a:xfrm>
            </p:grpSpPr>
            <p:pic>
              <p:nvPicPr>
                <p:cNvPr id="8" name="Picture 7">
                  <a:extLst>
                    <a:ext uri="{FF2B5EF4-FFF2-40B4-BE49-F238E27FC236}">
                      <a16:creationId xmlns:a16="http://schemas.microsoft.com/office/drawing/2014/main" id="{FE311C0D-B031-E828-E7A5-A5D42B9007B0}"/>
                    </a:ext>
                  </a:extLst>
                </p:cNvPr>
                <p:cNvPicPr>
                  <a:picLocks noChangeAspect="1"/>
                </p:cNvPicPr>
                <p:nvPr/>
              </p:nvPicPr>
              <p:blipFill>
                <a:blip r:embed="rId2"/>
                <a:stretch>
                  <a:fillRect/>
                </a:stretch>
              </p:blipFill>
              <p:spPr>
                <a:xfrm>
                  <a:off x="6168651" y="656349"/>
                  <a:ext cx="3345900" cy="6260072"/>
                </a:xfrm>
                <a:prstGeom prst="rect">
                  <a:avLst/>
                </a:prstGeom>
              </p:spPr>
            </p:pic>
            <p:cxnSp>
              <p:nvCxnSpPr>
                <p:cNvPr id="21" name="Straight Connector 20">
                  <a:extLst>
                    <a:ext uri="{FF2B5EF4-FFF2-40B4-BE49-F238E27FC236}">
                      <a16:creationId xmlns:a16="http://schemas.microsoft.com/office/drawing/2014/main" id="{C176F7E0-F99C-45A9-6056-1BD68D7A2561}"/>
                    </a:ext>
                  </a:extLst>
                </p:cNvPr>
                <p:cNvCxnSpPr>
                  <a:cxnSpLocks/>
                </p:cNvCxnSpPr>
                <p:nvPr/>
              </p:nvCxnSpPr>
              <p:spPr>
                <a:xfrm>
                  <a:off x="5759856" y="4855241"/>
                  <a:ext cx="403322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843928-30C1-E29F-3905-F3F04BCBB17A}"/>
                    </a:ext>
                  </a:extLst>
                </p:cNvPr>
                <p:cNvCxnSpPr>
                  <a:cxnSpLocks/>
                </p:cNvCxnSpPr>
                <p:nvPr/>
              </p:nvCxnSpPr>
              <p:spPr>
                <a:xfrm>
                  <a:off x="5759856" y="6618371"/>
                  <a:ext cx="403322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CE67B5DC-0910-0B57-09FC-E93CD2DDFBD7}"/>
                  </a:ext>
                </a:extLst>
              </p:cNvPr>
              <p:cNvGrpSpPr/>
              <p:nvPr/>
            </p:nvGrpSpPr>
            <p:grpSpPr>
              <a:xfrm>
                <a:off x="5063723" y="827449"/>
                <a:ext cx="1105677" cy="6121197"/>
                <a:chOff x="5063723" y="827449"/>
                <a:chExt cx="1105677" cy="6121197"/>
              </a:xfrm>
            </p:grpSpPr>
            <p:sp>
              <p:nvSpPr>
                <p:cNvPr id="41" name="TextBox 40">
                  <a:extLst>
                    <a:ext uri="{FF2B5EF4-FFF2-40B4-BE49-F238E27FC236}">
                      <a16:creationId xmlns:a16="http://schemas.microsoft.com/office/drawing/2014/main" id="{B59ECE9C-FA8F-E1C0-338A-29EB45A1FD1E}"/>
                    </a:ext>
                  </a:extLst>
                </p:cNvPr>
                <p:cNvSpPr txBox="1"/>
                <p:nvPr/>
              </p:nvSpPr>
              <p:spPr>
                <a:xfrm rot="16200000">
                  <a:off x="3956156" y="2708706"/>
                  <a:ext cx="4016196" cy="253682"/>
                </a:xfrm>
                <a:prstGeom prst="rect">
                  <a:avLst/>
                </a:prstGeom>
                <a:noFill/>
              </p:spPr>
              <p:txBody>
                <a:bodyPr wrap="square" rtlCol="0">
                  <a:spAutoFit/>
                </a:bodyPr>
                <a:lstStyle/>
                <a:p>
                  <a:pPr algn="ctr"/>
                  <a:r>
                    <a:rPr lang="en-GB" sz="1000" dirty="0">
                      <a:latin typeface="Sorts Mill Goudy" panose="02000503000000000000" pitchFamily="2" charset="0"/>
                    </a:rPr>
                    <a:t>Phase 1</a:t>
                  </a:r>
                </a:p>
              </p:txBody>
            </p:sp>
            <p:sp>
              <p:nvSpPr>
                <p:cNvPr id="42" name="TextBox 41">
                  <a:extLst>
                    <a:ext uri="{FF2B5EF4-FFF2-40B4-BE49-F238E27FC236}">
                      <a16:creationId xmlns:a16="http://schemas.microsoft.com/office/drawing/2014/main" id="{667685EB-6431-A897-C737-3EAB3ED2A815}"/>
                    </a:ext>
                  </a:extLst>
                </p:cNvPr>
                <p:cNvSpPr txBox="1"/>
                <p:nvPr/>
              </p:nvSpPr>
              <p:spPr>
                <a:xfrm rot="16200000">
                  <a:off x="5077210" y="5604487"/>
                  <a:ext cx="1774085" cy="253682"/>
                </a:xfrm>
                <a:prstGeom prst="rect">
                  <a:avLst/>
                </a:prstGeom>
                <a:noFill/>
              </p:spPr>
              <p:txBody>
                <a:bodyPr wrap="square" rtlCol="0">
                  <a:spAutoFit/>
                </a:bodyPr>
                <a:lstStyle/>
                <a:p>
                  <a:pPr algn="ctr"/>
                  <a:r>
                    <a:rPr lang="en-GB" sz="1000" dirty="0">
                      <a:latin typeface="Sorts Mill Goudy" panose="02000503000000000000" pitchFamily="2" charset="0"/>
                    </a:rPr>
                    <a:t>Phase 2</a:t>
                  </a:r>
                </a:p>
              </p:txBody>
            </p:sp>
            <p:grpSp>
              <p:nvGrpSpPr>
                <p:cNvPr id="51" name="Group 50">
                  <a:extLst>
                    <a:ext uri="{FF2B5EF4-FFF2-40B4-BE49-F238E27FC236}">
                      <a16:creationId xmlns:a16="http://schemas.microsoft.com/office/drawing/2014/main" id="{E32844C8-1B62-2C4B-4901-BD9E03CB0441}"/>
                    </a:ext>
                  </a:extLst>
                </p:cNvPr>
                <p:cNvGrpSpPr/>
                <p:nvPr/>
              </p:nvGrpSpPr>
              <p:grpSpPr>
                <a:xfrm>
                  <a:off x="5063723" y="6694963"/>
                  <a:ext cx="1105677" cy="253683"/>
                  <a:chOff x="5063723" y="6694963"/>
                  <a:chExt cx="1105677" cy="253683"/>
                </a:xfrm>
              </p:grpSpPr>
              <p:sp>
                <p:nvSpPr>
                  <p:cNvPr id="43" name="TextBox 42">
                    <a:extLst>
                      <a:ext uri="{FF2B5EF4-FFF2-40B4-BE49-F238E27FC236}">
                        <a16:creationId xmlns:a16="http://schemas.microsoft.com/office/drawing/2014/main" id="{8E304281-DDD4-2D2E-AA6F-48853A70A1D4}"/>
                      </a:ext>
                    </a:extLst>
                  </p:cNvPr>
                  <p:cNvSpPr txBox="1"/>
                  <p:nvPr/>
                </p:nvSpPr>
                <p:spPr>
                  <a:xfrm>
                    <a:off x="5063723" y="6694964"/>
                    <a:ext cx="666669" cy="253682"/>
                  </a:xfrm>
                  <a:prstGeom prst="rect">
                    <a:avLst/>
                  </a:prstGeom>
                  <a:noFill/>
                </p:spPr>
                <p:txBody>
                  <a:bodyPr wrap="square" rtlCol="0">
                    <a:spAutoFit/>
                  </a:bodyPr>
                  <a:lstStyle/>
                  <a:p>
                    <a:pPr algn="ctr"/>
                    <a:r>
                      <a:rPr lang="en-GB" sz="1000" dirty="0">
                        <a:latin typeface="Sorts Mill Goudy" panose="02000503000000000000" pitchFamily="2" charset="0"/>
                      </a:rPr>
                      <a:t>Phase 3</a:t>
                    </a:r>
                  </a:p>
                </p:txBody>
              </p:sp>
              <p:cxnSp>
                <p:nvCxnSpPr>
                  <p:cNvPr id="49" name="Straight Arrow Connector 48">
                    <a:extLst>
                      <a:ext uri="{FF2B5EF4-FFF2-40B4-BE49-F238E27FC236}">
                        <a16:creationId xmlns:a16="http://schemas.microsoft.com/office/drawing/2014/main" id="{0B8A3BBD-7797-7491-D9DD-74E6C357D2CA}"/>
                      </a:ext>
                    </a:extLst>
                  </p:cNvPr>
                  <p:cNvCxnSpPr>
                    <a:cxnSpLocks/>
                  </p:cNvCxnSpPr>
                  <p:nvPr/>
                </p:nvCxnSpPr>
                <p:spPr>
                  <a:xfrm flipV="1">
                    <a:off x="5622168" y="6694963"/>
                    <a:ext cx="547232" cy="12684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 name="TextBox 5">
              <a:extLst>
                <a:ext uri="{FF2B5EF4-FFF2-40B4-BE49-F238E27FC236}">
                  <a16:creationId xmlns:a16="http://schemas.microsoft.com/office/drawing/2014/main" id="{CD0CC3CA-6454-6A1F-B497-628A26776ABA}"/>
                </a:ext>
              </a:extLst>
            </p:cNvPr>
            <p:cNvSpPr txBox="1"/>
            <p:nvPr/>
          </p:nvSpPr>
          <p:spPr>
            <a:xfrm>
              <a:off x="5660571" y="6416946"/>
              <a:ext cx="4201886" cy="646331"/>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3</a:t>
              </a:r>
              <a:r>
                <a:rPr lang="en-GB" sz="900" dirty="0">
                  <a:solidFill>
                    <a:schemeClr val="tx2"/>
                  </a:solidFill>
                  <a:latin typeface="Sorts Mill Goudy" panose="02000503000000000000" pitchFamily="2" charset="0"/>
                </a:rPr>
                <a:t>. Total sales (orders) and average revenue ($US) per sale across all regions of Adventure Works. Green bars indicate figures above the 59</a:t>
              </a:r>
              <a:r>
                <a:rPr lang="en-GB" sz="900" baseline="30000" dirty="0">
                  <a:solidFill>
                    <a:schemeClr val="tx2"/>
                  </a:solidFill>
                  <a:latin typeface="Sorts Mill Goudy" panose="02000503000000000000" pitchFamily="2" charset="0"/>
                </a:rPr>
                <a:t>th</a:t>
              </a:r>
              <a:r>
                <a:rPr lang="en-GB" sz="900" dirty="0">
                  <a:solidFill>
                    <a:schemeClr val="tx2"/>
                  </a:solidFill>
                  <a:latin typeface="Sorts Mill Goudy" panose="02000503000000000000" pitchFamily="2" charset="0"/>
                </a:rPr>
                <a:t> percentile, while red bars indicate figures below the 30</a:t>
              </a:r>
              <a:r>
                <a:rPr lang="en-GB" sz="900" baseline="30000" dirty="0">
                  <a:solidFill>
                    <a:schemeClr val="tx2"/>
                  </a:solidFill>
                  <a:latin typeface="Sorts Mill Goudy" panose="02000503000000000000" pitchFamily="2" charset="0"/>
                </a:rPr>
                <a:t>th</a:t>
              </a:r>
              <a:r>
                <a:rPr lang="en-GB" sz="900" dirty="0">
                  <a:solidFill>
                    <a:schemeClr val="tx2"/>
                  </a:solidFill>
                  <a:latin typeface="Sorts Mill Goudy" panose="02000503000000000000" pitchFamily="2" charset="0"/>
                </a:rPr>
                <a:t> percentile. (Source: Internal data from Adventure Works, 2001-2004.)</a:t>
              </a:r>
            </a:p>
          </p:txBody>
        </p:sp>
      </p:grpSp>
      <p:grpSp>
        <p:nvGrpSpPr>
          <p:cNvPr id="9" name="Group 8">
            <a:extLst>
              <a:ext uri="{FF2B5EF4-FFF2-40B4-BE49-F238E27FC236}">
                <a16:creationId xmlns:a16="http://schemas.microsoft.com/office/drawing/2014/main" id="{47E17246-C1C4-C289-4E53-6AB5930BA004}"/>
              </a:ext>
            </a:extLst>
          </p:cNvPr>
          <p:cNvGrpSpPr/>
          <p:nvPr/>
        </p:nvGrpSpPr>
        <p:grpSpPr>
          <a:xfrm>
            <a:off x="5289625" y="3066605"/>
            <a:ext cx="4705496" cy="3419928"/>
            <a:chOff x="663196" y="3438749"/>
            <a:chExt cx="4705496" cy="3419928"/>
          </a:xfrm>
        </p:grpSpPr>
        <p:grpSp>
          <p:nvGrpSpPr>
            <p:cNvPr id="20" name="Group 19">
              <a:extLst>
                <a:ext uri="{FF2B5EF4-FFF2-40B4-BE49-F238E27FC236}">
                  <a16:creationId xmlns:a16="http://schemas.microsoft.com/office/drawing/2014/main" id="{3BEF8D38-E034-02B5-31F0-29A554CA6884}"/>
                </a:ext>
              </a:extLst>
            </p:cNvPr>
            <p:cNvGrpSpPr>
              <a:grpSpLocks noChangeAspect="1"/>
            </p:cNvGrpSpPr>
            <p:nvPr/>
          </p:nvGrpSpPr>
          <p:grpSpPr>
            <a:xfrm>
              <a:off x="686565" y="3438749"/>
              <a:ext cx="4682127" cy="3065308"/>
              <a:chOff x="678956" y="1175217"/>
              <a:chExt cx="6248317" cy="4090669"/>
            </a:xfrm>
          </p:grpSpPr>
          <p:pic>
            <p:nvPicPr>
              <p:cNvPr id="4" name="Picture 3">
                <a:extLst>
                  <a:ext uri="{FF2B5EF4-FFF2-40B4-BE49-F238E27FC236}">
                    <a16:creationId xmlns:a16="http://schemas.microsoft.com/office/drawing/2014/main" id="{3F038828-847A-B8AA-BFD5-4A7FFD565E59}"/>
                  </a:ext>
                </a:extLst>
              </p:cNvPr>
              <p:cNvPicPr>
                <a:picLocks noChangeAspect="1"/>
              </p:cNvPicPr>
              <p:nvPr/>
            </p:nvPicPr>
            <p:blipFill rotWithShape="1">
              <a:blip r:embed="rId3"/>
              <a:srcRect t="6135"/>
              <a:stretch/>
            </p:blipFill>
            <p:spPr>
              <a:xfrm>
                <a:off x="678956" y="1175217"/>
                <a:ext cx="6195770" cy="3409661"/>
              </a:xfrm>
              <a:prstGeom prst="rect">
                <a:avLst/>
              </a:prstGeom>
            </p:spPr>
          </p:pic>
          <p:grpSp>
            <p:nvGrpSpPr>
              <p:cNvPr id="19" name="Group 18">
                <a:extLst>
                  <a:ext uri="{FF2B5EF4-FFF2-40B4-BE49-F238E27FC236}">
                    <a16:creationId xmlns:a16="http://schemas.microsoft.com/office/drawing/2014/main" id="{F99AAC60-F0A6-B054-8EB3-A9BC674E81D0}"/>
                  </a:ext>
                </a:extLst>
              </p:cNvPr>
              <p:cNvGrpSpPr/>
              <p:nvPr/>
            </p:nvGrpSpPr>
            <p:grpSpPr>
              <a:xfrm>
                <a:off x="1305853" y="4685646"/>
                <a:ext cx="5621420" cy="580240"/>
                <a:chOff x="1305853" y="4685646"/>
                <a:chExt cx="5621420" cy="580240"/>
              </a:xfrm>
            </p:grpSpPr>
            <p:grpSp>
              <p:nvGrpSpPr>
                <p:cNvPr id="16" name="Group 15">
                  <a:extLst>
                    <a:ext uri="{FF2B5EF4-FFF2-40B4-BE49-F238E27FC236}">
                      <a16:creationId xmlns:a16="http://schemas.microsoft.com/office/drawing/2014/main" id="{49F2B378-D932-450B-AE0D-2E0506306804}"/>
                    </a:ext>
                  </a:extLst>
                </p:cNvPr>
                <p:cNvGrpSpPr/>
                <p:nvPr/>
              </p:nvGrpSpPr>
              <p:grpSpPr>
                <a:xfrm>
                  <a:off x="1305853" y="4686660"/>
                  <a:ext cx="3272681" cy="579226"/>
                  <a:chOff x="1305853" y="4686660"/>
                  <a:chExt cx="3272681" cy="579226"/>
                </a:xfrm>
              </p:grpSpPr>
              <p:grpSp>
                <p:nvGrpSpPr>
                  <p:cNvPr id="27" name="Group 26">
                    <a:extLst>
                      <a:ext uri="{FF2B5EF4-FFF2-40B4-BE49-F238E27FC236}">
                        <a16:creationId xmlns:a16="http://schemas.microsoft.com/office/drawing/2014/main" id="{6FC73C63-D818-D71D-FB5D-49C81F065D73}"/>
                      </a:ext>
                    </a:extLst>
                  </p:cNvPr>
                  <p:cNvGrpSpPr/>
                  <p:nvPr/>
                </p:nvGrpSpPr>
                <p:grpSpPr>
                  <a:xfrm>
                    <a:off x="1305853" y="4686660"/>
                    <a:ext cx="3272681" cy="180000"/>
                    <a:chOff x="1386840" y="5218430"/>
                    <a:chExt cx="3459480" cy="180000"/>
                  </a:xfrm>
                </p:grpSpPr>
                <p:cxnSp>
                  <p:nvCxnSpPr>
                    <p:cNvPr id="24" name="Straight Connector 23">
                      <a:extLst>
                        <a:ext uri="{FF2B5EF4-FFF2-40B4-BE49-F238E27FC236}">
                          <a16:creationId xmlns:a16="http://schemas.microsoft.com/office/drawing/2014/main" id="{F58B1607-F139-5E4A-93E7-CCFEAF5DA3FC}"/>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181574-4D44-435B-C9E9-876D1A1EF412}"/>
                        </a:ext>
                      </a:extLst>
                    </p:cNvPr>
                    <p:cNvCxnSpPr>
                      <a:cxnSpLocks/>
                    </p:cNvCxnSpPr>
                    <p:nvPr/>
                  </p:nvCxnSpPr>
                  <p:spPr>
                    <a:xfrm rot="5400000">
                      <a:off x="4741715"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4B2406-BFA5-652B-14BE-475D448189AE}"/>
                        </a:ext>
                      </a:extLst>
                    </p:cNvPr>
                    <p:cNvCxnSpPr>
                      <a:cxnSpLocks/>
                    </p:cNvCxnSpPr>
                    <p:nvPr/>
                  </p:nvCxnSpPr>
                  <p:spPr>
                    <a:xfrm rot="5400000">
                      <a:off x="1315890"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E3DDC569-C1BE-035E-057B-EB690E7540D0}"/>
                      </a:ext>
                    </a:extLst>
                  </p:cNvPr>
                  <p:cNvSpPr txBox="1"/>
                  <p:nvPr/>
                </p:nvSpPr>
                <p:spPr>
                  <a:xfrm>
                    <a:off x="1305853" y="4937303"/>
                    <a:ext cx="3258864" cy="328583"/>
                  </a:xfrm>
                  <a:prstGeom prst="rect">
                    <a:avLst/>
                  </a:prstGeom>
                  <a:noFill/>
                </p:spPr>
                <p:txBody>
                  <a:bodyPr wrap="square" rtlCol="0">
                    <a:spAutoFit/>
                  </a:bodyPr>
                  <a:lstStyle/>
                  <a:p>
                    <a:pPr algn="ctr"/>
                    <a:r>
                      <a:rPr lang="en-GB" sz="1000" dirty="0">
                        <a:latin typeface="Sorts Mill Goudy" panose="02000503000000000000" pitchFamily="2" charset="0"/>
                      </a:rPr>
                      <a:t>Phase 1</a:t>
                    </a:r>
                  </a:p>
                </p:txBody>
              </p:sp>
            </p:grpSp>
            <p:grpSp>
              <p:nvGrpSpPr>
                <p:cNvPr id="17" name="Group 16">
                  <a:extLst>
                    <a:ext uri="{FF2B5EF4-FFF2-40B4-BE49-F238E27FC236}">
                      <a16:creationId xmlns:a16="http://schemas.microsoft.com/office/drawing/2014/main" id="{76D34582-0021-0290-148D-94D0CDDFD37D}"/>
                    </a:ext>
                  </a:extLst>
                </p:cNvPr>
                <p:cNvGrpSpPr/>
                <p:nvPr/>
              </p:nvGrpSpPr>
              <p:grpSpPr>
                <a:xfrm>
                  <a:off x="4686563" y="4685658"/>
                  <a:ext cx="1418761" cy="580228"/>
                  <a:chOff x="4686563" y="4685658"/>
                  <a:chExt cx="1418761" cy="580228"/>
                </a:xfrm>
              </p:grpSpPr>
              <p:grpSp>
                <p:nvGrpSpPr>
                  <p:cNvPr id="28" name="Group 27">
                    <a:extLst>
                      <a:ext uri="{FF2B5EF4-FFF2-40B4-BE49-F238E27FC236}">
                        <a16:creationId xmlns:a16="http://schemas.microsoft.com/office/drawing/2014/main" id="{EFC437BE-C12F-A46C-5C3C-7DD79CB29969}"/>
                      </a:ext>
                    </a:extLst>
                  </p:cNvPr>
                  <p:cNvGrpSpPr/>
                  <p:nvPr/>
                </p:nvGrpSpPr>
                <p:grpSpPr>
                  <a:xfrm>
                    <a:off x="4686563" y="4685658"/>
                    <a:ext cx="1418761" cy="182042"/>
                    <a:chOff x="1386840" y="5216435"/>
                    <a:chExt cx="3459480" cy="183858"/>
                  </a:xfrm>
                </p:grpSpPr>
                <p:cxnSp>
                  <p:nvCxnSpPr>
                    <p:cNvPr id="29" name="Straight Connector 28">
                      <a:extLst>
                        <a:ext uri="{FF2B5EF4-FFF2-40B4-BE49-F238E27FC236}">
                          <a16:creationId xmlns:a16="http://schemas.microsoft.com/office/drawing/2014/main" id="{A7EE32BB-A3BB-EC13-CA34-736B55846075}"/>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07BB6C-9FB8-EE0B-1B7C-424BC826B2DF}"/>
                        </a:ext>
                      </a:extLst>
                    </p:cNvPr>
                    <p:cNvCxnSpPr>
                      <a:cxnSpLocks/>
                    </p:cNvCxnSpPr>
                    <p:nvPr/>
                  </p:nvCxnSpPr>
                  <p:spPr>
                    <a:xfrm rot="5400000">
                      <a:off x="4719125" y="5306543"/>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9F8CFC-0F57-F65E-E1FD-A852E5CB8E8A}"/>
                        </a:ext>
                      </a:extLst>
                    </p:cNvPr>
                    <p:cNvCxnSpPr>
                      <a:cxnSpLocks/>
                    </p:cNvCxnSpPr>
                    <p:nvPr/>
                  </p:nvCxnSpPr>
                  <p:spPr>
                    <a:xfrm rot="5400000">
                      <a:off x="1318629" y="5310392"/>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7F99DA45-E143-DAEB-6F74-52385866CC2F}"/>
                      </a:ext>
                    </a:extLst>
                  </p:cNvPr>
                  <p:cNvSpPr txBox="1"/>
                  <p:nvPr/>
                </p:nvSpPr>
                <p:spPr>
                  <a:xfrm>
                    <a:off x="4695498" y="4937303"/>
                    <a:ext cx="1394573" cy="328583"/>
                  </a:xfrm>
                  <a:prstGeom prst="rect">
                    <a:avLst/>
                  </a:prstGeom>
                  <a:noFill/>
                </p:spPr>
                <p:txBody>
                  <a:bodyPr wrap="square" rtlCol="0">
                    <a:spAutoFit/>
                  </a:bodyPr>
                  <a:lstStyle/>
                  <a:p>
                    <a:pPr algn="ctr"/>
                    <a:r>
                      <a:rPr lang="en-GB" sz="1000" dirty="0">
                        <a:latin typeface="Sorts Mill Goudy" panose="02000503000000000000" pitchFamily="2" charset="0"/>
                      </a:rPr>
                      <a:t>Phase 2</a:t>
                    </a:r>
                  </a:p>
                </p:txBody>
              </p:sp>
            </p:grpSp>
            <p:grpSp>
              <p:nvGrpSpPr>
                <p:cNvPr id="18" name="Group 17">
                  <a:extLst>
                    <a:ext uri="{FF2B5EF4-FFF2-40B4-BE49-F238E27FC236}">
                      <a16:creationId xmlns:a16="http://schemas.microsoft.com/office/drawing/2014/main" id="{5D545604-DF92-A1EA-CAD9-EF46B51FDA10}"/>
                    </a:ext>
                  </a:extLst>
                </p:cNvPr>
                <p:cNvGrpSpPr/>
                <p:nvPr/>
              </p:nvGrpSpPr>
              <p:grpSpPr>
                <a:xfrm>
                  <a:off x="6063762" y="4685646"/>
                  <a:ext cx="863511" cy="580240"/>
                  <a:chOff x="6063762" y="4685646"/>
                  <a:chExt cx="863511" cy="580240"/>
                </a:xfrm>
              </p:grpSpPr>
              <p:cxnSp>
                <p:nvCxnSpPr>
                  <p:cNvPr id="34" name="Straight Connector 33">
                    <a:extLst>
                      <a:ext uri="{FF2B5EF4-FFF2-40B4-BE49-F238E27FC236}">
                        <a16:creationId xmlns:a16="http://schemas.microsoft.com/office/drawing/2014/main" id="{0B60C6CF-20D9-90A1-7468-7EF6A234C186}"/>
                      </a:ext>
                    </a:extLst>
                  </p:cNvPr>
                  <p:cNvCxnSpPr>
                    <a:cxnSpLocks/>
                  </p:cNvCxnSpPr>
                  <p:nvPr/>
                </p:nvCxnSpPr>
                <p:spPr>
                  <a:xfrm>
                    <a:off x="6207054" y="4685646"/>
                    <a:ext cx="0" cy="17821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B3C83AE-A5A4-BFA0-2C19-B522CC7EE7AB}"/>
                      </a:ext>
                    </a:extLst>
                  </p:cNvPr>
                  <p:cNvSpPr txBox="1"/>
                  <p:nvPr/>
                </p:nvSpPr>
                <p:spPr>
                  <a:xfrm>
                    <a:off x="6063762" y="4937303"/>
                    <a:ext cx="863511" cy="328583"/>
                  </a:xfrm>
                  <a:prstGeom prst="rect">
                    <a:avLst/>
                  </a:prstGeom>
                  <a:noFill/>
                </p:spPr>
                <p:txBody>
                  <a:bodyPr wrap="square" rtlCol="0">
                    <a:spAutoFit/>
                  </a:bodyPr>
                  <a:lstStyle/>
                  <a:p>
                    <a:pPr algn="ctr"/>
                    <a:r>
                      <a:rPr lang="en-GB" sz="1000" dirty="0">
                        <a:latin typeface="Sorts Mill Goudy" panose="02000503000000000000" pitchFamily="2" charset="0"/>
                      </a:rPr>
                      <a:t>Phase 3</a:t>
                    </a:r>
                  </a:p>
                </p:txBody>
              </p:sp>
            </p:grpSp>
          </p:grpSp>
        </p:grpSp>
        <p:sp>
          <p:nvSpPr>
            <p:cNvPr id="7" name="TextBox 6">
              <a:extLst>
                <a:ext uri="{FF2B5EF4-FFF2-40B4-BE49-F238E27FC236}">
                  <a16:creationId xmlns:a16="http://schemas.microsoft.com/office/drawing/2014/main" id="{D4167327-3B32-5581-A5AA-AA11AF684432}"/>
                </a:ext>
              </a:extLst>
            </p:cNvPr>
            <p:cNvSpPr txBox="1"/>
            <p:nvPr/>
          </p:nvSpPr>
          <p:spPr>
            <a:xfrm>
              <a:off x="663196" y="6489345"/>
              <a:ext cx="4642749" cy="369332"/>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4</a:t>
              </a:r>
              <a:r>
                <a:rPr lang="en-GB" sz="900" dirty="0">
                  <a:solidFill>
                    <a:schemeClr val="tx2"/>
                  </a:solidFill>
                  <a:latin typeface="Sorts Mill Goudy" panose="02000503000000000000" pitchFamily="2" charset="0"/>
                </a:rPr>
                <a:t>. Total sales (orders) and total revenue ($US) across all regions of Adventure Works. (Source: Internal data from Adventure Works, 2001-2004.)</a:t>
              </a:r>
            </a:p>
          </p:txBody>
        </p:sp>
      </p:grpSp>
      <p:sp>
        <p:nvSpPr>
          <p:cNvPr id="22" name="object 9">
            <a:extLst>
              <a:ext uri="{FF2B5EF4-FFF2-40B4-BE49-F238E27FC236}">
                <a16:creationId xmlns:a16="http://schemas.microsoft.com/office/drawing/2014/main" id="{B16BFE97-9483-7AA8-43A4-5002CFBF19EB}"/>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5</a:t>
            </a:r>
          </a:p>
        </p:txBody>
      </p:sp>
    </p:spTree>
    <p:extLst>
      <p:ext uri="{BB962C8B-B14F-4D97-AF65-F5344CB8AC3E}">
        <p14:creationId xmlns:p14="http://schemas.microsoft.com/office/powerpoint/2010/main" val="124874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Sales survey suggests price is the primary reason for sales in 2003 and 2004</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19" name="Group 18">
            <a:extLst>
              <a:ext uri="{FF2B5EF4-FFF2-40B4-BE49-F238E27FC236}">
                <a16:creationId xmlns:a16="http://schemas.microsoft.com/office/drawing/2014/main" id="{A9E9C213-AE1E-80E8-B720-8875DF2D4393}"/>
              </a:ext>
            </a:extLst>
          </p:cNvPr>
          <p:cNvGrpSpPr>
            <a:grpSpLocks noChangeAspect="1"/>
          </p:cNvGrpSpPr>
          <p:nvPr/>
        </p:nvGrpSpPr>
        <p:grpSpPr>
          <a:xfrm>
            <a:off x="6316299" y="682174"/>
            <a:ext cx="3786235" cy="2983179"/>
            <a:chOff x="663194" y="3438749"/>
            <a:chExt cx="4666122" cy="3676445"/>
          </a:xfrm>
        </p:grpSpPr>
        <p:grpSp>
          <p:nvGrpSpPr>
            <p:cNvPr id="20" name="Group 19">
              <a:extLst>
                <a:ext uri="{FF2B5EF4-FFF2-40B4-BE49-F238E27FC236}">
                  <a16:creationId xmlns:a16="http://schemas.microsoft.com/office/drawing/2014/main" id="{BC0B34AB-3C2C-EAD8-A61D-153589C1DEFB}"/>
                </a:ext>
              </a:extLst>
            </p:cNvPr>
            <p:cNvGrpSpPr>
              <a:grpSpLocks noChangeAspect="1"/>
            </p:cNvGrpSpPr>
            <p:nvPr/>
          </p:nvGrpSpPr>
          <p:grpSpPr>
            <a:xfrm>
              <a:off x="686565" y="3438749"/>
              <a:ext cx="4642751" cy="3065307"/>
              <a:chOff x="678956" y="1175217"/>
              <a:chExt cx="6195770" cy="4090669"/>
            </a:xfrm>
          </p:grpSpPr>
          <p:pic>
            <p:nvPicPr>
              <p:cNvPr id="22" name="Picture 21">
                <a:extLst>
                  <a:ext uri="{FF2B5EF4-FFF2-40B4-BE49-F238E27FC236}">
                    <a16:creationId xmlns:a16="http://schemas.microsoft.com/office/drawing/2014/main" id="{69CAC49C-C5E9-D0C9-3042-477580BA82F5}"/>
                  </a:ext>
                </a:extLst>
              </p:cNvPr>
              <p:cNvPicPr>
                <a:picLocks noChangeAspect="1"/>
              </p:cNvPicPr>
              <p:nvPr/>
            </p:nvPicPr>
            <p:blipFill rotWithShape="1">
              <a:blip r:embed="rId2"/>
              <a:srcRect t="6135"/>
              <a:stretch/>
            </p:blipFill>
            <p:spPr>
              <a:xfrm>
                <a:off x="678956" y="1175217"/>
                <a:ext cx="6195770" cy="3409661"/>
              </a:xfrm>
              <a:prstGeom prst="rect">
                <a:avLst/>
              </a:prstGeom>
            </p:spPr>
          </p:pic>
          <p:grpSp>
            <p:nvGrpSpPr>
              <p:cNvPr id="23" name="Group 22">
                <a:extLst>
                  <a:ext uri="{FF2B5EF4-FFF2-40B4-BE49-F238E27FC236}">
                    <a16:creationId xmlns:a16="http://schemas.microsoft.com/office/drawing/2014/main" id="{70B373BF-C023-0AE9-A761-FC75609FAE3F}"/>
                  </a:ext>
                </a:extLst>
              </p:cNvPr>
              <p:cNvGrpSpPr/>
              <p:nvPr/>
            </p:nvGrpSpPr>
            <p:grpSpPr>
              <a:xfrm>
                <a:off x="1305853" y="4685646"/>
                <a:ext cx="4901201" cy="580240"/>
                <a:chOff x="1305853" y="4685646"/>
                <a:chExt cx="4901201" cy="580240"/>
              </a:xfrm>
            </p:grpSpPr>
            <p:grpSp>
              <p:nvGrpSpPr>
                <p:cNvPr id="24" name="Group 23">
                  <a:extLst>
                    <a:ext uri="{FF2B5EF4-FFF2-40B4-BE49-F238E27FC236}">
                      <a16:creationId xmlns:a16="http://schemas.microsoft.com/office/drawing/2014/main" id="{C5D24347-7886-569A-3B42-605FA430249F}"/>
                    </a:ext>
                  </a:extLst>
                </p:cNvPr>
                <p:cNvGrpSpPr/>
                <p:nvPr/>
              </p:nvGrpSpPr>
              <p:grpSpPr>
                <a:xfrm>
                  <a:off x="1305853" y="4686660"/>
                  <a:ext cx="3272681" cy="579226"/>
                  <a:chOff x="1305853" y="4686660"/>
                  <a:chExt cx="3272681" cy="579226"/>
                </a:xfrm>
              </p:grpSpPr>
              <p:grpSp>
                <p:nvGrpSpPr>
                  <p:cNvPr id="35" name="Group 34">
                    <a:extLst>
                      <a:ext uri="{FF2B5EF4-FFF2-40B4-BE49-F238E27FC236}">
                        <a16:creationId xmlns:a16="http://schemas.microsoft.com/office/drawing/2014/main" id="{D9C62DF3-7BD1-175B-43EA-63489A70ADB3}"/>
                      </a:ext>
                    </a:extLst>
                  </p:cNvPr>
                  <p:cNvGrpSpPr/>
                  <p:nvPr/>
                </p:nvGrpSpPr>
                <p:grpSpPr>
                  <a:xfrm>
                    <a:off x="1305853" y="4686660"/>
                    <a:ext cx="3272681" cy="180000"/>
                    <a:chOff x="1386840" y="5218430"/>
                    <a:chExt cx="3459480" cy="180000"/>
                  </a:xfrm>
                </p:grpSpPr>
                <p:cxnSp>
                  <p:nvCxnSpPr>
                    <p:cNvPr id="37" name="Straight Connector 36">
                      <a:extLst>
                        <a:ext uri="{FF2B5EF4-FFF2-40B4-BE49-F238E27FC236}">
                          <a16:creationId xmlns:a16="http://schemas.microsoft.com/office/drawing/2014/main" id="{3C1A48C2-E552-C933-8DF9-F6E6A38410F8}"/>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5F2A1B-4FAF-8515-A1A6-A186C0E8DBAA}"/>
                        </a:ext>
                      </a:extLst>
                    </p:cNvPr>
                    <p:cNvCxnSpPr>
                      <a:cxnSpLocks/>
                    </p:cNvCxnSpPr>
                    <p:nvPr/>
                  </p:nvCxnSpPr>
                  <p:spPr>
                    <a:xfrm rot="5400000">
                      <a:off x="4741715"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8FEE356-ACD8-9EC8-5E5A-C4C8133454AF}"/>
                        </a:ext>
                      </a:extLst>
                    </p:cNvPr>
                    <p:cNvCxnSpPr>
                      <a:cxnSpLocks/>
                    </p:cNvCxnSpPr>
                    <p:nvPr/>
                  </p:nvCxnSpPr>
                  <p:spPr>
                    <a:xfrm rot="5400000">
                      <a:off x="1315890"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346F519E-4520-AAE0-1A29-894CFF71C3F4}"/>
                      </a:ext>
                    </a:extLst>
                  </p:cNvPr>
                  <p:cNvSpPr txBox="1"/>
                  <p:nvPr/>
                </p:nvSpPr>
                <p:spPr>
                  <a:xfrm>
                    <a:off x="1305853" y="4937303"/>
                    <a:ext cx="3258864" cy="328583"/>
                  </a:xfrm>
                  <a:prstGeom prst="rect">
                    <a:avLst/>
                  </a:prstGeom>
                  <a:noFill/>
                </p:spPr>
                <p:txBody>
                  <a:bodyPr wrap="square" rtlCol="0">
                    <a:spAutoFit/>
                  </a:bodyPr>
                  <a:lstStyle/>
                  <a:p>
                    <a:pPr algn="ctr"/>
                    <a:r>
                      <a:rPr lang="en-GB" sz="1000" dirty="0">
                        <a:latin typeface="Sorts Mill Goudy" panose="02000503000000000000" pitchFamily="2" charset="0"/>
                      </a:rPr>
                      <a:t>Phase 1</a:t>
                    </a:r>
                  </a:p>
                </p:txBody>
              </p:sp>
            </p:grpSp>
            <p:grpSp>
              <p:nvGrpSpPr>
                <p:cNvPr id="25" name="Group 24">
                  <a:extLst>
                    <a:ext uri="{FF2B5EF4-FFF2-40B4-BE49-F238E27FC236}">
                      <a16:creationId xmlns:a16="http://schemas.microsoft.com/office/drawing/2014/main" id="{8D26C001-F87A-9623-4B23-049B7E8DD89F}"/>
                    </a:ext>
                  </a:extLst>
                </p:cNvPr>
                <p:cNvGrpSpPr/>
                <p:nvPr/>
              </p:nvGrpSpPr>
              <p:grpSpPr>
                <a:xfrm>
                  <a:off x="4686563" y="4685658"/>
                  <a:ext cx="1418761" cy="580228"/>
                  <a:chOff x="4686563" y="4685658"/>
                  <a:chExt cx="1418761" cy="580228"/>
                </a:xfrm>
              </p:grpSpPr>
              <p:grpSp>
                <p:nvGrpSpPr>
                  <p:cNvPr id="29" name="Group 28">
                    <a:extLst>
                      <a:ext uri="{FF2B5EF4-FFF2-40B4-BE49-F238E27FC236}">
                        <a16:creationId xmlns:a16="http://schemas.microsoft.com/office/drawing/2014/main" id="{038185B8-BBA3-F5E6-EC18-463692DBA26A}"/>
                      </a:ext>
                    </a:extLst>
                  </p:cNvPr>
                  <p:cNvGrpSpPr/>
                  <p:nvPr/>
                </p:nvGrpSpPr>
                <p:grpSpPr>
                  <a:xfrm>
                    <a:off x="4686563" y="4685658"/>
                    <a:ext cx="1418761" cy="182042"/>
                    <a:chOff x="1386840" y="5216435"/>
                    <a:chExt cx="3459480" cy="183858"/>
                  </a:xfrm>
                </p:grpSpPr>
                <p:cxnSp>
                  <p:nvCxnSpPr>
                    <p:cNvPr id="31" name="Straight Connector 30">
                      <a:extLst>
                        <a:ext uri="{FF2B5EF4-FFF2-40B4-BE49-F238E27FC236}">
                          <a16:creationId xmlns:a16="http://schemas.microsoft.com/office/drawing/2014/main" id="{F6FC357D-DFD4-8FBA-438C-ED566D360700}"/>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003AE6-5B68-59F0-FBAD-1AAF6FB8561E}"/>
                        </a:ext>
                      </a:extLst>
                    </p:cNvPr>
                    <p:cNvCxnSpPr>
                      <a:cxnSpLocks/>
                    </p:cNvCxnSpPr>
                    <p:nvPr/>
                  </p:nvCxnSpPr>
                  <p:spPr>
                    <a:xfrm rot="5400000">
                      <a:off x="4719125" y="5306543"/>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122CAB-D5FA-7824-B1F2-0C217AAF685A}"/>
                        </a:ext>
                      </a:extLst>
                    </p:cNvPr>
                    <p:cNvCxnSpPr>
                      <a:cxnSpLocks/>
                    </p:cNvCxnSpPr>
                    <p:nvPr/>
                  </p:nvCxnSpPr>
                  <p:spPr>
                    <a:xfrm rot="5400000">
                      <a:off x="1318629" y="5310392"/>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1730E25F-B678-A19A-831D-939C014F1056}"/>
                      </a:ext>
                    </a:extLst>
                  </p:cNvPr>
                  <p:cNvSpPr txBox="1"/>
                  <p:nvPr/>
                </p:nvSpPr>
                <p:spPr>
                  <a:xfrm>
                    <a:off x="4695498" y="4937303"/>
                    <a:ext cx="1394573" cy="328583"/>
                  </a:xfrm>
                  <a:prstGeom prst="rect">
                    <a:avLst/>
                  </a:prstGeom>
                  <a:noFill/>
                </p:spPr>
                <p:txBody>
                  <a:bodyPr wrap="square" rtlCol="0">
                    <a:spAutoFit/>
                  </a:bodyPr>
                  <a:lstStyle/>
                  <a:p>
                    <a:pPr algn="ctr"/>
                    <a:r>
                      <a:rPr lang="en-GB" sz="1000" dirty="0">
                        <a:latin typeface="Sorts Mill Goudy" panose="02000503000000000000" pitchFamily="2" charset="0"/>
                      </a:rPr>
                      <a:t>Phase 2</a:t>
                    </a:r>
                  </a:p>
                </p:txBody>
              </p:sp>
            </p:grpSp>
            <p:cxnSp>
              <p:nvCxnSpPr>
                <p:cNvPr id="27" name="Straight Connector 26">
                  <a:extLst>
                    <a:ext uri="{FF2B5EF4-FFF2-40B4-BE49-F238E27FC236}">
                      <a16:creationId xmlns:a16="http://schemas.microsoft.com/office/drawing/2014/main" id="{7D0D4FA6-C9B6-416F-AC31-C72AF90BC9D3}"/>
                    </a:ext>
                  </a:extLst>
                </p:cNvPr>
                <p:cNvCxnSpPr>
                  <a:cxnSpLocks/>
                </p:cNvCxnSpPr>
                <p:nvPr/>
              </p:nvCxnSpPr>
              <p:spPr>
                <a:xfrm>
                  <a:off x="6207054" y="4685646"/>
                  <a:ext cx="0" cy="17821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1" name="TextBox 20">
              <a:extLst>
                <a:ext uri="{FF2B5EF4-FFF2-40B4-BE49-F238E27FC236}">
                  <a16:creationId xmlns:a16="http://schemas.microsoft.com/office/drawing/2014/main" id="{813FBD3F-8B6A-536A-E1EA-9C0118DC0955}"/>
                </a:ext>
              </a:extLst>
            </p:cNvPr>
            <p:cNvSpPr txBox="1"/>
            <p:nvPr/>
          </p:nvSpPr>
          <p:spPr>
            <a:xfrm>
              <a:off x="663194" y="6489347"/>
              <a:ext cx="4642751" cy="625847"/>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4</a:t>
              </a:r>
              <a:r>
                <a:rPr lang="en-GB" sz="900" dirty="0">
                  <a:solidFill>
                    <a:schemeClr val="tx2"/>
                  </a:solidFill>
                  <a:latin typeface="Sorts Mill Goudy" panose="02000503000000000000" pitchFamily="2" charset="0"/>
                </a:rPr>
                <a:t>. Total sales (orders) and total revenue ($US) across all regions of Adventure Works. (Source: Internal data from Adventure Works, 2001-2004.)</a:t>
              </a:r>
            </a:p>
          </p:txBody>
        </p:sp>
      </p:grpSp>
      <p:sp>
        <p:nvSpPr>
          <p:cNvPr id="40" name="Title 1">
            <a:extLst>
              <a:ext uri="{FF2B5EF4-FFF2-40B4-BE49-F238E27FC236}">
                <a16:creationId xmlns:a16="http://schemas.microsoft.com/office/drawing/2014/main" id="{26E6E2B3-28D7-6FD6-31BE-6C8A4D7C304C}"/>
              </a:ext>
            </a:extLst>
          </p:cNvPr>
          <p:cNvSpPr txBox="1">
            <a:spLocks/>
          </p:cNvSpPr>
          <p:nvPr/>
        </p:nvSpPr>
        <p:spPr>
          <a:xfrm>
            <a:off x="571247" y="678483"/>
            <a:ext cx="5576958" cy="971001"/>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In 2001 and 2002, ‘Quality’ was cited as the most popular reason for a purchase (727 and 824 sales, respectively; see </a:t>
            </a:r>
            <a:r>
              <a:rPr lang="en-GB" sz="1400" i="1" dirty="0">
                <a:latin typeface="Sorts Mill Goudy" panose="02000503000000000000" pitchFamily="2" charset="0"/>
              </a:rPr>
              <a:t>Chart 6</a:t>
            </a:r>
            <a:r>
              <a:rPr lang="en-GB" sz="1400" dirty="0">
                <a:latin typeface="Sorts Mill Goudy" panose="02000503000000000000" pitchFamily="2" charset="0"/>
              </a:rPr>
              <a:t>). However, in both years the majority of sales had no reason attached, so the data may not give the full picture).</a:t>
            </a:r>
          </a:p>
        </p:txBody>
      </p:sp>
      <p:sp>
        <p:nvSpPr>
          <p:cNvPr id="41" name="Title 1">
            <a:extLst>
              <a:ext uri="{FF2B5EF4-FFF2-40B4-BE49-F238E27FC236}">
                <a16:creationId xmlns:a16="http://schemas.microsoft.com/office/drawing/2014/main" id="{65048E6F-239A-EC6C-5C27-99A7310A351F}"/>
              </a:ext>
            </a:extLst>
          </p:cNvPr>
          <p:cNvSpPr txBox="1">
            <a:spLocks/>
          </p:cNvSpPr>
          <p:nvPr/>
        </p:nvSpPr>
        <p:spPr>
          <a:xfrm>
            <a:off x="574789" y="1673816"/>
            <a:ext cx="5576958" cy="1829821"/>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In 2003 and 2004, ‘Price’ was cited as by far the most popular reason for a purchase (6,653 and 9,397 sales, respectively; see </a:t>
            </a:r>
            <a:r>
              <a:rPr lang="en-GB" sz="1400" i="1" dirty="0">
                <a:latin typeface="Sorts Mill Goudy" panose="02000503000000000000" pitchFamily="2" charset="0"/>
              </a:rPr>
              <a:t>Chart 6</a:t>
            </a:r>
            <a:r>
              <a:rPr lang="en-GB" sz="1400" dirty="0">
                <a:latin typeface="Sorts Mill Goudy" panose="02000503000000000000" pitchFamily="2" charset="0"/>
              </a:rPr>
              <a:t>), with ‘Quality’ not recorded in either year. Although these results may not be truly representative (see the number of ‘Other/unstated reason’ sales in </a:t>
            </a:r>
            <a:r>
              <a:rPr lang="en-GB" sz="1400" i="1" dirty="0">
                <a:latin typeface="Sorts Mill Goudy" panose="02000503000000000000" pitchFamily="2" charset="0"/>
              </a:rPr>
              <a:t>Chart 6</a:t>
            </a:r>
            <a:r>
              <a:rPr lang="en-GB" sz="1400" dirty="0">
                <a:latin typeface="Sorts Mill Goudy" panose="02000503000000000000" pitchFamily="2" charset="0"/>
              </a:rPr>
              <a:t>), it strongly suggests that Adventure Works used price as a major component of their strategy from August 2003 onwards, which coincides with the ~50% fall in revenue per sale at the beginning of Phase 2 (see </a:t>
            </a:r>
            <a:r>
              <a:rPr lang="en-GB" sz="1400" i="1" dirty="0">
                <a:latin typeface="Sorts Mill Goudy" panose="02000503000000000000" pitchFamily="2" charset="0"/>
              </a:rPr>
              <a:t>Chart 4</a:t>
            </a:r>
            <a:r>
              <a:rPr lang="en-GB" sz="1400" dirty="0">
                <a:latin typeface="Sorts Mill Goudy" panose="02000503000000000000" pitchFamily="2" charset="0"/>
              </a:rPr>
              <a:t>).</a:t>
            </a:r>
          </a:p>
        </p:txBody>
      </p:sp>
      <p:grpSp>
        <p:nvGrpSpPr>
          <p:cNvPr id="43" name="Group 42">
            <a:extLst>
              <a:ext uri="{FF2B5EF4-FFF2-40B4-BE49-F238E27FC236}">
                <a16:creationId xmlns:a16="http://schemas.microsoft.com/office/drawing/2014/main" id="{A7452A30-2C84-E50A-1ED9-68103BDEF679}"/>
              </a:ext>
            </a:extLst>
          </p:cNvPr>
          <p:cNvGrpSpPr/>
          <p:nvPr/>
        </p:nvGrpSpPr>
        <p:grpSpPr>
          <a:xfrm>
            <a:off x="6538809" y="3843049"/>
            <a:ext cx="3366418" cy="3062145"/>
            <a:chOff x="6538809" y="4066569"/>
            <a:chExt cx="3366418" cy="3062145"/>
          </a:xfrm>
        </p:grpSpPr>
        <p:pic>
          <p:nvPicPr>
            <p:cNvPr id="9" name="Picture 8">
              <a:extLst>
                <a:ext uri="{FF2B5EF4-FFF2-40B4-BE49-F238E27FC236}">
                  <a16:creationId xmlns:a16="http://schemas.microsoft.com/office/drawing/2014/main" id="{F2B5F7A8-637B-2063-4746-978AEAD47BC1}"/>
                </a:ext>
              </a:extLst>
            </p:cNvPr>
            <p:cNvPicPr>
              <a:picLocks noChangeAspect="1"/>
            </p:cNvPicPr>
            <p:nvPr/>
          </p:nvPicPr>
          <p:blipFill>
            <a:blip r:embed="rId3"/>
            <a:stretch>
              <a:fillRect/>
            </a:stretch>
          </p:blipFill>
          <p:spPr>
            <a:xfrm>
              <a:off x="6538809" y="4066569"/>
              <a:ext cx="3322250" cy="1934336"/>
            </a:xfrm>
            <a:prstGeom prst="rect">
              <a:avLst/>
            </a:prstGeom>
            <a:solidFill>
              <a:schemeClr val="bg1"/>
            </a:solidFill>
          </p:spPr>
        </p:pic>
        <p:sp>
          <p:nvSpPr>
            <p:cNvPr id="42" name="TextBox 41">
              <a:extLst>
                <a:ext uri="{FF2B5EF4-FFF2-40B4-BE49-F238E27FC236}">
                  <a16:creationId xmlns:a16="http://schemas.microsoft.com/office/drawing/2014/main" id="{DAFD9CF7-A85F-8838-3AAF-95A09A036AD4}"/>
                </a:ext>
              </a:extLst>
            </p:cNvPr>
            <p:cNvSpPr txBox="1"/>
            <p:nvPr/>
          </p:nvSpPr>
          <p:spPr>
            <a:xfrm>
              <a:off x="6538809" y="6066885"/>
              <a:ext cx="3366418" cy="1061829"/>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6</a:t>
              </a:r>
              <a:r>
                <a:rPr lang="en-GB" sz="900" dirty="0">
                  <a:solidFill>
                    <a:schemeClr val="tx2"/>
                  </a:solidFill>
                  <a:latin typeface="Sorts Mill Goudy" panose="02000503000000000000" pitchFamily="2" charset="0"/>
                </a:rPr>
                <a:t>. Reasons for sale across all regions for all years at Adventure Works. Green cells represent the most popular reason for that year. Note: the data from 2001 and 2004 show only July-December and January-July, respectively. Where no reason for a sale was given, that sale was counted in the ‘Other/unstated reason’ row. (Source: Internal data from Adventure Works, 2001-2004.)</a:t>
              </a:r>
            </a:p>
          </p:txBody>
        </p:sp>
      </p:grpSp>
      <p:grpSp>
        <p:nvGrpSpPr>
          <p:cNvPr id="45" name="Group 44">
            <a:extLst>
              <a:ext uri="{FF2B5EF4-FFF2-40B4-BE49-F238E27FC236}">
                <a16:creationId xmlns:a16="http://schemas.microsoft.com/office/drawing/2014/main" id="{EB3A29BB-1DC6-646D-80C6-B6F8FB06E126}"/>
              </a:ext>
            </a:extLst>
          </p:cNvPr>
          <p:cNvGrpSpPr/>
          <p:nvPr/>
        </p:nvGrpSpPr>
        <p:grpSpPr>
          <a:xfrm>
            <a:off x="696733" y="3477260"/>
            <a:ext cx="5201731" cy="3375892"/>
            <a:chOff x="696733" y="3477260"/>
            <a:chExt cx="5201731" cy="3375892"/>
          </a:xfrm>
        </p:grpSpPr>
        <p:pic>
          <p:nvPicPr>
            <p:cNvPr id="32" name="Picture 31">
              <a:extLst>
                <a:ext uri="{FF2B5EF4-FFF2-40B4-BE49-F238E27FC236}">
                  <a16:creationId xmlns:a16="http://schemas.microsoft.com/office/drawing/2014/main" id="{9C3C5AB5-BA4B-DC4A-637F-D884C49D51E4}"/>
                </a:ext>
              </a:extLst>
            </p:cNvPr>
            <p:cNvPicPr>
              <a:picLocks noChangeAspect="1"/>
            </p:cNvPicPr>
            <p:nvPr/>
          </p:nvPicPr>
          <p:blipFill rotWithShape="1">
            <a:blip r:embed="rId4"/>
            <a:srcRect t="6607"/>
            <a:stretch/>
          </p:blipFill>
          <p:spPr>
            <a:xfrm>
              <a:off x="696733" y="3477260"/>
              <a:ext cx="5201731" cy="2928231"/>
            </a:xfrm>
            <a:prstGeom prst="rect">
              <a:avLst/>
            </a:prstGeom>
          </p:spPr>
        </p:pic>
        <p:sp>
          <p:nvSpPr>
            <p:cNvPr id="44" name="TextBox 43">
              <a:extLst>
                <a:ext uri="{FF2B5EF4-FFF2-40B4-BE49-F238E27FC236}">
                  <a16:creationId xmlns:a16="http://schemas.microsoft.com/office/drawing/2014/main" id="{64EBE796-FF1C-601E-764C-268F39F448AF}"/>
                </a:ext>
              </a:extLst>
            </p:cNvPr>
            <p:cNvSpPr txBox="1"/>
            <p:nvPr/>
          </p:nvSpPr>
          <p:spPr>
            <a:xfrm>
              <a:off x="713129" y="6483820"/>
              <a:ext cx="5185335" cy="369332"/>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5</a:t>
              </a:r>
              <a:r>
                <a:rPr lang="en-GB" sz="900" dirty="0">
                  <a:solidFill>
                    <a:schemeClr val="tx2"/>
                  </a:solidFill>
                  <a:latin typeface="Sorts Mill Goudy" panose="02000503000000000000" pitchFamily="2" charset="0"/>
                </a:rPr>
                <a:t>. Reasons for sale across all regions for all years at Adventure Works (a visual representation of </a:t>
              </a:r>
              <a:r>
                <a:rPr lang="en-GB" sz="900" i="1" dirty="0">
                  <a:solidFill>
                    <a:schemeClr val="tx2"/>
                  </a:solidFill>
                  <a:latin typeface="Sorts Mill Goudy" panose="02000503000000000000" pitchFamily="2" charset="0"/>
                </a:rPr>
                <a:t>Chart 6</a:t>
              </a:r>
              <a:r>
                <a:rPr lang="en-GB" sz="900" dirty="0">
                  <a:solidFill>
                    <a:schemeClr val="tx2"/>
                  </a:solidFill>
                  <a:latin typeface="Sorts Mill Goudy" panose="02000503000000000000" pitchFamily="2" charset="0"/>
                </a:rPr>
                <a:t>). (Source: Internal data from Adventure Works, 2001-2004.)</a:t>
              </a:r>
            </a:p>
          </p:txBody>
        </p:sp>
      </p:grpSp>
      <p:sp>
        <p:nvSpPr>
          <p:cNvPr id="46" name="object 9">
            <a:extLst>
              <a:ext uri="{FF2B5EF4-FFF2-40B4-BE49-F238E27FC236}">
                <a16:creationId xmlns:a16="http://schemas.microsoft.com/office/drawing/2014/main" id="{CD1407D4-5827-7640-16CD-7686E6318659}"/>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6</a:t>
            </a:r>
          </a:p>
        </p:txBody>
      </p:sp>
    </p:spTree>
    <p:extLst>
      <p:ext uri="{BB962C8B-B14F-4D97-AF65-F5344CB8AC3E}">
        <p14:creationId xmlns:p14="http://schemas.microsoft.com/office/powerpoint/2010/main" val="141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3" name="object 2">
            <a:extLst>
              <a:ext uri="{FF2B5EF4-FFF2-40B4-BE49-F238E27FC236}">
                <a16:creationId xmlns:a16="http://schemas.microsoft.com/office/drawing/2014/main" id="{84F00237-666D-C7BF-C6CD-BDF61382B055}"/>
              </a:ext>
            </a:extLst>
          </p:cNvPr>
          <p:cNvSpPr/>
          <p:nvPr/>
        </p:nvSpPr>
        <p:spPr>
          <a:xfrm>
            <a:off x="594358" y="3599687"/>
            <a:ext cx="9507856" cy="0"/>
          </a:xfrm>
          <a:custGeom>
            <a:avLst/>
            <a:gdLst/>
            <a:ahLst/>
            <a:cxnLst/>
            <a:rect l="l" t="t" r="r" b="b"/>
            <a:pathLst>
              <a:path w="9507855">
                <a:moveTo>
                  <a:pt x="9507601" y="0"/>
                </a:moveTo>
                <a:lnTo>
                  <a:pt x="0" y="0"/>
                </a:lnTo>
              </a:path>
            </a:pathLst>
          </a:custGeom>
          <a:ln w="6096">
            <a:solidFill>
              <a:srgbClr val="666666"/>
            </a:solidFill>
          </a:ln>
        </p:spPr>
        <p:txBody>
          <a:bodyPr wrap="square" lIns="0" tIns="0" rIns="0" bIns="0" rtlCol="0"/>
          <a:lstStyle/>
          <a:p>
            <a:endParaRPr>
              <a:latin typeface="Sorts Mill Goudy" panose="02000503000000000000" pitchFamily="2" charset="0"/>
            </a:endParaRPr>
          </a:p>
        </p:txBody>
      </p:sp>
      <p:sp>
        <p:nvSpPr>
          <p:cNvPr id="4" name="object 5">
            <a:extLst>
              <a:ext uri="{FF2B5EF4-FFF2-40B4-BE49-F238E27FC236}">
                <a16:creationId xmlns:a16="http://schemas.microsoft.com/office/drawing/2014/main" id="{A790E67E-7AF1-5711-150F-F27AD70DAA62}"/>
              </a:ext>
            </a:extLst>
          </p:cNvPr>
          <p:cNvSpPr txBox="1"/>
          <p:nvPr/>
        </p:nvSpPr>
        <p:spPr>
          <a:xfrm>
            <a:off x="590869" y="2991298"/>
            <a:ext cx="362611" cy="505267"/>
          </a:xfrm>
          <a:prstGeom prst="rect">
            <a:avLst/>
          </a:prstGeom>
        </p:spPr>
        <p:txBody>
          <a:bodyPr vert="horz" wrap="square" lIns="0" tIns="12700" rIns="0" bIns="0" rtlCol="0">
            <a:spAutoFit/>
          </a:bodyPr>
          <a:lstStyle/>
          <a:p>
            <a:pPr marL="12698" algn="ctr">
              <a:spcBef>
                <a:spcPts val="100"/>
              </a:spcBef>
            </a:pPr>
            <a:r>
              <a:rPr lang="en-GB" sz="3200" dirty="0">
                <a:latin typeface="Sorts Mill Goudy" panose="02000503000000000000" pitchFamily="2" charset="0"/>
                <a:cs typeface="Palatino Linotype"/>
              </a:rPr>
              <a:t>2</a:t>
            </a:r>
            <a:endParaRPr sz="3200" dirty="0">
              <a:latin typeface="Sorts Mill Goudy" panose="02000503000000000000" pitchFamily="2" charset="0"/>
              <a:cs typeface="Palatino Linotype"/>
            </a:endParaRPr>
          </a:p>
        </p:txBody>
      </p:sp>
      <p:sp>
        <p:nvSpPr>
          <p:cNvPr id="7" name="TextBox 6">
            <a:extLst>
              <a:ext uri="{FF2B5EF4-FFF2-40B4-BE49-F238E27FC236}">
                <a16:creationId xmlns:a16="http://schemas.microsoft.com/office/drawing/2014/main" id="{5AAF349A-F496-B440-CA5E-014863D0BBCE}"/>
              </a:ext>
            </a:extLst>
          </p:cNvPr>
          <p:cNvSpPr txBox="1"/>
          <p:nvPr/>
        </p:nvSpPr>
        <p:spPr>
          <a:xfrm>
            <a:off x="567029" y="3781424"/>
            <a:ext cx="2771594" cy="523220"/>
          </a:xfrm>
          <a:prstGeom prst="rect">
            <a:avLst/>
          </a:prstGeom>
          <a:noFill/>
        </p:spPr>
        <p:txBody>
          <a:bodyPr wrap="square">
            <a:spAutoFit/>
          </a:bodyPr>
          <a:lstStyle/>
          <a:p>
            <a:pPr algn="ctr"/>
            <a:r>
              <a:rPr lang="en-GB" sz="2800" dirty="0">
                <a:latin typeface="Sorts Mill Goudy" panose="02000503000000000000" pitchFamily="2" charset="0"/>
              </a:rPr>
              <a:t>Sales by segment</a:t>
            </a:r>
            <a:endParaRPr lang="en-GB" sz="2800" dirty="0"/>
          </a:p>
        </p:txBody>
      </p:sp>
    </p:spTree>
    <p:extLst>
      <p:ext uri="{BB962C8B-B14F-4D97-AF65-F5344CB8AC3E}">
        <p14:creationId xmlns:p14="http://schemas.microsoft.com/office/powerpoint/2010/main" val="232257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69F-9BF3-47F8-C204-824A6014DDE9}"/>
              </a:ext>
            </a:extLst>
          </p:cNvPr>
          <p:cNvSpPr>
            <a:spLocks noGrp="1"/>
          </p:cNvSpPr>
          <p:nvPr>
            <p:ph type="ctrTitle"/>
          </p:nvPr>
        </p:nvSpPr>
        <p:spPr>
          <a:xfrm>
            <a:off x="551865" y="52307"/>
            <a:ext cx="9824720" cy="578694"/>
          </a:xfrm>
        </p:spPr>
        <p:txBody>
          <a:bodyPr>
            <a:noAutofit/>
          </a:bodyPr>
          <a:lstStyle/>
          <a:p>
            <a:pPr algn="l"/>
            <a:r>
              <a:rPr lang="en-GB" sz="2300" dirty="0">
                <a:solidFill>
                  <a:srgbClr val="AC0000"/>
                </a:solidFill>
                <a:latin typeface="Sorts Mill Goudy" panose="02000503000000000000" pitchFamily="2" charset="0"/>
              </a:rPr>
              <a:t>Online sales increased to more than 90% of total sales from August 2003</a:t>
            </a:r>
          </a:p>
        </p:txBody>
      </p:sp>
      <p:sp>
        <p:nvSpPr>
          <p:cNvPr id="10" name="object 5">
            <a:extLst>
              <a:ext uri="{FF2B5EF4-FFF2-40B4-BE49-F238E27FC236}">
                <a16:creationId xmlns:a16="http://schemas.microsoft.com/office/drawing/2014/main" id="{CE97EAE9-0FC3-064D-6E3E-F436296143B6}"/>
              </a:ext>
            </a:extLst>
          </p:cNvPr>
          <p:cNvSpPr/>
          <p:nvPr/>
        </p:nvSpPr>
        <p:spPr>
          <a:xfrm>
            <a:off x="590869" y="7019543"/>
            <a:ext cx="9511665" cy="0"/>
          </a:xfrm>
          <a:custGeom>
            <a:avLst/>
            <a:gdLst/>
            <a:ahLst/>
            <a:cxnLst/>
            <a:rect l="l" t="t" r="r" b="b"/>
            <a:pathLst>
              <a:path w="9511665">
                <a:moveTo>
                  <a:pt x="9511538" y="0"/>
                </a:moveTo>
                <a:lnTo>
                  <a:pt x="0" y="0"/>
                </a:lnTo>
              </a:path>
            </a:pathLst>
          </a:custGeom>
          <a:ln w="3175">
            <a:solidFill>
              <a:srgbClr val="000000"/>
            </a:solidFill>
          </a:ln>
        </p:spPr>
        <p:txBody>
          <a:bodyPr wrap="square" lIns="0" tIns="0" rIns="0" bIns="0" rtlCol="0"/>
          <a:lstStyle/>
          <a:p>
            <a:endParaRPr>
              <a:latin typeface="Sorts Mill Goudy" panose="02000503000000000000" pitchFamily="2" charset="0"/>
            </a:endParaRPr>
          </a:p>
        </p:txBody>
      </p:sp>
      <p:sp>
        <p:nvSpPr>
          <p:cNvPr id="11" name="object 9">
            <a:extLst>
              <a:ext uri="{FF2B5EF4-FFF2-40B4-BE49-F238E27FC236}">
                <a16:creationId xmlns:a16="http://schemas.microsoft.com/office/drawing/2014/main" id="{2F8ACED7-F5EF-0190-9FEC-C9C881B2AE23}"/>
              </a:ext>
            </a:extLst>
          </p:cNvPr>
          <p:cNvSpPr txBox="1"/>
          <p:nvPr/>
        </p:nvSpPr>
        <p:spPr>
          <a:xfrm>
            <a:off x="672490" y="7122670"/>
            <a:ext cx="6104230" cy="166071"/>
          </a:xfrm>
          <a:prstGeom prst="rect">
            <a:avLst/>
          </a:prstGeom>
        </p:spPr>
        <p:txBody>
          <a:bodyPr vert="horz" wrap="square" lIns="0" tIns="12065" rIns="0" bIns="0" rtlCol="0">
            <a:spAutoFit/>
          </a:bodyPr>
          <a:lstStyle/>
          <a:p>
            <a:pPr marL="12698">
              <a:spcBef>
                <a:spcPts val="95"/>
              </a:spcBef>
            </a:pPr>
            <a:r>
              <a:rPr lang="en-GB" sz="1000" dirty="0">
                <a:latin typeface="Sorts Mill Goudy" panose="02000503000000000000" pitchFamily="2" charset="0"/>
                <a:cs typeface="Palatino Linotype"/>
              </a:rPr>
              <a:t>James Davies | </a:t>
            </a:r>
            <a:r>
              <a:rPr lang="en-GB" sz="1000" b="1" dirty="0">
                <a:latin typeface="Sorts Mill Goudy" panose="02000503000000000000" pitchFamily="2" charset="0"/>
                <a:cs typeface="Palatino Linotype"/>
              </a:rPr>
              <a:t>Introduction to Data Analytics — Sprint 2:</a:t>
            </a:r>
            <a:r>
              <a:rPr lang="en-GB" sz="1000" dirty="0">
                <a:latin typeface="Sorts Mill Goudy" panose="02000503000000000000" pitchFamily="2" charset="0"/>
                <a:cs typeface="Palatino Linotype"/>
              </a:rPr>
              <a:t> Business analysis of Adventure Works</a:t>
            </a:r>
            <a:endParaRPr lang="en-GB" sz="1000" b="1" dirty="0">
              <a:latin typeface="Sorts Mill Goudy" panose="02000503000000000000" pitchFamily="2" charset="0"/>
              <a:cs typeface="Palatino Linotype"/>
            </a:endParaRPr>
          </a:p>
        </p:txBody>
      </p:sp>
      <p:grpSp>
        <p:nvGrpSpPr>
          <p:cNvPr id="29" name="Group 28">
            <a:extLst>
              <a:ext uri="{FF2B5EF4-FFF2-40B4-BE49-F238E27FC236}">
                <a16:creationId xmlns:a16="http://schemas.microsoft.com/office/drawing/2014/main" id="{BED1B806-7732-84B3-DE26-51C297E8EF29}"/>
              </a:ext>
            </a:extLst>
          </p:cNvPr>
          <p:cNvGrpSpPr/>
          <p:nvPr/>
        </p:nvGrpSpPr>
        <p:grpSpPr>
          <a:xfrm>
            <a:off x="1106881" y="1737664"/>
            <a:ext cx="8405847" cy="5121839"/>
            <a:chOff x="1106881" y="1737664"/>
            <a:chExt cx="8405847" cy="5121839"/>
          </a:xfrm>
        </p:grpSpPr>
        <p:grpSp>
          <p:nvGrpSpPr>
            <p:cNvPr id="13" name="Group 12">
              <a:extLst>
                <a:ext uri="{FF2B5EF4-FFF2-40B4-BE49-F238E27FC236}">
                  <a16:creationId xmlns:a16="http://schemas.microsoft.com/office/drawing/2014/main" id="{BF2592C2-17FD-D092-A27C-A6BDEEAD0FB7}"/>
                </a:ext>
              </a:extLst>
            </p:cNvPr>
            <p:cNvGrpSpPr>
              <a:grpSpLocks noChangeAspect="1"/>
            </p:cNvGrpSpPr>
            <p:nvPr/>
          </p:nvGrpSpPr>
          <p:grpSpPr>
            <a:xfrm>
              <a:off x="1106881" y="1737664"/>
              <a:ext cx="8405847" cy="5121839"/>
              <a:chOff x="713129" y="1074424"/>
              <a:chExt cx="9193351" cy="5601679"/>
            </a:xfrm>
          </p:grpSpPr>
          <p:pic>
            <p:nvPicPr>
              <p:cNvPr id="33" name="Picture 32">
                <a:extLst>
                  <a:ext uri="{FF2B5EF4-FFF2-40B4-BE49-F238E27FC236}">
                    <a16:creationId xmlns:a16="http://schemas.microsoft.com/office/drawing/2014/main" id="{71ADAD51-ED4B-1022-1533-9BC8D2C41E92}"/>
                  </a:ext>
                </a:extLst>
              </p:cNvPr>
              <p:cNvPicPr>
                <a:picLocks noChangeAspect="1"/>
              </p:cNvPicPr>
              <p:nvPr/>
            </p:nvPicPr>
            <p:blipFill rotWithShape="1">
              <a:blip r:embed="rId2"/>
              <a:srcRect t="5226"/>
              <a:stretch/>
            </p:blipFill>
            <p:spPr>
              <a:xfrm>
                <a:off x="786922" y="1074424"/>
                <a:ext cx="9119558" cy="4701673"/>
              </a:xfrm>
              <a:prstGeom prst="rect">
                <a:avLst/>
              </a:prstGeom>
            </p:spPr>
          </p:pic>
          <p:sp>
            <p:nvSpPr>
              <p:cNvPr id="12" name="TextBox 11">
                <a:extLst>
                  <a:ext uri="{FF2B5EF4-FFF2-40B4-BE49-F238E27FC236}">
                    <a16:creationId xmlns:a16="http://schemas.microsoft.com/office/drawing/2014/main" id="{03900AD8-7BDE-0BA8-132E-ABFA22574C77}"/>
                  </a:ext>
                </a:extLst>
              </p:cNvPr>
              <p:cNvSpPr txBox="1"/>
              <p:nvPr/>
            </p:nvSpPr>
            <p:spPr>
              <a:xfrm>
                <a:off x="713129" y="6445271"/>
                <a:ext cx="9193347" cy="230832"/>
              </a:xfrm>
              <a:prstGeom prst="rect">
                <a:avLst/>
              </a:prstGeom>
              <a:noFill/>
            </p:spPr>
            <p:txBody>
              <a:bodyPr wrap="square" rtlCol="0">
                <a:spAutoFit/>
              </a:bodyPr>
              <a:lstStyle/>
              <a:p>
                <a:pPr algn="just"/>
                <a:r>
                  <a:rPr lang="en-GB" sz="900" i="1" dirty="0">
                    <a:solidFill>
                      <a:schemeClr val="tx2"/>
                    </a:solidFill>
                    <a:latin typeface="Sorts Mill Goudy" panose="02000503000000000000" pitchFamily="2" charset="0"/>
                  </a:rPr>
                  <a:t>Chart 7</a:t>
                </a:r>
                <a:r>
                  <a:rPr lang="en-GB" sz="900" dirty="0">
                    <a:solidFill>
                      <a:schemeClr val="tx2"/>
                    </a:solidFill>
                    <a:latin typeface="Sorts Mill Goudy" panose="02000503000000000000" pitchFamily="2" charset="0"/>
                  </a:rPr>
                  <a:t>. Comparison of online and offline sales for all sales in all regions from 2001 to 2004. (Source: Internal data from Adventure Works, 2001-2004.)</a:t>
                </a:r>
              </a:p>
            </p:txBody>
          </p:sp>
        </p:grpSp>
        <p:grpSp>
          <p:nvGrpSpPr>
            <p:cNvPr id="34" name="Group 33">
              <a:extLst>
                <a:ext uri="{FF2B5EF4-FFF2-40B4-BE49-F238E27FC236}">
                  <a16:creationId xmlns:a16="http://schemas.microsoft.com/office/drawing/2014/main" id="{037DED4A-CD9F-1346-FED3-6DFAB2988447}"/>
                </a:ext>
              </a:extLst>
            </p:cNvPr>
            <p:cNvGrpSpPr>
              <a:grpSpLocks noChangeAspect="1"/>
            </p:cNvGrpSpPr>
            <p:nvPr/>
          </p:nvGrpSpPr>
          <p:grpSpPr>
            <a:xfrm>
              <a:off x="1758443" y="6169073"/>
              <a:ext cx="4728221" cy="380135"/>
              <a:chOff x="1398730" y="5949244"/>
              <a:chExt cx="5171187" cy="415748"/>
            </a:xfrm>
          </p:grpSpPr>
          <p:grpSp>
            <p:nvGrpSpPr>
              <p:cNvPr id="23" name="Group 22">
                <a:extLst>
                  <a:ext uri="{FF2B5EF4-FFF2-40B4-BE49-F238E27FC236}">
                    <a16:creationId xmlns:a16="http://schemas.microsoft.com/office/drawing/2014/main" id="{CEA19FF5-006A-8B60-0CFF-5AD9F1DCB270}"/>
                  </a:ext>
                </a:extLst>
              </p:cNvPr>
              <p:cNvGrpSpPr/>
              <p:nvPr/>
            </p:nvGrpSpPr>
            <p:grpSpPr>
              <a:xfrm>
                <a:off x="1398730" y="5949244"/>
                <a:ext cx="5171187" cy="134882"/>
                <a:chOff x="1386840" y="5218430"/>
                <a:chExt cx="3459480" cy="180001"/>
              </a:xfrm>
            </p:grpSpPr>
            <p:cxnSp>
              <p:nvCxnSpPr>
                <p:cNvPr id="25" name="Straight Connector 24">
                  <a:extLst>
                    <a:ext uri="{FF2B5EF4-FFF2-40B4-BE49-F238E27FC236}">
                      <a16:creationId xmlns:a16="http://schemas.microsoft.com/office/drawing/2014/main" id="{A7F78E7E-D5DB-F40C-535F-C608298771E3}"/>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D06A3E-823C-C615-ECF8-A8EB95EF949F}"/>
                    </a:ext>
                  </a:extLst>
                </p:cNvPr>
                <p:cNvCxnSpPr>
                  <a:cxnSpLocks/>
                </p:cNvCxnSpPr>
                <p:nvPr/>
              </p:nvCxnSpPr>
              <p:spPr>
                <a:xfrm rot="5400000">
                  <a:off x="4747129" y="5308430"/>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8544BA0-62F4-8C6E-B757-19B2182C58EB}"/>
                    </a:ext>
                  </a:extLst>
                </p:cNvPr>
                <p:cNvCxnSpPr>
                  <a:cxnSpLocks/>
                </p:cNvCxnSpPr>
                <p:nvPr/>
              </p:nvCxnSpPr>
              <p:spPr>
                <a:xfrm rot="5400000">
                  <a:off x="1310476" y="5308431"/>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8BFE3DC0-957F-2A49-77D7-A39E8FE83595}"/>
                  </a:ext>
                </a:extLst>
              </p:cNvPr>
              <p:cNvSpPr txBox="1"/>
              <p:nvPr/>
            </p:nvSpPr>
            <p:spPr>
              <a:xfrm>
                <a:off x="1419112" y="6118771"/>
                <a:ext cx="5137064" cy="246221"/>
              </a:xfrm>
              <a:prstGeom prst="rect">
                <a:avLst/>
              </a:prstGeom>
              <a:noFill/>
            </p:spPr>
            <p:txBody>
              <a:bodyPr wrap="square" rtlCol="0">
                <a:spAutoFit/>
              </a:bodyPr>
              <a:lstStyle/>
              <a:p>
                <a:pPr algn="ctr"/>
                <a:r>
                  <a:rPr lang="en-GB" sz="1000" dirty="0">
                    <a:latin typeface="Sorts Mill Goudy" panose="02000503000000000000" pitchFamily="2" charset="0"/>
                  </a:rPr>
                  <a:t>Phase 1</a:t>
                </a:r>
              </a:p>
            </p:txBody>
          </p:sp>
        </p:grpSp>
        <p:grpSp>
          <p:nvGrpSpPr>
            <p:cNvPr id="35" name="Group 34">
              <a:extLst>
                <a:ext uri="{FF2B5EF4-FFF2-40B4-BE49-F238E27FC236}">
                  <a16:creationId xmlns:a16="http://schemas.microsoft.com/office/drawing/2014/main" id="{6EC46BF7-5CBE-6938-8729-3980A3CD2936}"/>
                </a:ext>
              </a:extLst>
            </p:cNvPr>
            <p:cNvGrpSpPr>
              <a:grpSpLocks noChangeAspect="1"/>
            </p:cNvGrpSpPr>
            <p:nvPr/>
          </p:nvGrpSpPr>
          <p:grpSpPr>
            <a:xfrm>
              <a:off x="6633645" y="6169073"/>
              <a:ext cx="1993033" cy="380135"/>
              <a:chOff x="6763573" y="5949244"/>
              <a:chExt cx="2179750" cy="415748"/>
            </a:xfrm>
          </p:grpSpPr>
          <p:grpSp>
            <p:nvGrpSpPr>
              <p:cNvPr id="18" name="Group 17">
                <a:extLst>
                  <a:ext uri="{FF2B5EF4-FFF2-40B4-BE49-F238E27FC236}">
                    <a16:creationId xmlns:a16="http://schemas.microsoft.com/office/drawing/2014/main" id="{DA87E4D8-C3D1-E9E9-1D9C-606861CE3B62}"/>
                  </a:ext>
                </a:extLst>
              </p:cNvPr>
              <p:cNvGrpSpPr/>
              <p:nvPr/>
            </p:nvGrpSpPr>
            <p:grpSpPr>
              <a:xfrm>
                <a:off x="6763573" y="5949244"/>
                <a:ext cx="2179750" cy="136406"/>
                <a:chOff x="1386840" y="5216542"/>
                <a:chExt cx="3459480" cy="183850"/>
              </a:xfrm>
            </p:grpSpPr>
            <p:cxnSp>
              <p:nvCxnSpPr>
                <p:cNvPr id="20" name="Straight Connector 19">
                  <a:extLst>
                    <a:ext uri="{FF2B5EF4-FFF2-40B4-BE49-F238E27FC236}">
                      <a16:creationId xmlns:a16="http://schemas.microsoft.com/office/drawing/2014/main" id="{814FD230-5091-1A9E-B580-88B6BC8E5233}"/>
                    </a:ext>
                  </a:extLst>
                </p:cNvPr>
                <p:cNvCxnSpPr/>
                <p:nvPr/>
              </p:nvCxnSpPr>
              <p:spPr>
                <a:xfrm>
                  <a:off x="1386840" y="5381625"/>
                  <a:ext cx="3459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B34A9B-1F3B-6BDD-684D-73A6ED4D5423}"/>
                    </a:ext>
                  </a:extLst>
                </p:cNvPr>
                <p:cNvCxnSpPr>
                  <a:cxnSpLocks/>
                </p:cNvCxnSpPr>
                <p:nvPr/>
              </p:nvCxnSpPr>
              <p:spPr>
                <a:xfrm rot="5400000">
                  <a:off x="4732017" y="5306543"/>
                  <a:ext cx="1800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3C7B2-0043-42D7-DCFD-4ED3267D0954}"/>
                    </a:ext>
                  </a:extLst>
                </p:cNvPr>
                <p:cNvCxnSpPr>
                  <a:cxnSpLocks/>
                </p:cNvCxnSpPr>
                <p:nvPr/>
              </p:nvCxnSpPr>
              <p:spPr>
                <a:xfrm rot="5400000">
                  <a:off x="1318629" y="5310392"/>
                  <a:ext cx="180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B823BB1-CEBA-1354-D6E4-DA53DF78725E}"/>
                  </a:ext>
                </a:extLst>
              </p:cNvPr>
              <p:cNvSpPr txBox="1"/>
              <p:nvPr/>
            </p:nvSpPr>
            <p:spPr>
              <a:xfrm>
                <a:off x="6772276" y="6118771"/>
                <a:ext cx="2171044" cy="246221"/>
              </a:xfrm>
              <a:prstGeom prst="rect">
                <a:avLst/>
              </a:prstGeom>
              <a:noFill/>
            </p:spPr>
            <p:txBody>
              <a:bodyPr wrap="square" rtlCol="0">
                <a:spAutoFit/>
              </a:bodyPr>
              <a:lstStyle/>
              <a:p>
                <a:pPr algn="ctr"/>
                <a:r>
                  <a:rPr lang="en-GB" sz="1000" dirty="0">
                    <a:latin typeface="Sorts Mill Goudy" panose="02000503000000000000" pitchFamily="2" charset="0"/>
                  </a:rPr>
                  <a:t>Phase 2</a:t>
                </a:r>
              </a:p>
            </p:txBody>
          </p:sp>
        </p:grpSp>
        <p:grpSp>
          <p:nvGrpSpPr>
            <p:cNvPr id="36" name="Group 35">
              <a:extLst>
                <a:ext uri="{FF2B5EF4-FFF2-40B4-BE49-F238E27FC236}">
                  <a16:creationId xmlns:a16="http://schemas.microsoft.com/office/drawing/2014/main" id="{75B043EA-651A-92CB-104C-99C3E463DFDB}"/>
                </a:ext>
              </a:extLst>
            </p:cNvPr>
            <p:cNvGrpSpPr>
              <a:grpSpLocks noChangeAspect="1"/>
            </p:cNvGrpSpPr>
            <p:nvPr/>
          </p:nvGrpSpPr>
          <p:grpSpPr>
            <a:xfrm>
              <a:off x="8620250" y="6169073"/>
              <a:ext cx="591637" cy="380135"/>
              <a:chOff x="8922150" y="5949244"/>
              <a:chExt cx="647065" cy="415748"/>
            </a:xfrm>
          </p:grpSpPr>
          <p:cxnSp>
            <p:nvCxnSpPr>
              <p:cNvPr id="16" name="Straight Connector 15">
                <a:extLst>
                  <a:ext uri="{FF2B5EF4-FFF2-40B4-BE49-F238E27FC236}">
                    <a16:creationId xmlns:a16="http://schemas.microsoft.com/office/drawing/2014/main" id="{E9F66035-2696-3425-977E-38CC0EC8AEAD}"/>
                  </a:ext>
                </a:extLst>
              </p:cNvPr>
              <p:cNvCxnSpPr>
                <a:cxnSpLocks/>
              </p:cNvCxnSpPr>
              <p:nvPr/>
            </p:nvCxnSpPr>
            <p:spPr>
              <a:xfrm>
                <a:off x="9124775" y="5949244"/>
                <a:ext cx="0" cy="13354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BB8A8F-67D0-D2BE-2535-4665F45FAE0D}"/>
                  </a:ext>
                </a:extLst>
              </p:cNvPr>
              <p:cNvSpPr txBox="1"/>
              <p:nvPr/>
            </p:nvSpPr>
            <p:spPr>
              <a:xfrm>
                <a:off x="8922150" y="6118771"/>
                <a:ext cx="647065" cy="246221"/>
              </a:xfrm>
              <a:prstGeom prst="rect">
                <a:avLst/>
              </a:prstGeom>
              <a:noFill/>
            </p:spPr>
            <p:txBody>
              <a:bodyPr wrap="square" rtlCol="0">
                <a:spAutoFit/>
              </a:bodyPr>
              <a:lstStyle/>
              <a:p>
                <a:pPr algn="ctr"/>
                <a:r>
                  <a:rPr lang="en-GB" sz="1000" dirty="0">
                    <a:latin typeface="Sorts Mill Goudy" panose="02000503000000000000" pitchFamily="2" charset="0"/>
                  </a:rPr>
                  <a:t>Phase 3</a:t>
                </a:r>
              </a:p>
            </p:txBody>
          </p:sp>
        </p:grpSp>
      </p:grpSp>
      <p:grpSp>
        <p:nvGrpSpPr>
          <p:cNvPr id="5" name="Group 4">
            <a:extLst>
              <a:ext uri="{FF2B5EF4-FFF2-40B4-BE49-F238E27FC236}">
                <a16:creationId xmlns:a16="http://schemas.microsoft.com/office/drawing/2014/main" id="{82C21C1F-17C9-C0AC-1C26-472AE169DC35}"/>
              </a:ext>
            </a:extLst>
          </p:cNvPr>
          <p:cNvGrpSpPr>
            <a:grpSpLocks noChangeAspect="1"/>
          </p:cNvGrpSpPr>
          <p:nvPr/>
        </p:nvGrpSpPr>
        <p:grpSpPr>
          <a:xfrm>
            <a:off x="1722011" y="1757121"/>
            <a:ext cx="4728221" cy="304724"/>
            <a:chOff x="1404831" y="1338802"/>
            <a:chExt cx="5171186" cy="333274"/>
          </a:xfrm>
        </p:grpSpPr>
        <p:sp>
          <p:nvSpPr>
            <p:cNvPr id="3" name="TextBox 2">
              <a:extLst>
                <a:ext uri="{FF2B5EF4-FFF2-40B4-BE49-F238E27FC236}">
                  <a16:creationId xmlns:a16="http://schemas.microsoft.com/office/drawing/2014/main" id="{07337629-0BDA-43C4-1752-4AC674D86601}"/>
                </a:ext>
              </a:extLst>
            </p:cNvPr>
            <p:cNvSpPr txBox="1"/>
            <p:nvPr/>
          </p:nvSpPr>
          <p:spPr>
            <a:xfrm>
              <a:off x="1404831" y="1338802"/>
              <a:ext cx="5171186" cy="246222"/>
            </a:xfrm>
            <a:prstGeom prst="rect">
              <a:avLst/>
            </a:prstGeom>
            <a:noFill/>
          </p:spPr>
          <p:txBody>
            <a:bodyPr wrap="square" rtlCol="0">
              <a:spAutoFit/>
            </a:bodyPr>
            <a:lstStyle/>
            <a:p>
              <a:pPr algn="ctr"/>
              <a:r>
                <a:rPr lang="en-GB" sz="1000" dirty="0">
                  <a:solidFill>
                    <a:schemeClr val="tx2"/>
                  </a:solidFill>
                  <a:latin typeface="Sorts Mill Goudy" panose="02000503000000000000" pitchFamily="2" charset="0"/>
                </a:rPr>
                <a:t>On average, 74% of sales were online during Phase 1</a:t>
              </a:r>
            </a:p>
          </p:txBody>
        </p:sp>
        <p:sp>
          <p:nvSpPr>
            <p:cNvPr id="4" name="Left Brace 3">
              <a:extLst>
                <a:ext uri="{FF2B5EF4-FFF2-40B4-BE49-F238E27FC236}">
                  <a16:creationId xmlns:a16="http://schemas.microsoft.com/office/drawing/2014/main" id="{7EE2A757-EAB4-6F08-2530-70D40DA6A024}"/>
                </a:ext>
              </a:extLst>
            </p:cNvPr>
            <p:cNvSpPr/>
            <p:nvPr/>
          </p:nvSpPr>
          <p:spPr>
            <a:xfrm rot="5400000">
              <a:off x="3920610" y="-963489"/>
              <a:ext cx="134065" cy="5137065"/>
            </a:xfrm>
            <a:prstGeom prst="leftBrace">
              <a:avLst>
                <a:gd name="adj1" fmla="val 8333"/>
                <a:gd name="adj2" fmla="val 49172"/>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626E7830-3A46-CE83-9C48-D44614977BF6}"/>
              </a:ext>
            </a:extLst>
          </p:cNvPr>
          <p:cNvGrpSpPr>
            <a:grpSpLocks noChangeAspect="1"/>
          </p:cNvGrpSpPr>
          <p:nvPr/>
        </p:nvGrpSpPr>
        <p:grpSpPr>
          <a:xfrm>
            <a:off x="6603679" y="1611290"/>
            <a:ext cx="1989471" cy="450555"/>
            <a:chOff x="1404831" y="1179310"/>
            <a:chExt cx="5171186" cy="492766"/>
          </a:xfrm>
        </p:grpSpPr>
        <p:sp>
          <p:nvSpPr>
            <p:cNvPr id="7" name="TextBox 6">
              <a:extLst>
                <a:ext uri="{FF2B5EF4-FFF2-40B4-BE49-F238E27FC236}">
                  <a16:creationId xmlns:a16="http://schemas.microsoft.com/office/drawing/2014/main" id="{2E0AB448-B6BF-E96C-8B3B-B001AF8F8D7B}"/>
                </a:ext>
              </a:extLst>
            </p:cNvPr>
            <p:cNvSpPr txBox="1"/>
            <p:nvPr/>
          </p:nvSpPr>
          <p:spPr>
            <a:xfrm>
              <a:off x="1404831" y="1179310"/>
              <a:ext cx="5171186" cy="437595"/>
            </a:xfrm>
            <a:prstGeom prst="rect">
              <a:avLst/>
            </a:prstGeom>
            <a:noFill/>
          </p:spPr>
          <p:txBody>
            <a:bodyPr wrap="square" rtlCol="0">
              <a:spAutoFit/>
            </a:bodyPr>
            <a:lstStyle/>
            <a:p>
              <a:pPr algn="ctr"/>
              <a:r>
                <a:rPr lang="en-GB" sz="1000" dirty="0">
                  <a:solidFill>
                    <a:schemeClr val="tx2"/>
                  </a:solidFill>
                  <a:latin typeface="Sorts Mill Goudy" panose="02000503000000000000" pitchFamily="2" charset="0"/>
                </a:rPr>
                <a:t>In Phase 2, this increased to an average of 92% </a:t>
              </a:r>
            </a:p>
          </p:txBody>
        </p:sp>
        <p:sp>
          <p:nvSpPr>
            <p:cNvPr id="8" name="Left Brace 7">
              <a:extLst>
                <a:ext uri="{FF2B5EF4-FFF2-40B4-BE49-F238E27FC236}">
                  <a16:creationId xmlns:a16="http://schemas.microsoft.com/office/drawing/2014/main" id="{38348B7E-804D-C289-0D24-575B0849C25F}"/>
                </a:ext>
              </a:extLst>
            </p:cNvPr>
            <p:cNvSpPr/>
            <p:nvPr/>
          </p:nvSpPr>
          <p:spPr>
            <a:xfrm rot="5400000">
              <a:off x="3920610" y="-963489"/>
              <a:ext cx="134065" cy="5137065"/>
            </a:xfrm>
            <a:prstGeom prst="leftBrace">
              <a:avLst>
                <a:gd name="adj1" fmla="val 8333"/>
                <a:gd name="adj2" fmla="val 49172"/>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76FB31C6-76C2-1208-485D-2ED76845E412}"/>
              </a:ext>
            </a:extLst>
          </p:cNvPr>
          <p:cNvGrpSpPr>
            <a:grpSpLocks noChangeAspect="1"/>
          </p:cNvGrpSpPr>
          <p:nvPr/>
        </p:nvGrpSpPr>
        <p:grpSpPr>
          <a:xfrm>
            <a:off x="8852131" y="3185586"/>
            <a:ext cx="1131970" cy="1014272"/>
            <a:chOff x="8757276" y="2696409"/>
            <a:chExt cx="1238019" cy="1109295"/>
          </a:xfrm>
        </p:grpSpPr>
        <p:sp>
          <p:nvSpPr>
            <p:cNvPr id="9" name="TextBox 8">
              <a:extLst>
                <a:ext uri="{FF2B5EF4-FFF2-40B4-BE49-F238E27FC236}">
                  <a16:creationId xmlns:a16="http://schemas.microsoft.com/office/drawing/2014/main" id="{FF2A9B97-5178-7044-A908-A53AEAEFF45C}"/>
                </a:ext>
              </a:extLst>
            </p:cNvPr>
            <p:cNvSpPr txBox="1"/>
            <p:nvPr/>
          </p:nvSpPr>
          <p:spPr>
            <a:xfrm>
              <a:off x="8757276" y="2696409"/>
              <a:ext cx="1238019" cy="400109"/>
            </a:xfrm>
            <a:prstGeom prst="rect">
              <a:avLst/>
            </a:prstGeom>
            <a:noFill/>
          </p:spPr>
          <p:txBody>
            <a:bodyPr wrap="square" rtlCol="0">
              <a:spAutoFit/>
            </a:bodyPr>
            <a:lstStyle/>
            <a:p>
              <a:pPr algn="ctr"/>
              <a:r>
                <a:rPr lang="en-GB" sz="1000" dirty="0">
                  <a:solidFill>
                    <a:schemeClr val="tx2"/>
                  </a:solidFill>
                  <a:latin typeface="Sorts Mill Goudy" panose="02000503000000000000" pitchFamily="2" charset="0"/>
                </a:rPr>
                <a:t>In Phase 3, 100% of sales were online</a:t>
              </a:r>
            </a:p>
          </p:txBody>
        </p:sp>
        <p:cxnSp>
          <p:nvCxnSpPr>
            <p:cNvPr id="32" name="Straight Arrow Connector 31">
              <a:extLst>
                <a:ext uri="{FF2B5EF4-FFF2-40B4-BE49-F238E27FC236}">
                  <a16:creationId xmlns:a16="http://schemas.microsoft.com/office/drawing/2014/main" id="{37E7D266-72D3-0052-41DF-C7852E1AF7F1}"/>
                </a:ext>
              </a:extLst>
            </p:cNvPr>
            <p:cNvCxnSpPr>
              <a:cxnSpLocks/>
            </p:cNvCxnSpPr>
            <p:nvPr/>
          </p:nvCxnSpPr>
          <p:spPr>
            <a:xfrm flipH="1">
              <a:off x="8757276" y="3143562"/>
              <a:ext cx="272698" cy="66214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a:extLst>
              <a:ext uri="{FF2B5EF4-FFF2-40B4-BE49-F238E27FC236}">
                <a16:creationId xmlns:a16="http://schemas.microsoft.com/office/drawing/2014/main" id="{934E222C-F0C5-05AB-1FDD-476E576F4AE1}"/>
              </a:ext>
            </a:extLst>
          </p:cNvPr>
          <p:cNvSpPr txBox="1">
            <a:spLocks/>
          </p:cNvSpPr>
          <p:nvPr/>
        </p:nvSpPr>
        <p:spPr>
          <a:xfrm>
            <a:off x="571246" y="763482"/>
            <a:ext cx="9531287" cy="706729"/>
          </a:xfrm>
          <a:prstGeom prst="rect">
            <a:avLst/>
          </a:prstGeom>
        </p:spPr>
        <p:txBody>
          <a:bodyPr vert="horz" lIns="91439" tIns="45720" rIns="91439" bIns="45720" rtlCol="0" anchor="b">
            <a:noAutofit/>
          </a:bodyPr>
          <a:lstStyle>
            <a:lvl1pPr algn="ctr" defTabSz="1008400" rtl="0" eaLnBrk="1" latinLnBrk="0" hangingPunct="1">
              <a:lnSpc>
                <a:spcPct val="90000"/>
              </a:lnSpc>
              <a:spcBef>
                <a:spcPct val="0"/>
              </a:spcBef>
              <a:buNone/>
              <a:defRPr sz="6617" kern="1200">
                <a:solidFill>
                  <a:schemeClr val="tx1"/>
                </a:solidFill>
                <a:latin typeface="+mj-lt"/>
                <a:ea typeface="+mj-ea"/>
                <a:cs typeface="+mj-cs"/>
              </a:defRPr>
            </a:lvl1pPr>
          </a:lstStyle>
          <a:p>
            <a:pPr algn="just">
              <a:lnSpc>
                <a:spcPct val="100000"/>
              </a:lnSpc>
            </a:pPr>
            <a:r>
              <a:rPr lang="en-GB" sz="1400" dirty="0">
                <a:latin typeface="Sorts Mill Goudy" panose="02000503000000000000" pitchFamily="2" charset="0"/>
              </a:rPr>
              <a:t>From July 2001 to July 2003, 74% of sales were online. From August 2003 to June 2004, this jumped to an average of 92%. In July 2004, 100% of sales were online. (As stated before, it is not clear whether July 2004 represents a true picture of the company’s performance in that month, so the data should be treated with caution.)</a:t>
            </a:r>
          </a:p>
        </p:txBody>
      </p:sp>
      <p:sp>
        <p:nvSpPr>
          <p:cNvPr id="31" name="object 9">
            <a:extLst>
              <a:ext uri="{FF2B5EF4-FFF2-40B4-BE49-F238E27FC236}">
                <a16:creationId xmlns:a16="http://schemas.microsoft.com/office/drawing/2014/main" id="{2B7582F3-483F-0CC2-9D64-BBEC1AD1D1AE}"/>
              </a:ext>
            </a:extLst>
          </p:cNvPr>
          <p:cNvSpPr txBox="1"/>
          <p:nvPr/>
        </p:nvSpPr>
        <p:spPr>
          <a:xfrm>
            <a:off x="9856470" y="7122401"/>
            <a:ext cx="240964" cy="166071"/>
          </a:xfrm>
          <a:prstGeom prst="rect">
            <a:avLst/>
          </a:prstGeom>
        </p:spPr>
        <p:txBody>
          <a:bodyPr vert="horz" wrap="square" lIns="0" tIns="12065" rIns="0" bIns="0" rtlCol="0">
            <a:spAutoFit/>
          </a:bodyPr>
          <a:lstStyle/>
          <a:p>
            <a:pPr marL="12698" algn="r">
              <a:spcBef>
                <a:spcPts val="95"/>
              </a:spcBef>
            </a:pPr>
            <a:r>
              <a:rPr lang="en-GB" sz="1000" b="1" dirty="0">
                <a:latin typeface="Sorts Mill Goudy" panose="02000503000000000000" pitchFamily="2" charset="0"/>
                <a:cs typeface="Palatino Linotype"/>
              </a:rPr>
              <a:t>8</a:t>
            </a:r>
          </a:p>
        </p:txBody>
      </p:sp>
    </p:spTree>
    <p:extLst>
      <p:ext uri="{BB962C8B-B14F-4D97-AF65-F5344CB8AC3E}">
        <p14:creationId xmlns:p14="http://schemas.microsoft.com/office/powerpoint/2010/main" val="1255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2865</TotalTime>
  <Words>2585</Words>
  <Application>Microsoft Office PowerPoint</Application>
  <PresentationFormat>Custom</PresentationFormat>
  <Paragraphs>119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Sorts Mill Goudy</vt:lpstr>
      <vt:lpstr>Office Theme</vt:lpstr>
      <vt:lpstr>Introduction to Data Analytics — Sprint 2  Business analysis of Adventure Works</vt:lpstr>
      <vt:lpstr>PowerPoint Presentation</vt:lpstr>
      <vt:lpstr>PowerPoint Presentation</vt:lpstr>
      <vt:lpstr>PowerPoint Presentation</vt:lpstr>
      <vt:lpstr>PowerPoint Presentation</vt:lpstr>
      <vt:lpstr>Sales increase due to price cut; revenue per sale falls &gt;50% from mid-2003</vt:lpstr>
      <vt:lpstr>Sales survey suggests price is the primary reason for sales in 2003 and 2004</vt:lpstr>
      <vt:lpstr>PowerPoint Presentation</vt:lpstr>
      <vt:lpstr>Online sales increased to more than 90% of total sales from August 2003</vt:lpstr>
      <vt:lpstr>The US is the largest market by volume: ~40% of total sales in 2003 and 2004</vt:lpstr>
      <vt:lpstr>The US is the largest market by revenue: ~50% of total revenue in 2004</vt:lpstr>
      <vt:lpstr>PowerPoint Presentation</vt:lpstr>
      <vt:lpstr>Average delivery time is remarkably consistent over time</vt:lpstr>
      <vt:lpstr>Salesperson performance varies considerably</vt:lpstr>
      <vt:lpstr>PowerPoint Presentation</vt:lpstr>
      <vt:lpstr>Adventure Works’ performance can be divided into three phases</vt:lpstr>
      <vt:lpstr>Recommendations to strengthen the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An analysis of Adventure Works</dc:title>
  <dc:creator>DAVIES, JAMES (PGT)</dc:creator>
  <cp:lastModifiedBy>DAVIES, JAMES (PGT)</cp:lastModifiedBy>
  <cp:revision>3</cp:revision>
  <dcterms:created xsi:type="dcterms:W3CDTF">2023-09-09T20:15:10Z</dcterms:created>
  <dcterms:modified xsi:type="dcterms:W3CDTF">2024-04-10T07:46:26Z</dcterms:modified>
</cp:coreProperties>
</file>